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85" r:id="rId2"/>
    <p:sldMasterId id="2147483697" r:id="rId3"/>
    <p:sldMasterId id="2147483709" r:id="rId4"/>
    <p:sldMasterId id="2147483721" r:id="rId5"/>
    <p:sldMasterId id="2147483738" r:id="rId6"/>
    <p:sldMasterId id="2147483750" r:id="rId7"/>
    <p:sldMasterId id="2147483767" r:id="rId8"/>
    <p:sldMasterId id="2147483780" r:id="rId9"/>
  </p:sldMasterIdLst>
  <p:notesMasterIdLst>
    <p:notesMasterId r:id="rId65"/>
  </p:notesMasterIdLst>
  <p:sldIdLst>
    <p:sldId id="288" r:id="rId10"/>
    <p:sldId id="334" r:id="rId11"/>
    <p:sldId id="376" r:id="rId12"/>
    <p:sldId id="335" r:id="rId13"/>
    <p:sldId id="336" r:id="rId14"/>
    <p:sldId id="373" r:id="rId15"/>
    <p:sldId id="374" r:id="rId16"/>
    <p:sldId id="256" r:id="rId17"/>
    <p:sldId id="375" r:id="rId18"/>
    <p:sldId id="286" r:id="rId19"/>
    <p:sldId id="340" r:id="rId20"/>
    <p:sldId id="308" r:id="rId21"/>
    <p:sldId id="304" r:id="rId22"/>
    <p:sldId id="305" r:id="rId23"/>
    <p:sldId id="307" r:id="rId24"/>
    <p:sldId id="310" r:id="rId25"/>
    <p:sldId id="313" r:id="rId26"/>
    <p:sldId id="315" r:id="rId27"/>
    <p:sldId id="324" r:id="rId28"/>
    <p:sldId id="368" r:id="rId29"/>
    <p:sldId id="369" r:id="rId30"/>
    <p:sldId id="370" r:id="rId31"/>
    <p:sldId id="319" r:id="rId32"/>
    <p:sldId id="331" r:id="rId33"/>
    <p:sldId id="325" r:id="rId34"/>
    <p:sldId id="343" r:id="rId35"/>
    <p:sldId id="344" r:id="rId36"/>
    <p:sldId id="323" r:id="rId37"/>
    <p:sldId id="322" r:id="rId38"/>
    <p:sldId id="372" r:id="rId39"/>
    <p:sldId id="330" r:id="rId40"/>
    <p:sldId id="312" r:id="rId41"/>
    <p:sldId id="326" r:id="rId42"/>
    <p:sldId id="351" r:id="rId43"/>
    <p:sldId id="332" r:id="rId44"/>
    <p:sldId id="345" r:id="rId45"/>
    <p:sldId id="348" r:id="rId46"/>
    <p:sldId id="346" r:id="rId47"/>
    <p:sldId id="349" r:id="rId48"/>
    <p:sldId id="347" r:id="rId49"/>
    <p:sldId id="380" r:id="rId50"/>
    <p:sldId id="381" r:id="rId51"/>
    <p:sldId id="333" r:id="rId52"/>
    <p:sldId id="328" r:id="rId53"/>
    <p:sldId id="354" r:id="rId54"/>
    <p:sldId id="355" r:id="rId55"/>
    <p:sldId id="298" r:id="rId56"/>
    <p:sldId id="356" r:id="rId57"/>
    <p:sldId id="364" r:id="rId58"/>
    <p:sldId id="270" r:id="rId59"/>
    <p:sldId id="361" r:id="rId60"/>
    <p:sldId id="274" r:id="rId61"/>
    <p:sldId id="362" r:id="rId62"/>
    <p:sldId id="365" r:id="rId63"/>
    <p:sldId id="367" r:id="rId64"/>
  </p:sldIdLst>
  <p:sldSz cx="9144000" cy="6858000" type="screen4x3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82EFC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11" autoAdjust="0"/>
    <p:restoredTop sz="91030" autoAdjust="0"/>
  </p:normalViewPr>
  <p:slideViewPr>
    <p:cSldViewPr>
      <p:cViewPr varScale="1">
        <p:scale>
          <a:sx n="59" d="100"/>
          <a:sy n="59" d="100"/>
        </p:scale>
        <p:origin x="74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slide" Target="slides/slide5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viewProps" Target="view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475412A1-A67F-404D-8C85-C6820DCB75B8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2150"/>
            <a:ext cx="4613275" cy="3459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1103"/>
            <a:ext cx="5608320" cy="4150519"/>
          </a:xfrm>
          <a:prstGeom prst="rect">
            <a:avLst/>
          </a:prstGeom>
        </p:spPr>
        <p:txBody>
          <a:bodyPr vert="horz" lIns="92757" tIns="46378" rIns="92757" bIns="4637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0605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60605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DCDF7B76-320F-4F49-B70A-AF3AE8A36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59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F7B76-320F-4F49-B70A-AF3AE8A367D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079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which words stand out.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F7B76-320F-4F49-B70A-AF3AE8A367D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34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F7B76-320F-4F49-B70A-AF3AE8A367D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29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Schools are</a:t>
            </a:r>
          </a:p>
          <a:p>
            <a:r>
              <a:rPr lang="en-US" dirty="0"/>
              <a:t>responsible for providing students with a safe environment</a:t>
            </a:r>
          </a:p>
          <a:p>
            <a:r>
              <a:rPr lang="en-US" dirty="0"/>
              <a:t>in which to develop academically, emotionally and</a:t>
            </a:r>
          </a:p>
          <a:p>
            <a:r>
              <a:rPr lang="en-US" dirty="0"/>
              <a:t>behaviorally.</a:t>
            </a:r>
            <a:r>
              <a:rPr lang="pt-BR" dirty="0"/>
              <a:t> </a:t>
            </a:r>
          </a:p>
          <a:p>
            <a:r>
              <a:rPr lang="en-US" i="1" dirty="0"/>
              <a:t>make</a:t>
            </a:r>
          </a:p>
          <a:p>
            <a:r>
              <a:rPr lang="en-US" i="1" dirty="0"/>
              <a:t>responsible decisions, establish</a:t>
            </a:r>
          </a:p>
          <a:p>
            <a:r>
              <a:rPr lang="en-US" i="1" dirty="0"/>
              <a:t>positive relationships and</a:t>
            </a:r>
          </a:p>
          <a:p>
            <a:r>
              <a:rPr lang="en-US" i="1" dirty="0"/>
              <a:t>effectively handle challenging</a:t>
            </a:r>
          </a:p>
          <a:p>
            <a:r>
              <a:rPr lang="en-US" i="1" dirty="0"/>
              <a:t>situations.</a:t>
            </a:r>
          </a:p>
          <a:p>
            <a:r>
              <a:rPr lang="en-US" dirty="0"/>
              <a:t>head off potential conflict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F7B76-320F-4F49-B70A-AF3AE8A367D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2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E514-1017-499F-90A6-7223E284E107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04" y="295384"/>
            <a:ext cx="8260796" cy="62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27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A8C5-FC21-4FD5-8338-D70667B656E2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824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456A-4951-4D06-A155-5A7286AA657C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2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8E6D-6EC3-4829-82D0-51D1CC81533E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74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BAE-BADF-4261-A278-20F321E8EE59}" type="datetime1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89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1408-0015-4EA4-AD75-9FF2B99F85E6}" type="datetime1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87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D644-650A-47A0-8B46-8CA0C0110890}" type="datetime1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68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BB2AC-1783-4579-917E-E4119CD81A9E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7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6BD3-F9F2-40C8-9237-2CEFA7A58B0B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15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58BF-2FBF-476E-BB0D-D53D02F07D0B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2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EF-E101-470E-A600-22EA8AB1A44E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37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6F52B-5FA5-4FFE-9DED-6BC95E717422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12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12DD9-B05E-4AC9-B5FE-74A6D0EADFCC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70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10195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0903"/>
            <a:ext cx="3810000" cy="198536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09145"/>
            <a:ext cx="3810000" cy="198685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980903"/>
            <a:ext cx="3810000" cy="411509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98233-2FA9-4732-B723-3997266BC8E6}" type="datetime1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6DF42-22E3-47D3-8F14-0AF3BFD50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27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3446"/>
            <a:ext cx="9144000" cy="4025153"/>
          </a:xfrm>
          <a:solidFill>
            <a:srgbClr val="C4CADE"/>
          </a:solidFill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1044" y="6229270"/>
            <a:ext cx="411516" cy="45724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336244" y="645789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rIns="3429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DFDEDED6-BE71-4233-85DE-37721EF82C27}" type="slidenum">
              <a:rPr lang="en-US" altLang="en-US" sz="825" b="1">
                <a:ea typeface="ＭＳ Ｐゴシック" panose="020B0600070205080204" pitchFamily="34" charset="-128"/>
                <a:cs typeface="Arial" panose="020B0604020202020204" pitchFamily="34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endParaRPr lang="en-US" altLang="en-US" sz="825" b="1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" y="6634163"/>
            <a:ext cx="8641556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6653213"/>
            <a:ext cx="45720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600" smtClean="0"/>
              <a:t>| </a:t>
            </a:r>
            <a:r>
              <a:rPr lang="en-US" altLang="en-US" sz="600"/>
              <a:t>Connecticut State Department of Education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" y="4038599"/>
            <a:ext cx="9144000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242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1254726" y="6650768"/>
            <a:ext cx="7634745" cy="723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40457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CSDElogo_informal_blu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3" y="5861712"/>
            <a:ext cx="1040773" cy="7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47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1254726" y="6650768"/>
            <a:ext cx="7634745" cy="723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40457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CSDElogo_informal_blu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3" y="5861712"/>
            <a:ext cx="1040773" cy="7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51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1254726" y="6650768"/>
            <a:ext cx="7634745" cy="723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40457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CSDElogo_informal_blu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3" y="5861712"/>
            <a:ext cx="1040773" cy="7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90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1254726" y="6650768"/>
            <a:ext cx="7634745" cy="723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40457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CSDElogo_informal_blu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3" y="5861712"/>
            <a:ext cx="1040773" cy="7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93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1254726" y="6650768"/>
            <a:ext cx="7634745" cy="723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40457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CSDElogo_informal_blu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3" y="5861712"/>
            <a:ext cx="1040773" cy="7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44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7795" y="6126162"/>
            <a:ext cx="489005" cy="365125"/>
          </a:xfrm>
        </p:spPr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CSDElogo_casual_blu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73" y="6174133"/>
            <a:ext cx="720908" cy="5473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29039" y="6494310"/>
            <a:ext cx="3957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CONNECTICUT STATE DEPARTMENT OF EDUCATION </a:t>
            </a:r>
            <a:endParaRPr lang="en-US" sz="11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1" y="6721475"/>
            <a:ext cx="7345016" cy="0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129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C5B0-E044-4EA4-BBE0-219F5F58D4D3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9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E6A9-1751-4FB0-A329-2C60AF79B801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99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6014-4131-4706-8DF1-9A0CAA0D6D6D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46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528D-367E-4419-843F-030C9D7896B7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7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4518-893A-4930-A935-9A5913C4D3E0}" type="datetime1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22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6C87-65C5-40FC-B93D-7FF1390CD09B}" type="datetime1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29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5DAAA-34F6-488D-8C36-7DE07F94C1E8}" type="datetime1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59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AC848-F599-440A-A77F-2EDC2F99546D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32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5F2F-93B2-4972-9A8F-8228A91B3BEB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01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E26F-547B-463D-8349-4A9ECB05C249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86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7795" y="6126162"/>
            <a:ext cx="489005" cy="365125"/>
          </a:xfrm>
        </p:spPr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CSDElogo_casual_blu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73" y="6174133"/>
            <a:ext cx="720908" cy="5473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29039" y="6494310"/>
            <a:ext cx="3957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CONNECTICUT STATE DEPARTMENT OF EDUCATION </a:t>
            </a:r>
            <a:endParaRPr lang="en-US" sz="11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1" y="6721475"/>
            <a:ext cx="7345016" cy="0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553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9D402-A9CD-4B80-B00B-98629F7836EB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0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E514-1017-499F-90A6-7223E284E107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04" y="295384"/>
            <a:ext cx="8260796" cy="62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17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7795" y="6126162"/>
            <a:ext cx="489005" cy="365125"/>
          </a:xfrm>
        </p:spPr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CSDElogo_casual_blu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73" y="6174133"/>
            <a:ext cx="720908" cy="5473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29039" y="6494310"/>
            <a:ext cx="3957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CONNECTICUT STATE DEPARTMENT OF EDUCATION </a:t>
            </a:r>
            <a:endParaRPr lang="en-US" sz="11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1" y="6721475"/>
            <a:ext cx="7345016" cy="0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49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0A29-2E8A-41AE-8C29-BCEA258F7FCA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31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77308" y="6126162"/>
            <a:ext cx="409492" cy="365125"/>
          </a:xfrm>
        </p:spPr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SDElogo_casual_blu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73" y="6174133"/>
            <a:ext cx="720908" cy="5473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29039" y="6494310"/>
            <a:ext cx="3957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CONNECTICUT STATE DEPARTMENT OF EDUCATION </a:t>
            </a:r>
            <a:endParaRPr lang="en-US" sz="11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1" y="6721475"/>
            <a:ext cx="7345016" cy="0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762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C6E1-5535-4822-A104-8AD069ED0D2F}" type="datetime1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25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D4996-43C3-48F8-9B72-A205140463CE}" type="datetime1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39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90A2C-C9D0-47A6-9FA4-8B6F7BD9CEA1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A163-4275-4BC9-B505-D6289A4ACA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1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0587-7C60-4EAD-971D-9F0C22682E25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806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A8C5-FC21-4FD5-8338-D70667B656E2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07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0A29-2E8A-41AE-8C29-BCEA258F7FCA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32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6F52B-5FA5-4FFE-9DED-6BC95E717422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99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12DD9-B05E-4AC9-B5FE-74A6D0EADFCC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58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37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1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83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68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7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25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72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90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77308" y="6126162"/>
            <a:ext cx="409492" cy="365125"/>
          </a:xfrm>
        </p:spPr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SDElogo_casual_blu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73" y="6174133"/>
            <a:ext cx="720908" cy="5473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29039" y="6494310"/>
            <a:ext cx="3957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CONNECTICUT STATE DEPARTMENT OF EDUCATION </a:t>
            </a:r>
            <a:endParaRPr lang="en-US" sz="11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1" y="6721475"/>
            <a:ext cx="7345016" cy="0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65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8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09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AE27A37-1037-4911-8A14-5C962653C19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44CAB7-4390-4F14-957C-AD643E674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04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C5B0-E044-4EA4-BBE0-219F5F58D4D3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94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8E6A9-1751-4FB0-A329-2C60AF79B801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60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6014-4131-4706-8DF1-9A0CAA0D6D6D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29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528D-367E-4419-843F-030C9D7896B7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21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4518-893A-4930-A935-9A5913C4D3E0}" type="datetime1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0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6C87-65C5-40FC-B93D-7FF1390CD09B}" type="datetime1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94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5DAAA-34F6-488D-8C36-7DE07F94C1E8}" type="datetime1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16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9C6E1-5535-4822-A104-8AD069ED0D2F}" type="datetime1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74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AC848-F599-440A-A77F-2EDC2F99546D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872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5F2F-93B2-4972-9A8F-8228A91B3BEB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27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E26F-547B-463D-8349-4A9ECB05C249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81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9D402-A9CD-4B80-B00B-98629F7836EB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58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95275"/>
            <a:ext cx="826135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A8A6D-5574-407D-8C1D-00425676D750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3A72E-C43D-40B8-BA1C-0F20188C6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73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2A1A0-C4E7-4AAC-8939-C184670D6E7D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39F01-39C1-4528-A091-DBE7F2102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94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F7041-F540-4B5F-86E8-7689965052F2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31481-3882-4707-84E1-E7626A553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3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4C0A3-5E08-4142-9DBF-9E41FF6BCEAA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A0D44-F3FD-4FA1-9CF4-2AA70EB5E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09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8FF1E-F59F-43FB-91AA-D3EC2EE0495C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05455-8667-4001-82C3-DE909809E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7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A255C-F787-4D2C-B8B1-1C9A4CE3A9FF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0B61E-26C0-4165-B12E-3C34F1DA8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5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D4996-43C3-48F8-9B72-A205140463CE}" type="datetime1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15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790A2C-C9D0-47A6-9FA4-8B6F7BD9CEA1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2A163-4275-4BC9-B505-D6289A4ACA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48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41C51-9C52-4875-B2FA-EECEAD5ED4CA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BC038-C1D8-4A04-83EF-428DDC5A70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835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03A80-5506-49B8-8550-9B6B6A0B6AAB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D1C5C-1A70-4406-9C83-6D67ECE8D2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0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A6EF6-C67E-4340-8000-5DFCD70DC5F2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272BE-A20C-45DD-9FFF-F5E71BA6C6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69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38624-2006-4873-ADF8-4EB172AF1907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4081-FADA-4B90-A69A-DE072BA5A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49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7562A-743D-4105-AAD0-5243ED123913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C3E22-EF07-49F7-93C2-A77595CCD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8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7FF48-A355-42B7-AD72-7DE3EFD6EB1C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75B10-5970-4F75-84CE-7862BF0012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57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19B3B-CC0E-4367-91BB-0FC65DED75EB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3337-541D-4996-B444-27ED01AB4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0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09E56-A0CD-41D1-A9E0-3AB503BFBAE2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E129F-4604-4AA9-BF31-38935B5CBE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64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6FC72-87ED-4804-8C7D-B07911C7D294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5D37B-72AF-441A-9FBE-A76F5A017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19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90A2C-C9D0-47A6-9FA4-8B6F7BD9CEA1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A163-4275-4BC9-B505-D6289A4ACA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1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A52CE-721F-41E8-B2B4-F6E553AF5544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29248-4AB5-4B0B-B2AB-9DBC5C727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1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4CF5D-7E42-429B-9299-B232AA8F0D8E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82AA9-FF6D-4DE0-B892-61BBC8BD13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43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AA895-2627-4E51-8E63-01B6D23877CB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C4D99-07B6-46C7-B9B8-2FE7EC4A6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04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24569-2E0A-4C5F-B0C4-7C8E1B70611A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C507A-87D0-4D7D-B14A-BC22B86662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5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A0F0C-C2AA-491D-BDA5-2BEB45787345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8335D-91D6-40D1-8A80-A81CF0A99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06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DF542-B574-48FE-ADA6-2EE73E34EDCE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02163-1806-458E-9F00-DCD837D39C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4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6ED-2AE2-4C8D-8D06-015371BDB7E0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04" y="295386"/>
            <a:ext cx="8260796" cy="62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97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A9A27-13DD-4057-8357-D508D3F0DDA6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52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E947-754F-4E70-B713-AB5FB18260C3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30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7A87B-74A4-456E-AE4D-E3F4F7E3B576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791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0587-7C60-4EAD-971D-9F0C22682E25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544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AA23-6327-468B-91E2-F26D27958B47}" type="datetime1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40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1488-6378-4F1B-AED1-286062261F07}" type="datetime1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652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90A2C-C9D0-47A6-9FA4-8B6F7BD9CEA1}" type="datetime1">
              <a:rPr lang="en-US" smtClean="0"/>
              <a:pPr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A163-4275-4BC9-B505-D6289A4ACA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76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2C33-B0A2-40B4-B47C-2CB08A477125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59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9EE1-ECE8-4929-BC5C-602698846C85}" type="datetime1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18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7F963-2D98-4D2F-9F67-6B37B2A51DC4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99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4D23-EF4F-49A0-BCDF-435B31A30A9F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20182-02B9-4518-A156-2E31F1192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1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175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927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604B4-1906-4A17-A1B8-9C391C2CFEEC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93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309B8-33D9-44EB-91F1-F905B48BBECF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22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microsoft.com/office/2007/relationships/hdphoto" Target="../media/hdphoto1.wdp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1FFA0-0627-49DD-813E-D1BE789EEE06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11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ED331-CA56-4332-B0AC-03390BA5D557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7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1FFA0-0627-49DD-813E-D1BE789EEE06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4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SDElogo_casual_blue.jpg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73" y="6174133"/>
            <a:ext cx="720908" cy="5473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729039" y="6494310"/>
            <a:ext cx="3957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CONNECTICUT STATE DEPARTMENT OF EDUCATION </a:t>
            </a:r>
            <a:endParaRPr lang="en-US" sz="11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097281" y="6721475"/>
            <a:ext cx="7345016" cy="0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46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ED331-CA56-4332-B0AC-03390BA5D557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2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3C1FFA0-0627-49DD-813E-D1BE789EEE06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062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F6EAE9-A4FF-4B5E-8D01-987803374FBB}" type="datetimeFigureOut">
              <a:rPr lang="en-US"/>
              <a:pPr>
                <a:defRPr/>
              </a:pPr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F5D341-9FBA-4ECD-B02E-E778459E1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6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1FFA0-0627-49DD-813E-D1BE789EEE06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6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D6668-33D5-4F25-9BC2-EA5DD5B8535F}" type="datetime1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CONNECTICUT STATE DEPARTMENT OF EDUCATION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B2DE2-3140-3548-BD9C-DD981A239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9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hf hd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em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-17585"/>
            <a:ext cx="9144000" cy="1828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7061" y="5359976"/>
            <a:ext cx="909759" cy="90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0" y="238600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dirty="0" smtClean="0">
                <a:solidFill>
                  <a:prstClr val="black"/>
                </a:solidFill>
              </a:rPr>
              <a:t>INTRODUCTION </a:t>
            </a:r>
            <a:r>
              <a:rPr lang="en-US" sz="4000" i="1" dirty="0" smtClean="0">
                <a:solidFill>
                  <a:prstClr val="black"/>
                </a:solidFill>
              </a:rPr>
              <a:t>to</a:t>
            </a:r>
            <a:r>
              <a:rPr lang="en-US" sz="4000" dirty="0" smtClean="0">
                <a:solidFill>
                  <a:prstClr val="black"/>
                </a:solidFill>
              </a:rPr>
              <a:t> TEAM  MODULE 5</a:t>
            </a: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371600" y="3223101"/>
            <a:ext cx="6400800" cy="1752600"/>
          </a:xfrm>
        </p:spPr>
        <p:txBody>
          <a:bodyPr/>
          <a:lstStyle/>
          <a:p>
            <a:r>
              <a:rPr lang="en-US" dirty="0"/>
              <a:t>The Connecticut Code of Professional Responsibility for Educators 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76300" y="4560202"/>
            <a:ext cx="739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smtClean="0"/>
              <a:t>Regulations of Connecticut State Agencies</a:t>
            </a:r>
          </a:p>
          <a:p>
            <a:pPr algn="ctr"/>
            <a:r>
              <a:rPr lang="en-US" sz="2400" i="1" dirty="0" smtClean="0"/>
              <a:t>Section 10-145d-400a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668" y="83350"/>
            <a:ext cx="1550665" cy="1162999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609600" y="1630676"/>
            <a:ext cx="7772400" cy="2356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spc="100" dirty="0" smtClean="0">
                <a:solidFill>
                  <a:srgbClr val="000090"/>
                </a:solidFill>
                <a:latin typeface="Times New Roman"/>
                <a:cs typeface="Times New Roman"/>
              </a:rPr>
              <a:t>CONNECTICUT STATE DEPARTMENT OF EDUCATION </a:t>
            </a:r>
            <a:r>
              <a:rPr lang="en-US" sz="1600" dirty="0" smtClean="0">
                <a:solidFill>
                  <a:srgbClr val="000090"/>
                </a:solidFill>
                <a:latin typeface="Times New Roman"/>
                <a:cs typeface="Times New Roman"/>
              </a:rPr>
              <a:t/>
            </a:r>
            <a:br>
              <a:rPr lang="en-US" sz="1600" dirty="0" smtClean="0">
                <a:solidFill>
                  <a:srgbClr val="000090"/>
                </a:solidFill>
                <a:latin typeface="Times New Roman"/>
                <a:cs typeface="Times New Roman"/>
              </a:rPr>
            </a:br>
            <a:endParaRPr lang="en-US" sz="2800" b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813812"/>
            <a:ext cx="9144000" cy="0"/>
          </a:xfrm>
          <a:prstGeom prst="line">
            <a:avLst/>
          </a:prstGeom>
          <a:ln w="57150" cmpd="sng">
            <a:solidFill>
              <a:srgbClr val="00009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98" y="2431745"/>
            <a:ext cx="3924605" cy="3924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457200" y="609600"/>
            <a:ext cx="8229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Educators are expected to practice the profession according to the highest possible degree of ethical conduct and standards.</a:t>
            </a:r>
            <a:endParaRPr lang="en-US" sz="4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533400"/>
            <a:ext cx="8991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4000" dirty="0">
                <a:solidFill>
                  <a:prstClr val="black"/>
                </a:solidFill>
              </a:rPr>
              <a:t>A code </a:t>
            </a:r>
            <a:r>
              <a:rPr lang="en-US" sz="4000" dirty="0" smtClean="0">
                <a:solidFill>
                  <a:prstClr val="black"/>
                </a:solidFill>
              </a:rPr>
              <a:t>of conduct helps </a:t>
            </a:r>
            <a:r>
              <a:rPr lang="en-US" sz="4000" dirty="0">
                <a:solidFill>
                  <a:prstClr val="black"/>
                </a:solidFill>
              </a:rPr>
              <a:t>us to understand our responsibilities, prioritize our obligations, and find wise resolutions to the ethical dilemmas we </a:t>
            </a:r>
            <a:r>
              <a:rPr lang="en-US" sz="4000" dirty="0" smtClean="0">
                <a:solidFill>
                  <a:prstClr val="black"/>
                </a:solidFill>
              </a:rPr>
              <a:t>may face</a:t>
            </a:r>
            <a:r>
              <a:rPr lang="en-US" sz="40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3558349"/>
            <a:ext cx="7467600" cy="276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99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26097" y="3566212"/>
            <a:ext cx="21336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Clergy</a:t>
            </a:r>
          </a:p>
        </p:txBody>
      </p:sp>
      <p:sp>
        <p:nvSpPr>
          <p:cNvPr id="2" name="Rectangle 1"/>
          <p:cNvSpPr/>
          <p:nvPr/>
        </p:nvSpPr>
        <p:spPr>
          <a:xfrm>
            <a:off x="76200" y="302065"/>
            <a:ext cx="883920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Ethical </a:t>
            </a:r>
            <a:r>
              <a:rPr lang="en-US" sz="3600" dirty="0" smtClean="0">
                <a:solidFill>
                  <a:schemeClr val="bg1"/>
                </a:solidFill>
              </a:rPr>
              <a:t>training has </a:t>
            </a:r>
            <a:r>
              <a:rPr lang="en-US" sz="3600" dirty="0">
                <a:solidFill>
                  <a:schemeClr val="bg1"/>
                </a:solidFill>
              </a:rPr>
              <a:t>become an important part of the business and professional world. </a:t>
            </a:r>
          </a:p>
        </p:txBody>
      </p:sp>
      <p:sp>
        <p:nvSpPr>
          <p:cNvPr id="3" name="Rectangle 2"/>
          <p:cNvSpPr/>
          <p:nvPr/>
        </p:nvSpPr>
        <p:spPr>
          <a:xfrm>
            <a:off x="1550259" y="2342005"/>
            <a:ext cx="2789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Attorneys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5791200" y="2362266"/>
            <a:ext cx="2859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Physicians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1529351" y="5034037"/>
            <a:ext cx="3262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Therapists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1510147" y="3781979"/>
            <a:ext cx="3665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Accountants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20" y="2165334"/>
            <a:ext cx="777887" cy="1166830"/>
          </a:xfrm>
          <a:prstGeom prst="rect">
            <a:avLst/>
          </a:prstGeom>
        </p:spPr>
      </p:pic>
      <p:pic>
        <p:nvPicPr>
          <p:cNvPr id="3074" name="Picture 2" descr="C:\Program Files\Microsoft Office\MEDIA\CAGCAT10\j0240719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766" y="1950386"/>
            <a:ext cx="752663" cy="11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52" y="3683019"/>
            <a:ext cx="1067199" cy="711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512" y="3394628"/>
            <a:ext cx="859917" cy="128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365" y="4804313"/>
            <a:ext cx="790772" cy="91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565129"/>
            <a:ext cx="833040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/>
              <a:t>According to </a:t>
            </a:r>
            <a:r>
              <a:rPr lang="en-US" sz="4400" dirty="0"/>
              <a:t>Charlotte </a:t>
            </a:r>
            <a:r>
              <a:rPr lang="en-US" sz="4400" dirty="0" smtClean="0"/>
              <a:t>Danielson, teachers make over 3,000 decisions per day.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069" y="2667016"/>
            <a:ext cx="5231862" cy="3486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370114"/>
            <a:ext cx="7848600" cy="1938992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perspective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Are teachers prepared to always make the right decision?</a:t>
            </a:r>
          </a:p>
          <a:p>
            <a:pPr algn="ctr"/>
            <a:endParaRPr lang="en-US" sz="4800" dirty="0">
              <a:solidFill>
                <a:schemeClr val="bg1"/>
              </a:solidFill>
              <a:latin typeface="Learning Curve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309106"/>
            <a:ext cx="5219363" cy="3686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6509" y="304800"/>
            <a:ext cx="8229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Unfortunately, educator misconduct occurs and is a serious concern for communities, schools, </a:t>
            </a:r>
            <a:r>
              <a:rPr lang="en-US" sz="4000" dirty="0" smtClean="0"/>
              <a:t>districts </a:t>
            </a:r>
            <a:r>
              <a:rPr lang="en-US" sz="4000" dirty="0"/>
              <a:t>and states across the country.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987" y="3174220"/>
            <a:ext cx="3572474" cy="2047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 rot="1153169">
            <a:off x="927348" y="3048000"/>
            <a:ext cx="3187547" cy="1465604"/>
          </a:xfrm>
          <a:prstGeom prst="flowChartDocumen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Charges of teacher misconduct are on rise</a:t>
            </a:r>
          </a:p>
          <a:p>
            <a:r>
              <a:rPr lang="en-US" dirty="0"/>
              <a:t>Published: Saturday, April 22, 2006 12:00 a.m. MDT </a:t>
            </a:r>
          </a:p>
          <a:p>
            <a:r>
              <a:rPr lang="en-US" sz="1200" b="1" dirty="0"/>
              <a:t>Copyright 2006 Deseret Morning News</a:t>
            </a:r>
            <a:endParaRPr lang="en-US" sz="1200" dirty="0"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614">
            <a:off x="5762357" y="3451462"/>
            <a:ext cx="2512913" cy="249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owchart: Document 3"/>
          <p:cNvSpPr/>
          <p:nvPr/>
        </p:nvSpPr>
        <p:spPr>
          <a:xfrm rot="21117773">
            <a:off x="1805246" y="4325090"/>
            <a:ext cx="4364581" cy="2149721"/>
          </a:xfrm>
          <a:prstGeom prst="flowChartDocumen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Teacher Web sites triggering questions</a:t>
            </a:r>
          </a:p>
          <a:p>
            <a:r>
              <a:rPr lang="en-US" i="1" dirty="0"/>
              <a:t>Some are posting personal data that students can access</a:t>
            </a:r>
          </a:p>
          <a:p>
            <a:r>
              <a:rPr lang="en-US" sz="1200" dirty="0"/>
              <a:t>Published: Saturday, June 10, 2006 12:00 a.m. MDT By Laura Hancock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/>
              <a:t>Not only does it </a:t>
            </a:r>
            <a:r>
              <a:rPr lang="en-US" sz="4000" dirty="0"/>
              <a:t>harm </a:t>
            </a:r>
            <a:r>
              <a:rPr lang="en-US" sz="4000" dirty="0" smtClean="0"/>
              <a:t>our </a:t>
            </a:r>
            <a:r>
              <a:rPr lang="en-US" sz="4000" dirty="0"/>
              <a:t>students,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437229"/>
            <a:ext cx="3810000" cy="381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" y="4572000"/>
            <a:ext cx="9067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educator misconduct disgraces the community and denigrates the profession.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4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727538"/>
            <a:ext cx="85344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It </a:t>
            </a:r>
            <a:r>
              <a:rPr lang="en-US" sz="3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provides support for </a:t>
            </a:r>
            <a:r>
              <a:rPr lang="en-US" sz="3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behaving ethically</a:t>
            </a:r>
            <a:endParaRPr lang="en-US" sz="3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" y="430321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>
                <a:solidFill>
                  <a:prstClr val="black"/>
                </a:solidFill>
              </a:rPr>
              <a:t>A code </a:t>
            </a:r>
            <a:r>
              <a:rPr lang="en-US" sz="3600" dirty="0" smtClean="0">
                <a:solidFill>
                  <a:prstClr val="black"/>
                </a:solidFill>
              </a:rPr>
              <a:t>of conduct supports </a:t>
            </a:r>
            <a:r>
              <a:rPr lang="en-US" sz="3600" dirty="0">
                <a:solidFill>
                  <a:prstClr val="black"/>
                </a:solidFill>
              </a:rPr>
              <a:t>us </a:t>
            </a:r>
            <a:r>
              <a:rPr lang="en-US" sz="3600" dirty="0" smtClean="0">
                <a:solidFill>
                  <a:prstClr val="black"/>
                </a:solidFill>
              </a:rPr>
              <a:t>                        in </a:t>
            </a:r>
            <a:r>
              <a:rPr lang="en-US" sz="3600" dirty="0">
                <a:solidFill>
                  <a:prstClr val="black"/>
                </a:solidFill>
              </a:rPr>
              <a:t>doing </a:t>
            </a:r>
            <a:r>
              <a:rPr lang="en-US" sz="3600" dirty="0" smtClean="0">
                <a:solidFill>
                  <a:prstClr val="black"/>
                </a:solidFill>
              </a:rPr>
              <a:t>what is </a:t>
            </a:r>
            <a:r>
              <a:rPr lang="en-US" sz="3600" dirty="0">
                <a:solidFill>
                  <a:prstClr val="black"/>
                </a:solidFill>
              </a:rPr>
              <a:t>right</a:t>
            </a:r>
            <a:r>
              <a:rPr lang="en-US" sz="3600" b="1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24384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i="1" dirty="0" smtClean="0">
                <a:solidFill>
                  <a:prstClr val="black"/>
                </a:solidFill>
              </a:rPr>
              <a:t>especially</a:t>
            </a:r>
            <a:endParaRPr lang="en-US" sz="4000" i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3048000"/>
            <a:ext cx="899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75000"/>
                  </a:schemeClr>
                </a:solidFill>
              </a:rPr>
              <a:t>when there </a:t>
            </a:r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is pressure </a:t>
            </a:r>
            <a:r>
              <a:rPr lang="en-US" sz="4400" b="1" dirty="0">
                <a:solidFill>
                  <a:schemeClr val="accent5">
                    <a:lumMod val="75000"/>
                  </a:schemeClr>
                </a:solidFill>
              </a:rPr>
              <a:t>or </a:t>
            </a:r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temptation</a:t>
            </a:r>
            <a:endParaRPr lang="en-US" sz="4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649797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dirty="0">
                <a:solidFill>
                  <a:prstClr val="black"/>
                </a:solidFill>
              </a:rPr>
              <a:t>or</a:t>
            </a:r>
          </a:p>
          <a:p>
            <a:pPr lvl="0" algn="ctr"/>
            <a:r>
              <a:rPr lang="en-US" sz="4800" b="1" dirty="0">
                <a:solidFill>
                  <a:schemeClr val="accent3">
                    <a:lumMod val="75000"/>
                  </a:schemeClr>
                </a:solidFill>
              </a:rPr>
              <a:t>what will make people like us</a:t>
            </a: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0" y="3969722"/>
            <a:ext cx="609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accent2"/>
                </a:solidFill>
              </a:rPr>
              <a:t>to do what is </a:t>
            </a:r>
            <a:r>
              <a:rPr lang="en-US" sz="4800" i="1" dirty="0">
                <a:solidFill>
                  <a:schemeClr val="accent2"/>
                </a:solidFill>
              </a:rPr>
              <a:t>easiest</a:t>
            </a:r>
            <a:r>
              <a:rPr lang="en-US" sz="4800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14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0000"/>
    </mc:Choice>
    <mc:Fallback>
      <p:transition advTm="2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98473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>
                <a:solidFill>
                  <a:prstClr val="black"/>
                </a:solidFill>
              </a:rPr>
              <a:t>Teaching is complex. 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914400" y="4343400"/>
            <a:ext cx="8077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Teachers continually shape and reshape their actions to respond to the individual needs of their </a:t>
            </a:r>
            <a:r>
              <a:rPr lang="en-US" sz="3600" dirty="0" smtClean="0">
                <a:solidFill>
                  <a:prstClr val="black"/>
                </a:solidFill>
              </a:rPr>
              <a:t>students.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112216"/>
            <a:ext cx="4953000" cy="3298699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34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3000"/>
    </mc:Choice>
    <mc:Fallback>
      <p:transition advTm="13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300" y="3810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Developing a positive relationship with students is essential to effective teaching.  </a:t>
            </a:r>
            <a:endParaRPr lang="en-US" sz="4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528" y="2298221"/>
            <a:ext cx="5266944" cy="382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30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647700" y="631372"/>
            <a:ext cx="7848600" cy="13716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As public service employees, educators hold a special position of trust. </a:t>
            </a:r>
          </a:p>
          <a:p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7121" y="2024743"/>
            <a:ext cx="5829759" cy="4230624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1855663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3900" y="304800"/>
            <a:ext cx="7696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/>
              <a:t>When you develop positive </a:t>
            </a:r>
            <a:r>
              <a:rPr lang="en-US" sz="3200" dirty="0"/>
              <a:t>relationships with your students, they are more likely to engage academically and achieve more.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057400"/>
            <a:ext cx="64770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38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04800"/>
            <a:ext cx="83058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</a:rPr>
              <a:t>Teachers who foster positive relationships with their students create classroom environments </a:t>
            </a:r>
            <a:r>
              <a:rPr lang="en-US" sz="3200" dirty="0" smtClean="0">
                <a:solidFill>
                  <a:prstClr val="black"/>
                </a:solidFill>
              </a:rPr>
              <a:t>that are responsive </a:t>
            </a:r>
            <a:r>
              <a:rPr lang="en-US" sz="3200" dirty="0">
                <a:solidFill>
                  <a:prstClr val="black"/>
                </a:solidFill>
              </a:rPr>
              <a:t>to and respectful of the developmental, emotional, and academic </a:t>
            </a:r>
            <a:r>
              <a:rPr lang="en-US" sz="3200" dirty="0" smtClean="0">
                <a:solidFill>
                  <a:prstClr val="black"/>
                </a:solidFill>
              </a:rPr>
              <a:t>needs of students with diverse </a:t>
            </a:r>
            <a:r>
              <a:rPr lang="en-US" sz="3200" dirty="0">
                <a:solidFill>
                  <a:prstClr val="black"/>
                </a:solidFill>
              </a:rPr>
              <a:t>backgrounds, interests and performance </a:t>
            </a:r>
            <a:r>
              <a:rPr lang="en-US" sz="3200" dirty="0" smtClean="0">
                <a:solidFill>
                  <a:prstClr val="black"/>
                </a:solidFill>
              </a:rPr>
              <a:t>levels</a:t>
            </a:r>
            <a:r>
              <a:rPr lang="en-US" sz="3200" dirty="0" smtClean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351788"/>
            <a:ext cx="4714875" cy="3143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2148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57200"/>
            <a:ext cx="83058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Marzano (2003) states that students will resist rules and </a:t>
            </a:r>
            <a:r>
              <a:rPr lang="en-US" sz="3200" dirty="0" smtClean="0">
                <a:solidFill>
                  <a:prstClr val="black"/>
                </a:solidFill>
              </a:rPr>
              <a:t>along </a:t>
            </a:r>
            <a:r>
              <a:rPr lang="en-US" sz="3200" dirty="0">
                <a:solidFill>
                  <a:prstClr val="black"/>
                </a:solidFill>
              </a:rPr>
              <a:t>with the consequent disciplinary actions if the foundation of a good relationship is lacking. 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667000"/>
            <a:ext cx="4817364" cy="360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09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599" y="533400"/>
            <a:ext cx="864488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600" dirty="0" smtClean="0">
                <a:solidFill>
                  <a:prstClr val="black"/>
                </a:solidFill>
              </a:rPr>
              <a:t>Students are more likely to be emotionally and intellectually invested in classes where they have positive relationships with their teachers.</a:t>
            </a:r>
            <a:endParaRPr lang="en-US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841724"/>
            <a:ext cx="5021725" cy="3352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70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8305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smtClean="0"/>
              <a:t>Students </a:t>
            </a:r>
            <a:r>
              <a:rPr lang="en-US" sz="3600" dirty="0"/>
              <a:t>need </a:t>
            </a:r>
            <a:r>
              <a:rPr lang="en-US" sz="3600" dirty="0" smtClean="0"/>
              <a:t>to feel a sense </a:t>
            </a:r>
            <a:r>
              <a:rPr lang="en-US" sz="3600" dirty="0"/>
              <a:t>of comfort and safety from </a:t>
            </a:r>
            <a:r>
              <a:rPr lang="en-US" sz="3600" dirty="0" smtClean="0"/>
              <a:t>physical </a:t>
            </a:r>
            <a:r>
              <a:rPr lang="en-US" sz="3600" dirty="0"/>
              <a:t>and emotional </a:t>
            </a:r>
            <a:r>
              <a:rPr lang="en-US" sz="3600" dirty="0" smtClean="0"/>
              <a:t>harm. T</a:t>
            </a:r>
            <a:r>
              <a:rPr lang="en-US" sz="3600" dirty="0" smtClean="0">
                <a:solidFill>
                  <a:prstClr val="black"/>
                </a:solidFill>
              </a:rPr>
              <a:t>hey need to feel they are seen</a:t>
            </a:r>
            <a:r>
              <a:rPr lang="en-US" sz="3600" dirty="0">
                <a:solidFill>
                  <a:prstClr val="black"/>
                </a:solidFill>
              </a:rPr>
              <a:t>, valued, respected, and</a:t>
            </a:r>
            <a:r>
              <a:rPr lang="en-US" sz="3600" dirty="0"/>
              <a:t> h</a:t>
            </a:r>
            <a:r>
              <a:rPr lang="en-US" sz="3600" dirty="0">
                <a:solidFill>
                  <a:prstClr val="black"/>
                </a:solidFill>
              </a:rPr>
              <a:t>eard</a:t>
            </a:r>
            <a:r>
              <a:rPr lang="en-US" sz="3600" dirty="0" smtClean="0">
                <a:solidFill>
                  <a:prstClr val="black"/>
                </a:solidFill>
              </a:rPr>
              <a:t>.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3005564"/>
            <a:ext cx="4724400" cy="31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62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5300" y="457200"/>
            <a:ext cx="8153400" cy="15696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Arial Narrow" panose="020B0606020202030204" pitchFamily="34" charset="0"/>
                <a:ea typeface="StretchingUpHigh" pitchFamily="2" charset="0"/>
              </a:rPr>
              <a:t>How does a teacher develop positive relationships with students and uphold the </a:t>
            </a:r>
          </a:p>
          <a:p>
            <a:r>
              <a:rPr lang="en-US" sz="3200" i="1" dirty="0" smtClean="0">
                <a:solidFill>
                  <a:schemeClr val="bg1"/>
                </a:solidFill>
                <a:latin typeface="Arial Narrow" panose="020B0606020202030204" pitchFamily="34" charset="0"/>
                <a:ea typeface="StretchingUpHigh" pitchFamily="2" charset="0"/>
              </a:rPr>
              <a:t>Code of Professional Responsibility for Educators?  </a:t>
            </a:r>
            <a:endParaRPr lang="en-US" sz="3600" i="1" dirty="0">
              <a:solidFill>
                <a:schemeClr val="bg1"/>
              </a:solidFill>
              <a:latin typeface="Arial Narrow" panose="020B0606020202030204" pitchFamily="34" charset="0"/>
              <a:ea typeface="StretchingUpHigh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18"/>
          <a:stretch/>
        </p:blipFill>
        <p:spPr>
          <a:xfrm>
            <a:off x="914400" y="2133600"/>
            <a:ext cx="7315200" cy="376434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88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8382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Schools </a:t>
            </a:r>
            <a:r>
              <a:rPr lang="en-US" sz="3600" dirty="0" smtClean="0"/>
              <a:t>are responsible </a:t>
            </a:r>
            <a:r>
              <a:rPr lang="en-US" sz="3600" dirty="0"/>
              <a:t>for providing students with a </a:t>
            </a:r>
            <a:r>
              <a:rPr lang="en-US" sz="3600" b="1" dirty="0"/>
              <a:t>safe environment</a:t>
            </a:r>
          </a:p>
          <a:p>
            <a:pPr algn="ctr"/>
            <a:r>
              <a:rPr lang="en-US" sz="3600" dirty="0"/>
              <a:t>in which to develop </a:t>
            </a:r>
            <a:r>
              <a:rPr lang="en-US" sz="3600" b="1" dirty="0"/>
              <a:t>academicall</a:t>
            </a:r>
            <a:r>
              <a:rPr lang="en-US" sz="3600" dirty="0"/>
              <a:t>y, </a:t>
            </a:r>
            <a:r>
              <a:rPr lang="en-US" sz="3600" b="1" dirty="0"/>
              <a:t>emotionally</a:t>
            </a:r>
            <a:r>
              <a:rPr lang="en-US" sz="3600" dirty="0"/>
              <a:t> </a:t>
            </a:r>
            <a:r>
              <a:rPr lang="en-US" sz="3600" dirty="0" smtClean="0"/>
              <a:t>and </a:t>
            </a:r>
            <a:r>
              <a:rPr lang="en-US" sz="3600" b="1" dirty="0" smtClean="0"/>
              <a:t>behaviorally</a:t>
            </a:r>
            <a:r>
              <a:rPr lang="en-US" sz="3600" dirty="0"/>
              <a:t>.</a:t>
            </a:r>
            <a:r>
              <a:rPr lang="pt-BR" sz="3600" dirty="0"/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1" r="4159"/>
          <a:stretch/>
        </p:blipFill>
        <p:spPr bwMode="auto">
          <a:xfrm>
            <a:off x="2286000" y="3017133"/>
            <a:ext cx="4191000" cy="331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76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70"/>
          <a:stretch/>
        </p:blipFill>
        <p:spPr>
          <a:xfrm flipH="1">
            <a:off x="5098033" y="1534744"/>
            <a:ext cx="3584119" cy="3799256"/>
          </a:xfrm>
          <a:prstGeom prst="rect">
            <a:avLst/>
          </a:prstGeom>
          <a:effectLst/>
        </p:spPr>
      </p:pic>
      <p:sp>
        <p:nvSpPr>
          <p:cNvPr id="2" name="Rectangle 1"/>
          <p:cNvSpPr/>
          <p:nvPr/>
        </p:nvSpPr>
        <p:spPr>
          <a:xfrm>
            <a:off x="533399" y="1644623"/>
            <a:ext cx="4724401" cy="435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dirty="0" smtClean="0">
                <a:ln w="0"/>
              </a:rPr>
              <a:t>making </a:t>
            </a:r>
            <a:r>
              <a:rPr lang="en-US" sz="3200" dirty="0">
                <a:ln w="0"/>
              </a:rPr>
              <a:t>responsible </a:t>
            </a:r>
            <a:r>
              <a:rPr lang="en-US" sz="3200" dirty="0" smtClean="0">
                <a:ln w="0"/>
              </a:rPr>
              <a:t>decisions</a:t>
            </a:r>
            <a:r>
              <a:rPr lang="en-US" sz="3200" dirty="0" smtClean="0">
                <a:ln w="0"/>
              </a:rPr>
              <a:t>,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dirty="0">
                <a:ln w="0"/>
              </a:rPr>
              <a:t>effectively handling challenging </a:t>
            </a:r>
            <a:r>
              <a:rPr lang="en-US" sz="3200" dirty="0" smtClean="0">
                <a:ln w="0"/>
              </a:rPr>
              <a:t>situations, </a:t>
            </a:r>
            <a:r>
              <a:rPr lang="en-US" sz="3200" dirty="0">
                <a:ln w="0"/>
              </a:rPr>
              <a:t>and </a:t>
            </a:r>
            <a:endParaRPr lang="en-US" sz="3200" dirty="0" smtClean="0">
              <a:ln w="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dirty="0">
                <a:ln w="0"/>
              </a:rPr>
              <a:t>heading off potential conflicts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2800" i="1" dirty="0">
              <a:ln w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96334"/>
            <a:ext cx="7924800" cy="107721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</a:rPr>
              <a:t>Educators develop </a:t>
            </a:r>
            <a:r>
              <a:rPr lang="en-US" sz="3200" b="1" i="1" dirty="0">
                <a:solidFill>
                  <a:schemeClr val="bg1"/>
                </a:solidFill>
              </a:rPr>
              <a:t>positive relationships </a:t>
            </a:r>
            <a:r>
              <a:rPr lang="en-US" sz="3200" i="1" dirty="0" smtClean="0">
                <a:solidFill>
                  <a:schemeClr val="bg1"/>
                </a:solidFill>
              </a:rPr>
              <a:t>by</a:t>
            </a:r>
          </a:p>
          <a:p>
            <a:endParaRPr lang="en-US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448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0"/>
            <a:ext cx="45720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</a:rPr>
              <a:t>Students are very </a:t>
            </a:r>
            <a:r>
              <a:rPr lang="en-US" sz="3200" dirty="0" smtClean="0">
                <a:solidFill>
                  <a:prstClr val="black"/>
                </a:solidFill>
              </a:rPr>
              <a:t>cognizant of a teacher’s attitude towards them, the </a:t>
            </a:r>
            <a:r>
              <a:rPr lang="en-US" sz="3200" dirty="0">
                <a:solidFill>
                  <a:prstClr val="black"/>
                </a:solidFill>
              </a:rPr>
              <a:t>school </a:t>
            </a:r>
            <a:endParaRPr lang="en-US" sz="3200" dirty="0" smtClean="0">
              <a:solidFill>
                <a:prstClr val="black"/>
              </a:solidFill>
            </a:endParaRPr>
          </a:p>
          <a:p>
            <a:pPr lvl="0"/>
            <a:r>
              <a:rPr lang="en-US" sz="3200" dirty="0" smtClean="0">
                <a:solidFill>
                  <a:prstClr val="black"/>
                </a:solidFill>
              </a:rPr>
              <a:t>and </a:t>
            </a:r>
            <a:r>
              <a:rPr lang="en-US" sz="3200" dirty="0">
                <a:solidFill>
                  <a:prstClr val="black"/>
                </a:solidFill>
              </a:rPr>
              <a:t>the class in </a:t>
            </a:r>
            <a:r>
              <a:rPr lang="en-US" sz="3200" dirty="0" smtClean="0">
                <a:solidFill>
                  <a:prstClr val="black"/>
                </a:solidFill>
              </a:rPr>
              <a:t>general.</a:t>
            </a:r>
            <a:endParaRPr lang="en-US" sz="3200" dirty="0">
              <a:solidFill>
                <a:prstClr val="black"/>
              </a:solidFill>
            </a:endParaRPr>
          </a:p>
          <a:p>
            <a:pPr lvl="0"/>
            <a:endParaRPr lang="en-US" sz="3200" dirty="0" smtClean="0">
              <a:solidFill>
                <a:prstClr val="black"/>
              </a:solidFill>
            </a:endParaRPr>
          </a:p>
          <a:p>
            <a:r>
              <a:rPr lang="en-US" sz="3200" dirty="0">
                <a:solidFill>
                  <a:prstClr val="black"/>
                </a:solidFill>
              </a:rPr>
              <a:t>T</a:t>
            </a:r>
            <a:r>
              <a:rPr lang="en-US" sz="3200" dirty="0" smtClean="0">
                <a:solidFill>
                  <a:prstClr val="black"/>
                </a:solidFill>
              </a:rPr>
              <a:t>eachers </a:t>
            </a:r>
            <a:r>
              <a:rPr lang="en-US" sz="3200" dirty="0">
                <a:solidFill>
                  <a:prstClr val="black"/>
                </a:solidFill>
              </a:rPr>
              <a:t>must be certain that they are modeling positive behaviors.</a:t>
            </a:r>
          </a:p>
          <a:p>
            <a:pPr lvl="0"/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7"/>
          <a:stretch/>
        </p:blipFill>
        <p:spPr bwMode="auto">
          <a:xfrm>
            <a:off x="4724400" y="1371600"/>
            <a:ext cx="4191000" cy="365215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99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838200"/>
            <a:ext cx="38100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Learning about </a:t>
            </a:r>
            <a:r>
              <a:rPr lang="en-US" sz="3200" dirty="0" smtClean="0">
                <a:solidFill>
                  <a:prstClr val="black"/>
                </a:solidFill>
              </a:rPr>
              <a:t>their students</a:t>
            </a:r>
            <a:r>
              <a:rPr lang="en-US" sz="3200" dirty="0">
                <a:solidFill>
                  <a:prstClr val="black"/>
                </a:solidFill>
              </a:rPr>
              <a:t>’ cultures, languages, and life </a:t>
            </a:r>
            <a:r>
              <a:rPr lang="en-US" sz="3200" dirty="0" smtClean="0">
                <a:solidFill>
                  <a:prstClr val="black"/>
                </a:solidFill>
              </a:rPr>
              <a:t>experiences </a:t>
            </a:r>
            <a:r>
              <a:rPr lang="en-US" sz="3200" dirty="0">
                <a:solidFill>
                  <a:prstClr val="black"/>
                </a:solidFill>
              </a:rPr>
              <a:t>helps to create a safe space, </a:t>
            </a:r>
          </a:p>
          <a:p>
            <a:r>
              <a:rPr lang="en-US" sz="3200" dirty="0">
                <a:solidFill>
                  <a:prstClr val="black"/>
                </a:solidFill>
              </a:rPr>
              <a:t>and encourages students to feel a sense of belonging</a:t>
            </a:r>
            <a:r>
              <a:rPr lang="en-US" sz="3200" dirty="0" smtClean="0">
                <a:solidFill>
                  <a:prstClr val="black"/>
                </a:solidFill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7200" y="1101536"/>
            <a:ext cx="45990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0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438400"/>
            <a:ext cx="5852160" cy="39075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376297"/>
            <a:ext cx="8001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Teachers serve as role models who should recognize that their conduct, both on and off the job, can profoundly impact their professional image.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39078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914400"/>
            <a:ext cx="3276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58595B"/>
                </a:solidFill>
              </a:rPr>
              <a:t>Educator bias can hinder a student’s ability to feel safe in a classroom</a:t>
            </a:r>
            <a:r>
              <a:rPr lang="en-US" sz="3200" dirty="0">
                <a:solidFill>
                  <a:srgbClr val="58595B"/>
                </a:solidFill>
              </a:rPr>
              <a:t>, making </a:t>
            </a:r>
            <a:r>
              <a:rPr lang="en-US" sz="3200" dirty="0" smtClean="0">
                <a:solidFill>
                  <a:srgbClr val="58595B"/>
                </a:solidFill>
              </a:rPr>
              <a:t>it</a:t>
            </a:r>
          </a:p>
          <a:p>
            <a:r>
              <a:rPr lang="en-US" sz="3200" dirty="0" smtClean="0">
                <a:solidFill>
                  <a:srgbClr val="58595B"/>
                </a:solidFill>
              </a:rPr>
              <a:t>difficult </a:t>
            </a:r>
            <a:r>
              <a:rPr lang="en-US" sz="3200" dirty="0">
                <a:solidFill>
                  <a:srgbClr val="58595B"/>
                </a:solidFill>
              </a:rPr>
              <a:t>for the student to enjoy school or certain classes</a:t>
            </a:r>
            <a:r>
              <a:rPr lang="en-US" sz="3200" dirty="0" smtClean="0">
                <a:solidFill>
                  <a:srgbClr val="58595B"/>
                </a:solidFill>
              </a:rPr>
              <a:t>.</a:t>
            </a:r>
            <a:endParaRPr lang="en-US" sz="3200" dirty="0"/>
          </a:p>
        </p:txBody>
      </p:sp>
      <p:pic>
        <p:nvPicPr>
          <p:cNvPr id="1026" name="Picture 2" descr="Attitude, Mindset, Joy, Belief, Positiv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371600"/>
            <a:ext cx="4648200" cy="348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221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719023"/>
            <a:ext cx="2667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Teachers are expected to use good judgment at all times. </a:t>
            </a:r>
            <a:endParaRPr lang="en-US" sz="36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600" y="1543079"/>
            <a:ext cx="5181600" cy="321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1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554" y="533400"/>
            <a:ext cx="87630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The </a:t>
            </a:r>
            <a:r>
              <a:rPr lang="en-US" sz="5400" dirty="0" smtClean="0"/>
              <a:t>Code applies </a:t>
            </a:r>
            <a:r>
              <a:rPr lang="en-US" sz="5400" dirty="0"/>
              <a:t>at all times. </a:t>
            </a:r>
            <a:endParaRPr lang="en-US" sz="5400" dirty="0" smtClean="0"/>
          </a:p>
          <a:p>
            <a:pPr algn="ctr"/>
            <a:endParaRPr lang="en-US" sz="4000" dirty="0" smtClean="0"/>
          </a:p>
        </p:txBody>
      </p:sp>
      <p:pic>
        <p:nvPicPr>
          <p:cNvPr id="1026" name="Picture 2" descr="C:\Documents and Settings\primackcl\My Documents\My Pictures\Microsoft Clip Organizer\0030576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BFFFF"/>
              </a:clrFrom>
              <a:clrTo>
                <a:srgbClr val="E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89582"/>
            <a:ext cx="2929455" cy="309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7554" y="4278430"/>
            <a:ext cx="855784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>
                <a:solidFill>
                  <a:prstClr val="black"/>
                </a:solidFill>
              </a:rPr>
              <a:t>This includes times when a teacher is not at school </a:t>
            </a:r>
            <a:r>
              <a:rPr lang="en-US" sz="4400" dirty="0" smtClean="0">
                <a:solidFill>
                  <a:prstClr val="black"/>
                </a:solidFill>
              </a:rPr>
              <a:t>and </a:t>
            </a:r>
            <a:r>
              <a:rPr lang="en-US" sz="4400" dirty="0">
                <a:solidFill>
                  <a:prstClr val="black"/>
                </a:solidFill>
              </a:rPr>
              <a:t>not performing work duties.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228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657081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Even though an individual’s intent may be </a:t>
            </a:r>
            <a:r>
              <a:rPr lang="en-US" sz="3200" b="1" i="1" dirty="0" smtClean="0"/>
              <a:t>purely innocent</a:t>
            </a:r>
            <a:r>
              <a:rPr lang="en-US" sz="3200" dirty="0" smtClean="0"/>
              <a:t>, </a:t>
            </a:r>
          </a:p>
        </p:txBody>
      </p:sp>
      <p:sp>
        <p:nvSpPr>
          <p:cNvPr id="2" name="Rectangle 1"/>
          <p:cNvSpPr/>
          <p:nvPr/>
        </p:nvSpPr>
        <p:spPr>
          <a:xfrm>
            <a:off x="478971" y="4640617"/>
            <a:ext cx="8077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smtClean="0">
                <a:solidFill>
                  <a:prstClr val="black"/>
                </a:solidFill>
              </a:rPr>
              <a:t>can </a:t>
            </a:r>
            <a:r>
              <a:rPr lang="en-US" sz="3200" dirty="0">
                <a:solidFill>
                  <a:prstClr val="black"/>
                </a:solidFill>
              </a:rPr>
              <a:t>subject a teacher to possible </a:t>
            </a:r>
            <a:r>
              <a:rPr lang="en-US" sz="3200" b="1" i="1" dirty="0">
                <a:solidFill>
                  <a:prstClr val="black"/>
                </a:solidFill>
              </a:rPr>
              <a:t>perceptions of impropriety</a:t>
            </a:r>
            <a:r>
              <a:rPr lang="en-US" sz="32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37457" y="2181652"/>
            <a:ext cx="4419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engaging in certain activities with students or in the presence of students </a:t>
            </a:r>
            <a:endParaRPr lang="en-US" sz="3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3074" name="Picture 2" descr="Positive, Negative, Contrast, Opposition, Self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571" y="2033955"/>
            <a:ext cx="4234348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496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482569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4000" dirty="0" smtClean="0"/>
              <a:t>The </a:t>
            </a:r>
            <a:r>
              <a:rPr lang="en-US" sz="4000" b="1" i="1" dirty="0" smtClean="0"/>
              <a:t>appearance</a:t>
            </a:r>
            <a:r>
              <a:rPr lang="en-US" sz="4000" dirty="0" smtClean="0"/>
              <a:t> of unethical behavior  can be just as damaging to public confidence in the profession as unethical conduct itself.</a:t>
            </a:r>
            <a:endParaRPr lang="en-US" sz="4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2310" y="3129075"/>
            <a:ext cx="4439381" cy="313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4505" y="1690394"/>
            <a:ext cx="546049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Meeting with a student alone, behind closed doors, regardless of gender.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Giving students gifts, rewards or incentives that are not school related.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Touching or having physical contact with students that is unwanted and/or inappropriate.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35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54505" y="253493"/>
            <a:ext cx="8669337" cy="1484631"/>
            <a:chOff x="131474" y="253493"/>
            <a:chExt cx="8669337" cy="1484631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74" y="253493"/>
              <a:ext cx="8669337" cy="1484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414528" y="457200"/>
              <a:ext cx="83058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i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What are some examples </a:t>
              </a:r>
              <a:r>
                <a:rPr lang="en-US" sz="3200" i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of </a:t>
              </a:r>
              <a:r>
                <a:rPr lang="en-US" sz="3200" i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behavior </a:t>
              </a:r>
              <a:r>
                <a:rPr lang="en-US" sz="3200" i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that </a:t>
              </a:r>
              <a:r>
                <a:rPr lang="en-US" sz="3200" i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may cause concern?</a:t>
              </a:r>
              <a:endParaRPr lang="en-US" sz="3200" i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63" y="2631789"/>
            <a:ext cx="3207222" cy="22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55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611" y="1828800"/>
            <a:ext cx="540218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Engaging in personal communications </a:t>
            </a:r>
            <a:r>
              <a:rPr lang="en-US" sz="3200" dirty="0"/>
              <a:t>with </a:t>
            </a:r>
            <a:r>
              <a:rPr lang="en-US" sz="3200" dirty="0" smtClean="0"/>
              <a:t>students, </a:t>
            </a:r>
            <a:r>
              <a:rPr lang="en-US" sz="3200" dirty="0"/>
              <a:t>by phone/cell phone, email, </a:t>
            </a:r>
            <a:r>
              <a:rPr lang="en-US" sz="3200" dirty="0" smtClean="0"/>
              <a:t>internet</a:t>
            </a:r>
            <a:r>
              <a:rPr lang="en-US" sz="3200" dirty="0"/>
              <a:t>, texting or in person at any time for purposes that are </a:t>
            </a:r>
            <a:r>
              <a:rPr lang="en-US" sz="3200" b="1" i="1" dirty="0"/>
              <a:t>not specifically related to school</a:t>
            </a:r>
            <a:r>
              <a:rPr lang="en-US" sz="3200" b="1" i="1" dirty="0" smtClean="0"/>
              <a:t>.</a:t>
            </a:r>
            <a:endParaRPr lang="en-US" sz="3200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i="1" dirty="0">
                <a:solidFill>
                  <a:schemeClr val="bg1"/>
                </a:solidFill>
                <a:latin typeface="Arial Narrow" panose="020B0606020202030204" pitchFamily="34" charset="0"/>
              </a:rPr>
              <a:t>What are some examples of behavior that may cause concern?</a:t>
            </a:r>
            <a:endParaRPr lang="en-US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A163-4275-4BC9-B505-D6289A4ACAC1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63" y="2631789"/>
            <a:ext cx="3207222" cy="22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21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832600"/>
            <a:ext cx="5486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Providing </a:t>
            </a:r>
            <a:r>
              <a:rPr lang="en-US" sz="3200" dirty="0"/>
              <a:t>students with </a:t>
            </a:r>
            <a:r>
              <a:rPr lang="en-US" sz="3200" dirty="0" smtClean="0"/>
              <a:t>your </a:t>
            </a:r>
            <a:r>
              <a:rPr lang="en-US" sz="3200" dirty="0"/>
              <a:t>personal home/cell phone number, personal </a:t>
            </a:r>
            <a:r>
              <a:rPr lang="en-US" sz="3200" dirty="0" smtClean="0"/>
              <a:t>email, </a:t>
            </a:r>
            <a:r>
              <a:rPr lang="en-US" sz="3200" dirty="0"/>
              <a:t>home address or other personal contact information, </a:t>
            </a:r>
            <a:r>
              <a:rPr lang="en-US" sz="3200" b="1" i="1" dirty="0"/>
              <a:t>except for specific school-related purposes</a:t>
            </a:r>
            <a:r>
              <a:rPr lang="en-US" sz="3200" b="1" i="1" dirty="0" smtClean="0"/>
              <a:t>.</a:t>
            </a:r>
            <a:endParaRPr lang="en-US" sz="3200" b="1" i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en-US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sz="40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What </a:t>
            </a:r>
            <a:r>
              <a:rPr lang="en-US" sz="4000" i="1" dirty="0">
                <a:solidFill>
                  <a:schemeClr val="bg1"/>
                </a:solidFill>
                <a:latin typeface="Arial Narrow" panose="020B0606020202030204" pitchFamily="34" charset="0"/>
              </a:rPr>
              <a:t>are some examples of behavior that may cause concern?</a:t>
            </a:r>
            <a:br>
              <a:rPr lang="en-US" sz="4000" i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A163-4275-4BC9-B505-D6289A4ACAC1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590800"/>
            <a:ext cx="3207222" cy="22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8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895744"/>
            <a:ext cx="532311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000" dirty="0"/>
              <a:t>Making </a:t>
            </a:r>
            <a:r>
              <a:rPr lang="en-US" sz="3000" dirty="0" smtClean="0"/>
              <a:t>statements </a:t>
            </a:r>
            <a:r>
              <a:rPr lang="en-US" sz="3000" dirty="0"/>
              <a:t>or comments, </a:t>
            </a:r>
            <a:r>
              <a:rPr lang="en-US" sz="3000" i="1" dirty="0"/>
              <a:t>either directly or in the presence of students</a:t>
            </a:r>
            <a:r>
              <a:rPr lang="en-US" sz="3000" dirty="0"/>
              <a:t>, which are not age-appropriate, professional or which may be considered racially biased, sexual in nature, </a:t>
            </a:r>
            <a:r>
              <a:rPr lang="en-US" sz="3000" dirty="0" smtClean="0"/>
              <a:t>harassing, or </a:t>
            </a:r>
            <a:r>
              <a:rPr lang="en-US" sz="3000" dirty="0"/>
              <a:t>demeaning</a:t>
            </a:r>
            <a:r>
              <a:rPr lang="en-US" sz="30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3200" dirty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38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41999" y="251042"/>
            <a:ext cx="8669337" cy="1484631"/>
            <a:chOff x="131474" y="253493"/>
            <a:chExt cx="8669337" cy="148463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74" y="253493"/>
              <a:ext cx="8669337" cy="1484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14528" y="457200"/>
              <a:ext cx="83058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What are some examples of behavior that may cause concern?</a:t>
              </a:r>
              <a:endParaRPr lang="en-US" sz="3200" i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114" y="2590800"/>
            <a:ext cx="3207222" cy="22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83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0383" y="1930509"/>
            <a:ext cx="48006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Engaging in behaviors that are </a:t>
            </a:r>
            <a:r>
              <a:rPr lang="en-US" sz="2800" b="1" i="1" dirty="0">
                <a:solidFill>
                  <a:prstClr val="black"/>
                </a:solidFill>
              </a:rPr>
              <a:t>immoral, illegal, unethical, unprofessional</a:t>
            </a:r>
            <a:r>
              <a:rPr lang="en-US" sz="2800" dirty="0">
                <a:solidFill>
                  <a:prstClr val="black"/>
                </a:solidFill>
              </a:rPr>
              <a:t> or </a:t>
            </a:r>
            <a:r>
              <a:rPr lang="en-US" sz="2800" b="1" i="1" dirty="0" smtClean="0">
                <a:solidFill>
                  <a:prstClr val="black"/>
                </a:solidFill>
              </a:rPr>
              <a:t>exploitive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542154" y="4038600"/>
            <a:ext cx="5257802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Transporting students in </a:t>
            </a:r>
            <a:r>
              <a:rPr lang="en-US" sz="2800" dirty="0" smtClean="0"/>
              <a:t>your personal </a:t>
            </a:r>
            <a:r>
              <a:rPr lang="en-US" sz="2800" dirty="0"/>
              <a:t>vehicle without proper permission from administrators and parents/family.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39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37329" y="153669"/>
            <a:ext cx="8669337" cy="1484631"/>
            <a:chOff x="131474" y="253493"/>
            <a:chExt cx="8669337" cy="148463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74" y="253493"/>
              <a:ext cx="8669337" cy="1484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14528" y="457200"/>
              <a:ext cx="83058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What are some examples of behavior that may cause concern?</a:t>
              </a:r>
              <a:endParaRPr lang="en-US" sz="3200" i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63" y="2631789"/>
            <a:ext cx="3207222" cy="22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60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3925" y="457200"/>
            <a:ext cx="739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Educators exercise powers that have a significant impact on the lives of children and young people. </a:t>
            </a:r>
          </a:p>
          <a:p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6657" y="2209800"/>
            <a:ext cx="6345936" cy="4230624"/>
          </a:xfrm>
          <a:prstGeom prst="rect">
            <a:avLst/>
          </a:prstGeom>
          <a:noFill/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63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5000" y="4724400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</p:txBody>
      </p:sp>
      <p:sp>
        <p:nvSpPr>
          <p:cNvPr id="4" name="Rectangle 3"/>
          <p:cNvSpPr/>
          <p:nvPr/>
        </p:nvSpPr>
        <p:spPr>
          <a:xfrm>
            <a:off x="609625" y="1808081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Taking or accompanying students to any event that is </a:t>
            </a:r>
            <a:r>
              <a:rPr lang="en-US" sz="3200" b="1" dirty="0"/>
              <a:t>not</a:t>
            </a:r>
            <a:r>
              <a:rPr lang="en-US" sz="3200" dirty="0"/>
              <a:t> school related</a:t>
            </a:r>
            <a:r>
              <a:rPr lang="en-US" sz="32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3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Meeting with or being in the company of students at </a:t>
            </a:r>
            <a:r>
              <a:rPr lang="en-US" sz="3200" b="1" dirty="0" smtClean="0"/>
              <a:t>non-school</a:t>
            </a:r>
            <a:r>
              <a:rPr lang="en-US" sz="3200" dirty="0" smtClean="0"/>
              <a:t> related events.</a:t>
            </a:r>
            <a:endParaRPr lang="en-US" sz="3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40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04800" y="152400"/>
            <a:ext cx="8669337" cy="1484631"/>
            <a:chOff x="131474" y="253493"/>
            <a:chExt cx="8669337" cy="148463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74" y="253493"/>
              <a:ext cx="8669337" cy="1484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14528" y="457200"/>
              <a:ext cx="83058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What are some examples of behavior that may cause concern?</a:t>
              </a:r>
              <a:endParaRPr lang="en-US" sz="3200" i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63" y="2631789"/>
            <a:ext cx="3207222" cy="22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68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5000" y="4724400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</p:txBody>
      </p:sp>
      <p:sp>
        <p:nvSpPr>
          <p:cNvPr id="4" name="Rectangle 3"/>
          <p:cNvSpPr/>
          <p:nvPr/>
        </p:nvSpPr>
        <p:spPr>
          <a:xfrm>
            <a:off x="444185" y="2069338"/>
            <a:ext cx="4953000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dirty="0" smtClean="0"/>
              <a:t>Dealing unjustly </a:t>
            </a:r>
            <a:r>
              <a:rPr lang="en-US" sz="3200" dirty="0"/>
              <a:t>and </a:t>
            </a:r>
            <a:r>
              <a:rPr lang="en-US" sz="3200" dirty="0" smtClean="0"/>
              <a:t>inconsiderately </a:t>
            </a:r>
            <a:r>
              <a:rPr lang="en-US" sz="3200" dirty="0"/>
              <a:t>with </a:t>
            </a:r>
            <a:r>
              <a:rPr lang="en-US" sz="3200" dirty="0" smtClean="0"/>
              <a:t>students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200" dirty="0" smtClean="0"/>
              <a:t>Failure to recognize</a:t>
            </a:r>
            <a:r>
              <a:rPr lang="en-US" sz="3200" dirty="0"/>
              <a:t>, </a:t>
            </a:r>
            <a:r>
              <a:rPr lang="en-US" sz="3200" dirty="0" smtClean="0"/>
              <a:t>respect, </a:t>
            </a:r>
            <a:r>
              <a:rPr lang="en-US" sz="3200" dirty="0"/>
              <a:t>and uphold the dignity and worth of students as individual human </a:t>
            </a:r>
            <a:r>
              <a:rPr lang="en-US" sz="3200" dirty="0" smtClean="0"/>
              <a:t>beings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4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41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61131" y="381000"/>
            <a:ext cx="8669337" cy="1484631"/>
            <a:chOff x="131474" y="253493"/>
            <a:chExt cx="8669337" cy="148463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74" y="253493"/>
              <a:ext cx="8669337" cy="1484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14528" y="457200"/>
              <a:ext cx="83058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What are some examples of behavior that may cause concern?</a:t>
              </a:r>
              <a:endParaRPr lang="en-US" sz="3200" i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63" y="2631789"/>
            <a:ext cx="3207222" cy="22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9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5000" y="4724400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  <a:p>
            <a:pPr marL="285750" indent="-285750">
              <a:buFont typeface="Arial" pitchFamily="34" charset="0"/>
              <a:buChar char="•"/>
            </a:pPr>
            <a:endParaRPr lang="en-US" sz="1050" dirty="0"/>
          </a:p>
        </p:txBody>
      </p:sp>
      <p:sp>
        <p:nvSpPr>
          <p:cNvPr id="4" name="Rectangle 3"/>
          <p:cNvSpPr/>
          <p:nvPr/>
        </p:nvSpPr>
        <p:spPr>
          <a:xfrm>
            <a:off x="444185" y="2339839"/>
            <a:ext cx="4953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Treating students based on race</a:t>
            </a:r>
            <a:r>
              <a:rPr lang="en-US" sz="3200" dirty="0"/>
              <a:t>, ethnic origin, gender, social class, disability, religion, or sexual </a:t>
            </a:r>
            <a:r>
              <a:rPr lang="en-US" sz="3200" dirty="0" smtClean="0"/>
              <a:t>orientations.</a:t>
            </a:r>
            <a:endParaRPr lang="en-US" sz="4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42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61131" y="381000"/>
            <a:ext cx="8669337" cy="1484631"/>
            <a:chOff x="131474" y="253493"/>
            <a:chExt cx="8669337" cy="148463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74" y="253493"/>
              <a:ext cx="8669337" cy="1484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14528" y="457200"/>
              <a:ext cx="83058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What are some examples of behavior that may cause concern?</a:t>
              </a:r>
              <a:endParaRPr lang="en-US" sz="3200" i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63" y="2631789"/>
            <a:ext cx="3207222" cy="22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62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02" y="2520791"/>
            <a:ext cx="5170932" cy="3871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304800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There are boundaries that </a:t>
            </a:r>
            <a:r>
              <a:rPr lang="en-US" sz="6000" u="sng" dirty="0" smtClean="0">
                <a:solidFill>
                  <a:srgbClr val="FF0000"/>
                </a:solidFill>
              </a:rPr>
              <a:t>cannot</a:t>
            </a:r>
            <a:r>
              <a:rPr lang="en-US" sz="6000" dirty="0" smtClean="0">
                <a:solidFill>
                  <a:srgbClr val="FF0000"/>
                </a:solidFill>
              </a:rPr>
              <a:t> be crossed.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6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C2A163-4275-4BC9-B505-D6289A4ACAC1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8144" y="457200"/>
            <a:ext cx="8367712" cy="213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allegations of inappropriate conduct or </a:t>
            </a:r>
            <a:r>
              <a:rPr lang="en-US" dirty="0" smtClean="0"/>
              <a:t>behavior are </a:t>
            </a:r>
            <a:r>
              <a:rPr lang="en-US" dirty="0"/>
              <a:t>made, the District is obligated to investigate the </a:t>
            </a:r>
            <a:r>
              <a:rPr lang="en-US" dirty="0" smtClean="0"/>
              <a:t>allegations,</a:t>
            </a:r>
            <a:r>
              <a:rPr lang="en-US" dirty="0" smtClean="0">
                <a:solidFill>
                  <a:prstClr val="black"/>
                </a:solidFill>
              </a:rPr>
              <a:t> and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23900" y="4533825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200" dirty="0" smtClean="0">
                <a:solidFill>
                  <a:prstClr val="black"/>
                </a:solidFill>
              </a:rPr>
              <a:t>if </a:t>
            </a:r>
            <a:r>
              <a:rPr lang="en-US" sz="3200" dirty="0">
                <a:solidFill>
                  <a:prstClr val="black"/>
                </a:solidFill>
              </a:rPr>
              <a:t>warranted</a:t>
            </a:r>
            <a:r>
              <a:rPr lang="en-US" sz="3200" dirty="0" smtClean="0">
                <a:solidFill>
                  <a:prstClr val="black"/>
                </a:solidFill>
              </a:rPr>
              <a:t>, take </a:t>
            </a:r>
            <a:r>
              <a:rPr lang="en-US" sz="3200" dirty="0">
                <a:solidFill>
                  <a:prstClr val="black"/>
                </a:solidFill>
              </a:rPr>
              <a:t>appropriate </a:t>
            </a:r>
            <a:r>
              <a:rPr lang="en-US" sz="3200" dirty="0" smtClean="0">
                <a:solidFill>
                  <a:prstClr val="black"/>
                </a:solidFill>
              </a:rPr>
              <a:t>administrative, legal and/or </a:t>
            </a:r>
            <a:r>
              <a:rPr lang="en-US" sz="3200" dirty="0">
                <a:solidFill>
                  <a:prstClr val="black"/>
                </a:solidFill>
              </a:rPr>
              <a:t>disciplinary action.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400225"/>
            <a:ext cx="4572000" cy="203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52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054161"/>
            <a:ext cx="815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Sometimes a violation of </a:t>
            </a:r>
            <a:r>
              <a:rPr lang="en-US" sz="3200" dirty="0" smtClean="0"/>
              <a:t>the Code </a:t>
            </a:r>
            <a:r>
              <a:rPr lang="en-US" sz="3200" dirty="0"/>
              <a:t>is solely an employment matter and most appropriately handled by the employer; </a:t>
            </a:r>
            <a:endParaRPr lang="en-US" sz="3200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" y="287177"/>
            <a:ext cx="866933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1000" y="489136"/>
            <a:ext cx="8487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What are the consequences of </a:t>
            </a:r>
            <a:r>
              <a:rPr lang="en-US" sz="3200" i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teacher misconduct?</a:t>
            </a:r>
            <a:endParaRPr lang="en-US" sz="3200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4191000"/>
            <a:ext cx="848756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</a:rPr>
              <a:t>other times conduct may warrant more severe and significant action</a:t>
            </a:r>
            <a:r>
              <a:rPr lang="en-US" sz="36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40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1" y="1981200"/>
            <a:ext cx="8229599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3200" dirty="0" smtClean="0"/>
              <a:t>Administration imposed </a:t>
            </a:r>
            <a:r>
              <a:rPr lang="en-US" sz="3200" dirty="0"/>
              <a:t>discipline </a:t>
            </a:r>
            <a:endParaRPr lang="en-US" sz="3200" dirty="0" smtClean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3200" dirty="0" smtClean="0"/>
              <a:t>Suspension of employment</a:t>
            </a:r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3200" dirty="0" smtClean="0"/>
              <a:t>Dismissal from employment</a:t>
            </a:r>
            <a:endParaRPr lang="en-US" sz="3200" dirty="0"/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3200" dirty="0" smtClean="0"/>
              <a:t>Criminal proceedings</a:t>
            </a:r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3200" dirty="0" smtClean="0"/>
              <a:t>Certification denial or revocation</a:t>
            </a:r>
          </a:p>
          <a:p>
            <a:pPr marL="457200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3200" dirty="0" smtClean="0"/>
              <a:t>Civil litigation- </a:t>
            </a:r>
            <a:r>
              <a:rPr lang="en-US" sz="3200" i="1" dirty="0" smtClean="0"/>
              <a:t>teachers can be sued as individuals </a:t>
            </a:r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24815" y="361511"/>
            <a:ext cx="8023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/>
              <a:t>Consequences of Teacher Misconduct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" y="284184"/>
            <a:ext cx="866933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1000" y="735359"/>
            <a:ext cx="8487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What are the consequences of teacher misconduct?</a:t>
            </a:r>
            <a:endParaRPr lang="en-US" sz="3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02"/>
          <a:stretch/>
        </p:blipFill>
        <p:spPr bwMode="auto">
          <a:xfrm>
            <a:off x="5943601" y="2362200"/>
            <a:ext cx="2895600" cy="288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001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4254" y="438911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Benefits of Facilitated Conversations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81000" y="1170177"/>
            <a:ext cx="8077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Following this introduction </a:t>
            </a:r>
            <a:r>
              <a:rPr lang="en-US" sz="2400" i="1" smtClean="0"/>
              <a:t>to Module </a:t>
            </a:r>
            <a:r>
              <a:rPr lang="en-US" sz="2400" i="1" dirty="0" smtClean="0"/>
              <a:t>5,  you and your colleagues will participate in a facilitated conversation to examine several case scenarios in which you will have the opportunity to</a:t>
            </a:r>
            <a:endParaRPr lang="en-US" sz="2400" i="1" dirty="0"/>
          </a:p>
        </p:txBody>
      </p:sp>
      <p:sp>
        <p:nvSpPr>
          <p:cNvPr id="9" name="Rectangle 8"/>
          <p:cNvSpPr/>
          <p:nvPr/>
        </p:nvSpPr>
        <p:spPr>
          <a:xfrm>
            <a:off x="448054" y="2801234"/>
            <a:ext cx="8381999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</a:rPr>
              <a:t>share </a:t>
            </a:r>
            <a:r>
              <a:rPr lang="en-US" sz="2800" dirty="0">
                <a:solidFill>
                  <a:prstClr val="black"/>
                </a:solidFill>
              </a:rPr>
              <a:t>multiple </a:t>
            </a:r>
            <a:r>
              <a:rPr lang="en-US" sz="2800" dirty="0" smtClean="0">
                <a:solidFill>
                  <a:prstClr val="black"/>
                </a:solidFill>
              </a:rPr>
              <a:t>perspectives,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/>
              <a:t>learn from one </a:t>
            </a:r>
            <a:r>
              <a:rPr lang="en-US" sz="2800" dirty="0" smtClean="0"/>
              <a:t>another,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/>
              <a:t>examine consequences of </a:t>
            </a:r>
            <a:r>
              <a:rPr lang="en-US" sz="2800" dirty="0" smtClean="0"/>
              <a:t>actions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examine strategies to assure more positive </a:t>
            </a:r>
            <a:r>
              <a:rPr lang="en-US" sz="2800" dirty="0" smtClean="0">
                <a:solidFill>
                  <a:prstClr val="black"/>
                </a:solidFill>
              </a:rPr>
              <a:t>outcomes </a:t>
            </a:r>
            <a:r>
              <a:rPr lang="en-US" sz="2800" dirty="0" smtClean="0"/>
              <a:t>and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foster </a:t>
            </a:r>
            <a:r>
              <a:rPr lang="en-US" sz="2800" dirty="0"/>
              <a:t>professional growth.</a:t>
            </a:r>
          </a:p>
          <a:p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8" t="8001" r="5536" b="4000"/>
          <a:stretch/>
        </p:blipFill>
        <p:spPr>
          <a:xfrm>
            <a:off x="5235254" y="2362200"/>
            <a:ext cx="3594799" cy="167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599" y="152400"/>
            <a:ext cx="837432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3200" dirty="0" smtClean="0"/>
              <a:t>The focus of Module 5 is to raise a level of awareness  about the </a:t>
            </a:r>
            <a:r>
              <a:rPr lang="en-US" sz="3200" i="1" dirty="0" smtClean="0"/>
              <a:t>Code of Professional Responsibility for Teachers</a:t>
            </a:r>
            <a:endParaRPr lang="en-US" sz="32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504" y="2261420"/>
            <a:ext cx="3431228" cy="2262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6393" y="4648200"/>
            <a:ext cx="8246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>
                <a:solidFill>
                  <a:prstClr val="black"/>
                </a:solidFill>
              </a:rPr>
              <a:t>a</a:t>
            </a:r>
            <a:r>
              <a:rPr lang="en-US" sz="3200" dirty="0" smtClean="0">
                <a:solidFill>
                  <a:prstClr val="black"/>
                </a:solidFill>
              </a:rPr>
              <a:t>nd to discuss your professional </a:t>
            </a:r>
            <a:r>
              <a:rPr lang="en-US" sz="3200" dirty="0">
                <a:solidFill>
                  <a:prstClr val="black"/>
                </a:solidFill>
              </a:rPr>
              <a:t>obligations and the potential consequences of </a:t>
            </a:r>
            <a:r>
              <a:rPr lang="en-US" sz="3200" dirty="0" smtClean="0">
                <a:solidFill>
                  <a:prstClr val="black"/>
                </a:solidFill>
              </a:rPr>
              <a:t>actions.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63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1401" y="685800"/>
            <a:ext cx="86825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Cases </a:t>
            </a:r>
            <a:r>
              <a:rPr lang="en-US" sz="3200" dirty="0"/>
              <a:t>pose questions that draw on the guiding principles or standards of the teaching profession.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461401" y="2429240"/>
            <a:ext cx="87206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Entering  </a:t>
            </a:r>
            <a:r>
              <a:rPr lang="en-US" sz="3200" dirty="0"/>
              <a:t>into </a:t>
            </a:r>
            <a:r>
              <a:rPr lang="en-US" sz="3200" dirty="0" smtClean="0"/>
              <a:t>discussions regarding </a:t>
            </a:r>
            <a:r>
              <a:rPr lang="en-US" sz="3200" dirty="0"/>
              <a:t>real life ethical situations </a:t>
            </a:r>
            <a:r>
              <a:rPr lang="en-US" sz="3200" dirty="0" smtClean="0"/>
              <a:t>provides teachers with the opportunity to consider </a:t>
            </a:r>
            <a:r>
              <a:rPr lang="en-US" sz="3200" dirty="0"/>
              <a:t>and to reflect on their own professional judgments and actions.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78" b="26667"/>
          <a:stretch/>
        </p:blipFill>
        <p:spPr>
          <a:xfrm>
            <a:off x="1864545" y="4343400"/>
            <a:ext cx="5876309" cy="2012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0690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47700" y="381000"/>
            <a:ext cx="7848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Consequently,  there is a community</a:t>
            </a:r>
          </a:p>
          <a:p>
            <a:r>
              <a:rPr lang="en-US" sz="3600" dirty="0" smtClean="0">
                <a:solidFill>
                  <a:prstClr val="black"/>
                </a:solidFill>
              </a:rPr>
              <a:t>expectation that these powers will be properly and prudently used.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4658" y="2125726"/>
            <a:ext cx="5994684" cy="4230624"/>
          </a:xfrm>
          <a:prstGeom prst="rect">
            <a:avLst/>
          </a:prstGeom>
          <a:noFill/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63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C2A163-4275-4BC9-B505-D6289A4ACAC1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196806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Be a Professional!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424543" y="1371600"/>
            <a:ext cx="3429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Deciding on the right course of action will often involve weighing </a:t>
            </a:r>
            <a:r>
              <a:rPr lang="en-US" sz="3600" dirty="0" smtClean="0"/>
              <a:t>competing </a:t>
            </a:r>
            <a:r>
              <a:rPr lang="en-US" sz="3600" dirty="0"/>
              <a:t>priorities and responsibilities.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871720"/>
            <a:ext cx="5354728" cy="5137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905000"/>
            <a:ext cx="2998545" cy="27432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4543" y="970260"/>
            <a:ext cx="56388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However</a:t>
            </a:r>
            <a:r>
              <a:rPr lang="en-US" sz="3200" dirty="0"/>
              <a:t>, if a teacher is unsure of what to do </a:t>
            </a:r>
            <a:endParaRPr lang="en-US" sz="3200" dirty="0" smtClean="0"/>
          </a:p>
          <a:p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discuss </a:t>
            </a:r>
            <a:r>
              <a:rPr lang="en-US" sz="2800" dirty="0"/>
              <a:t>the matter in </a:t>
            </a:r>
            <a:r>
              <a:rPr lang="en-US" sz="2800" dirty="0" smtClean="0"/>
              <a:t>confidence </a:t>
            </a:r>
            <a:r>
              <a:rPr lang="en-US" sz="2800" dirty="0"/>
              <a:t>with </a:t>
            </a:r>
            <a:r>
              <a:rPr lang="en-US" sz="2800" dirty="0" smtClean="0"/>
              <a:t>an appropriate individual such as a supervisor </a:t>
            </a:r>
            <a:r>
              <a:rPr lang="en-US" sz="2800" dirty="0" smtClean="0"/>
              <a:t>or mentor</a:t>
            </a:r>
            <a:endParaRPr lang="en-US" sz="2800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seek </a:t>
            </a:r>
            <a:r>
              <a:rPr lang="en-US" sz="2800" dirty="0"/>
              <a:t>further </a:t>
            </a:r>
            <a:r>
              <a:rPr lang="en-US" sz="2800" dirty="0" smtClean="0"/>
              <a:t>advice from a colleague, guidance counselor, </a:t>
            </a:r>
            <a:r>
              <a:rPr lang="en-US" sz="2800" dirty="0"/>
              <a:t>social worker, </a:t>
            </a:r>
            <a:r>
              <a:rPr lang="en-US" sz="2800" dirty="0" smtClean="0"/>
              <a:t>school </a:t>
            </a:r>
            <a:r>
              <a:rPr lang="en-US" sz="2800" dirty="0"/>
              <a:t>nurse, etc</a:t>
            </a:r>
            <a:r>
              <a:rPr lang="en-US" sz="2800" dirty="0" smtClean="0"/>
              <a:t>. depending </a:t>
            </a:r>
            <a:r>
              <a:rPr lang="en-US" sz="2800" dirty="0"/>
              <a:t>on the </a:t>
            </a:r>
            <a:r>
              <a:rPr lang="en-US" sz="2800" dirty="0" smtClean="0"/>
              <a:t>situation</a:t>
            </a:r>
            <a:endParaRPr lang="en-US" sz="3200" dirty="0" smtClean="0"/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Be a Professional!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54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8957" y="1769081"/>
            <a:ext cx="6275231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50" dirty="0" smtClean="0">
                <a:solidFill>
                  <a:schemeClr val="accent1"/>
                </a:solidFill>
              </a:rPr>
              <a:t>Are </a:t>
            </a:r>
            <a:r>
              <a:rPr lang="en-US" sz="2850" dirty="0">
                <a:solidFill>
                  <a:schemeClr val="accent1"/>
                </a:solidFill>
              </a:rPr>
              <a:t>my actions </a:t>
            </a:r>
            <a:r>
              <a:rPr lang="en-US" sz="2850" dirty="0" smtClean="0">
                <a:solidFill>
                  <a:schemeClr val="accent1"/>
                </a:solidFill>
              </a:rPr>
              <a:t>potentially harmful to students?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85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50" dirty="0" smtClean="0">
                <a:solidFill>
                  <a:schemeClr val="accent1"/>
                </a:solidFill>
              </a:rPr>
              <a:t>Are </a:t>
            </a:r>
            <a:r>
              <a:rPr lang="en-US" sz="2850" dirty="0">
                <a:solidFill>
                  <a:schemeClr val="accent1"/>
                </a:solidFill>
              </a:rPr>
              <a:t>my actions consistent with the </a:t>
            </a:r>
            <a:r>
              <a:rPr lang="en-US" sz="2850" dirty="0" smtClean="0">
                <a:solidFill>
                  <a:schemeClr val="accent1"/>
                </a:solidFill>
              </a:rPr>
              <a:t>district’s </a:t>
            </a:r>
            <a:r>
              <a:rPr lang="en-US" sz="2850" dirty="0">
                <a:solidFill>
                  <a:schemeClr val="accent1"/>
                </a:solidFill>
              </a:rPr>
              <a:t>goals, </a:t>
            </a:r>
            <a:r>
              <a:rPr lang="en-US" sz="2850" dirty="0" smtClean="0">
                <a:solidFill>
                  <a:schemeClr val="accent1"/>
                </a:solidFill>
              </a:rPr>
              <a:t>values, and principles </a:t>
            </a:r>
            <a:r>
              <a:rPr lang="en-US" sz="2850" dirty="0">
                <a:solidFill>
                  <a:schemeClr val="accent1"/>
                </a:solidFill>
              </a:rPr>
              <a:t>and the </a:t>
            </a:r>
            <a:r>
              <a:rPr lang="en-US" sz="2850" i="1" dirty="0" smtClean="0">
                <a:solidFill>
                  <a:schemeClr val="accent1"/>
                </a:solidFill>
              </a:rPr>
              <a:t>Code of Professional Responsibility for Educators?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850" i="1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50" dirty="0" smtClean="0">
                <a:solidFill>
                  <a:schemeClr val="accent1"/>
                </a:solidFill>
              </a:rPr>
              <a:t>Are </a:t>
            </a:r>
            <a:r>
              <a:rPr lang="en-US" sz="2850" dirty="0">
                <a:solidFill>
                  <a:schemeClr val="accent1"/>
                </a:solidFill>
              </a:rPr>
              <a:t>they within the spirit and letter of the law?</a:t>
            </a:r>
          </a:p>
          <a:p>
            <a:endParaRPr lang="en-US" sz="3200" dirty="0"/>
          </a:p>
          <a:p>
            <a:pPr marL="457200" indent="-457200">
              <a:buFont typeface="Arial" pitchFamily="34" charset="0"/>
              <a:buChar char="•"/>
            </a:pP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57200" y="188554"/>
            <a:ext cx="8305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Before </a:t>
            </a:r>
            <a:r>
              <a:rPr lang="en-US" sz="4000" dirty="0"/>
              <a:t>proceeding, teachers should ask themselves these questions:</a:t>
            </a:r>
          </a:p>
          <a:p>
            <a:endParaRPr lang="en-US" sz="3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331" y="1667995"/>
            <a:ext cx="2058427" cy="4116855"/>
          </a:xfrm>
          <a:prstGeom prst="rect">
            <a:avLst/>
          </a:prstGeom>
          <a:effectLst>
            <a:softEdge rad="127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914400"/>
            <a:ext cx="67056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accent1"/>
                </a:solidFill>
              </a:rPr>
              <a:t>Do my actions reflect implicit biases?</a:t>
            </a:r>
          </a:p>
          <a:p>
            <a:pPr marL="457200" lvl="0" indent="-457200">
              <a:buFont typeface="Arial" pitchFamily="34" charset="0"/>
              <a:buChar char="•"/>
            </a:pPr>
            <a:endParaRPr lang="en-US" sz="3000" dirty="0">
              <a:solidFill>
                <a:schemeClr val="accent1"/>
              </a:solidFill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accent1"/>
                </a:solidFill>
              </a:rPr>
              <a:t>Could </a:t>
            </a:r>
            <a:r>
              <a:rPr lang="en-US" sz="3000" dirty="0">
                <a:solidFill>
                  <a:schemeClr val="accent1"/>
                </a:solidFill>
              </a:rPr>
              <a:t>I adequately defend my </a:t>
            </a:r>
            <a:r>
              <a:rPr lang="en-US" sz="3000" dirty="0" smtClean="0">
                <a:solidFill>
                  <a:schemeClr val="accent1"/>
                </a:solidFill>
              </a:rPr>
              <a:t>actions </a:t>
            </a:r>
            <a:r>
              <a:rPr lang="en-US" sz="3000" dirty="0">
                <a:solidFill>
                  <a:schemeClr val="accent1"/>
                </a:solidFill>
              </a:rPr>
              <a:t>to my supervisor, the parents/families and the community if the situation </a:t>
            </a:r>
            <a:r>
              <a:rPr lang="en-US" sz="3000" dirty="0" smtClean="0">
                <a:solidFill>
                  <a:schemeClr val="accent1"/>
                </a:solidFill>
              </a:rPr>
              <a:t>was made public?</a:t>
            </a:r>
            <a:endParaRPr lang="en-US" sz="3000" dirty="0">
              <a:solidFill>
                <a:schemeClr val="accent1"/>
              </a:solidFill>
            </a:endParaRPr>
          </a:p>
          <a:p>
            <a:pPr marL="457200" lvl="0" indent="-457200">
              <a:buFont typeface="Arial" pitchFamily="34" charset="0"/>
              <a:buChar char="•"/>
            </a:pPr>
            <a:endParaRPr lang="en-US" sz="3000" dirty="0" smtClean="0">
              <a:solidFill>
                <a:schemeClr val="accent1"/>
              </a:solidFill>
            </a:endParaRPr>
          </a:p>
          <a:p>
            <a:pPr marL="457200" lvl="0" indent="-457200">
              <a:buFont typeface="Arial" pitchFamily="34" charset="0"/>
              <a:buChar char="•"/>
            </a:pPr>
            <a:endParaRPr lang="en-US" sz="3000" dirty="0">
              <a:solidFill>
                <a:schemeClr val="accent1"/>
              </a:solidFill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en-US" sz="3000" dirty="0">
                <a:solidFill>
                  <a:schemeClr val="accent1"/>
                </a:solidFill>
              </a:rPr>
              <a:t>Is </a:t>
            </a:r>
            <a:r>
              <a:rPr lang="en-US" sz="3000" dirty="0" smtClean="0">
                <a:solidFill>
                  <a:schemeClr val="accent1"/>
                </a:solidFill>
              </a:rPr>
              <a:t>it </a:t>
            </a:r>
            <a:r>
              <a:rPr lang="en-US" sz="3000" dirty="0">
                <a:solidFill>
                  <a:schemeClr val="accent1"/>
                </a:solidFill>
              </a:rPr>
              <a:t>the </a:t>
            </a:r>
            <a:r>
              <a:rPr lang="en-US" sz="3000" dirty="0" smtClean="0">
                <a:solidFill>
                  <a:schemeClr val="accent1"/>
                </a:solidFill>
              </a:rPr>
              <a:t>right </a:t>
            </a:r>
            <a:r>
              <a:rPr lang="en-US" sz="3000" dirty="0">
                <a:solidFill>
                  <a:schemeClr val="accent1"/>
                </a:solidFill>
              </a:rPr>
              <a:t>thing for me to do?</a:t>
            </a:r>
          </a:p>
          <a:p>
            <a:pPr lvl="0"/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838200"/>
            <a:ext cx="2439427" cy="4878855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415886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074399"/>
            <a:ext cx="2439427" cy="4878855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Rectangle 1"/>
          <p:cNvSpPr/>
          <p:nvPr/>
        </p:nvSpPr>
        <p:spPr>
          <a:xfrm>
            <a:off x="457713" y="533400"/>
            <a:ext cx="7315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schemeClr val="accent1"/>
                </a:solidFill>
              </a:rPr>
              <a:t>What will the outcome of my actions be for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1"/>
                </a:solidFill>
              </a:rPr>
              <a:t>Students</a:t>
            </a:r>
            <a:endParaRPr lang="en-US" sz="3200" dirty="0">
              <a:solidFill>
                <a:schemeClr val="accent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1"/>
                </a:solidFill>
              </a:rPr>
              <a:t>The School, the District, and the Community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1"/>
                </a:solidFill>
              </a:rPr>
              <a:t>Parents/Families </a:t>
            </a:r>
            <a:endParaRPr lang="en-US" sz="3200" dirty="0" smtClean="0">
              <a:solidFill>
                <a:schemeClr val="accent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1"/>
                </a:solidFill>
              </a:rPr>
              <a:t>My Colleagues</a:t>
            </a:r>
            <a:endParaRPr lang="en-US" sz="3200" dirty="0" smtClean="0">
              <a:solidFill>
                <a:schemeClr val="accent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1"/>
                </a:solidFill>
              </a:rPr>
              <a:t>The Teaching Profession</a:t>
            </a:r>
            <a:endParaRPr lang="en-US" sz="3200" dirty="0" smtClean="0">
              <a:solidFill>
                <a:schemeClr val="accent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1"/>
                </a:solidFill>
              </a:rPr>
              <a:t>Others</a:t>
            </a:r>
            <a:endParaRPr lang="en-US" sz="3200" dirty="0" smtClean="0">
              <a:solidFill>
                <a:schemeClr val="accent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1"/>
                </a:solidFill>
              </a:rPr>
              <a:t>ME</a:t>
            </a:r>
            <a:r>
              <a:rPr lang="en-US" sz="3200" dirty="0" smtClean="0">
                <a:solidFill>
                  <a:schemeClr val="accent1"/>
                </a:solidFill>
              </a:rPr>
              <a:t>	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704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95600"/>
            <a:ext cx="4114800" cy="329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838200"/>
            <a:ext cx="8458200" cy="259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en-US" sz="4400" i="1" dirty="0" smtClean="0"/>
              <a:t>“</a:t>
            </a:r>
            <a:r>
              <a:rPr lang="en-US" sz="4400" i="1" dirty="0" smtClean="0">
                <a:cs typeface="Times New Roman" pitchFamily="18" charset="0"/>
              </a:rPr>
              <a:t>A teacher affects eternity; he can never tell where his influence stops.”	-</a:t>
            </a:r>
            <a:r>
              <a:rPr lang="en-US" sz="3600" i="1" dirty="0" smtClean="0">
                <a:cs typeface="Times New Roman" pitchFamily="18" charset="0"/>
              </a:rPr>
              <a:t>Henry </a:t>
            </a:r>
            <a:r>
              <a:rPr lang="en-US" sz="3600" i="1" dirty="0">
                <a:cs typeface="Times New Roman" pitchFamily="18" charset="0"/>
              </a:rPr>
              <a:t>Brooks Adams</a:t>
            </a:r>
            <a:r>
              <a:rPr lang="en-US" sz="3600" i="1" dirty="0"/>
              <a:t> </a:t>
            </a:r>
            <a:endParaRPr lang="en-US" sz="3600" i="1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en-US" sz="4000" i="1" dirty="0" smtClean="0">
                <a:cs typeface="Times New Roman" pitchFamily="18" charset="0"/>
              </a:rPr>
              <a:t>                              </a:t>
            </a:r>
            <a:endParaRPr lang="en-US" sz="40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7500" r="20000" b="12500"/>
          <a:stretch/>
        </p:blipFill>
        <p:spPr>
          <a:xfrm>
            <a:off x="1524000" y="3896178"/>
            <a:ext cx="2514600" cy="24384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457200" y="533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teaching profession is vested by the public with a trust and responsibility requiring the highest ideals of professionalism.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1" t="8779" r="6961" b="7822"/>
          <a:stretch/>
        </p:blipFill>
        <p:spPr>
          <a:xfrm>
            <a:off x="1717841" y="1981200"/>
            <a:ext cx="5708317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74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" y="457200"/>
            <a:ext cx="8001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A0A0A"/>
                </a:solidFill>
              </a:rPr>
              <a:t>The </a:t>
            </a:r>
            <a:r>
              <a:rPr lang="en-US" sz="3200" dirty="0">
                <a:solidFill>
                  <a:srgbClr val="0A0A0A"/>
                </a:solidFill>
              </a:rPr>
              <a:t>teacher accepts both the public trust and the responsibilities to practice the profession according to </a:t>
            </a:r>
            <a:r>
              <a:rPr lang="en-US" sz="3200" b="1" dirty="0">
                <a:solidFill>
                  <a:srgbClr val="0A0A0A"/>
                </a:solidFill>
              </a:rPr>
              <a:t>the highest possible degree of ethical conduct and standards</a:t>
            </a:r>
            <a:r>
              <a:rPr lang="en-US" sz="3200" dirty="0">
                <a:solidFill>
                  <a:srgbClr val="0A0A0A"/>
                </a:solidFill>
              </a:rPr>
              <a:t>.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434" y="2519303"/>
            <a:ext cx="6517133" cy="37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69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9100" y="838200"/>
            <a:ext cx="8305800" cy="4551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Connecticut 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Code of Professional Responsibility for </a:t>
            </a:r>
            <a:r>
              <a:rPr lang="en-US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 </a:t>
            </a:r>
            <a:r>
              <a:rPr lang="en-US" sz="3200" dirty="0" smtClean="0"/>
              <a:t>is a set of principles which the education profession expects its members to honor and follow.</a:t>
            </a:r>
          </a:p>
          <a:p>
            <a:pPr>
              <a:lnSpc>
                <a:spcPct val="114000"/>
              </a:lnSpc>
            </a:pPr>
            <a:r>
              <a:rPr lang="en-US" sz="3200" dirty="0" smtClean="0"/>
              <a:t> </a:t>
            </a:r>
          </a:p>
          <a:p>
            <a:pPr>
              <a:lnSpc>
                <a:spcPct val="114000"/>
              </a:lnSpc>
            </a:pPr>
            <a:r>
              <a:rPr lang="en-US" sz="3200" dirty="0" smtClean="0"/>
              <a:t>It sets the standards </a:t>
            </a:r>
            <a:r>
              <a:rPr lang="en-US" sz="3200" dirty="0"/>
              <a:t>to guide conduct and the judicious appraisal of conduct in situations that have professional and ethical implications.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AC2A163-4275-4BC9-B505-D6289A4ACAC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Key words underpinning the code</a:t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2A163-4275-4BC9-B505-D6289A4ACAC1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44" b="15908"/>
          <a:stretch/>
        </p:blipFill>
        <p:spPr>
          <a:xfrm>
            <a:off x="762000" y="1072325"/>
            <a:ext cx="7698174" cy="541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14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DE" id="{03A2973F-F2E1-4990-8281-5D35F640FDCE}" vid="{C0C5DBC2-4E87-4BC2-91A3-F053E6DAFB50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DEppt_template_A.potx" id="{CBE35A33-55DA-49C0-BF64-24A7B473DF36}" vid="{BFB7C7A7-3A56-4E58-8CC6-CAC0A53AA2B9}"/>
    </a:ext>
  </a:extLst>
</a:theme>
</file>

<file path=ppt/theme/theme3.xml><?xml version="1.0" encoding="utf-8"?>
<a:theme xmlns:a="http://schemas.openxmlformats.org/drawingml/2006/main" name="CONNECTICUT STATE DEPARTMENT OF EDUC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NNECTICUT STATE DEPARTMENT OF EDUCATION.potm" id="{A9812809-127E-4612-8329-8E22A3924316}" vid="{CB34F605-107D-472D-B0DA-09C58A3FE078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NECTICUT STATE DEPARTMENT OF EDUCATION.potm" id="{A9812809-127E-4612-8329-8E22A3924316}" vid="{CE6F89A5-1131-4472-939E-D8F1C6541970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NNECTICUT STATE DEPARTMENT OF EDUCATION.potm" id="{A9812809-127E-4612-8329-8E22A3924316}" vid="{BD814578-C47B-483C-9EDA-3F41D64438F9}"/>
    </a:ext>
  </a:extLst>
</a:theme>
</file>

<file path=ppt/theme/theme6.xml><?xml version="1.0" encoding="utf-8"?>
<a:theme xmlns:a="http://schemas.openxmlformats.org/drawingml/2006/main" name="SDEppt_template_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DEppt_template_A.potm" id="{BE3E7C98-3B8E-46B3-A50B-780C4A0F8685}" vid="{6DC66A20-5505-4D5C-8699-952F15553576}"/>
    </a:ext>
  </a:extLst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DEppt_template_A.potm" id="{BE3E7C98-3B8E-46B3-A50B-780C4A0F8685}" vid="{7CB64A00-8C98-496F-BF7C-C7B0064BE92C}"/>
    </a:ext>
  </a:extLst>
</a:theme>
</file>

<file path=ppt/theme/theme8.xml><?xml version="1.0" encoding="utf-8"?>
<a:theme xmlns:a="http://schemas.openxmlformats.org/drawingml/2006/main" name="SDE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de PRESENTATION.potx" id="{E12D1DCB-61E4-4E18-8C26-DA1DADE32162}" vid="{E238DC6E-655A-43A4-B880-BBB4638AF459}"/>
    </a:ext>
  </a:extLst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de PRESENTATION.potx" id="{E12D1DCB-61E4-4E18-8C26-DA1DADE32162}" vid="{AD62DB16-39C2-4D82-ACDE-55A4FE6A2BC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SDE</Template>
  <TotalTime>10629</TotalTime>
  <Words>1702</Words>
  <Application>Microsoft Office PowerPoint</Application>
  <PresentationFormat>On-screen Show (4:3)</PresentationFormat>
  <Paragraphs>214</Paragraphs>
  <Slides>55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55</vt:i4>
      </vt:variant>
    </vt:vector>
  </HeadingPairs>
  <TitlesOfParts>
    <vt:vector size="72" baseType="lpstr">
      <vt:lpstr>ＭＳ Ｐゴシック</vt:lpstr>
      <vt:lpstr>Arial</vt:lpstr>
      <vt:lpstr>Arial Narrow</vt:lpstr>
      <vt:lpstr>Calibri</vt:lpstr>
      <vt:lpstr>Calibri Light</vt:lpstr>
      <vt:lpstr>Learning Curve</vt:lpstr>
      <vt:lpstr>StretchingUpHigh</vt:lpstr>
      <vt:lpstr>Times New Roman</vt:lpstr>
      <vt:lpstr>SDE</vt:lpstr>
      <vt:lpstr>Custom Design</vt:lpstr>
      <vt:lpstr>CONNECTICUT STATE DEPARTMENT OF EDUCATION</vt:lpstr>
      <vt:lpstr>1_Custom Design</vt:lpstr>
      <vt:lpstr>2_Custom Design</vt:lpstr>
      <vt:lpstr>SDEppt_template_A</vt:lpstr>
      <vt:lpstr>3_Custom Design</vt:lpstr>
      <vt:lpstr>SDE_Template</vt:lpstr>
      <vt:lpstr>4_Custom Design</vt:lpstr>
      <vt:lpstr>INTRODUCTION to TEAM  MODULE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words underpinning the code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are some examples of behavior that may cause concern?</vt:lpstr>
      <vt:lpstr> What are some examples of behavior that may cause concern?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 a Professional!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csde</dc:creator>
  <cp:lastModifiedBy>Primack, Claudine</cp:lastModifiedBy>
  <cp:revision>240</cp:revision>
  <cp:lastPrinted>2011-12-19T14:00:43Z</cp:lastPrinted>
  <dcterms:created xsi:type="dcterms:W3CDTF">2011-12-02T18:36:51Z</dcterms:created>
  <dcterms:modified xsi:type="dcterms:W3CDTF">2021-09-24T15:04:47Z</dcterms:modified>
</cp:coreProperties>
</file>