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notesMasterIdLst>
    <p:notesMasterId r:id="rId11"/>
  </p:notesMasterIdLst>
  <p:sldIdLst>
    <p:sldId id="323" r:id="rId2"/>
    <p:sldId id="329" r:id="rId3"/>
    <p:sldId id="330" r:id="rId4"/>
    <p:sldId id="376" r:id="rId5"/>
    <p:sldId id="383" r:id="rId6"/>
    <p:sldId id="384" r:id="rId7"/>
    <p:sldId id="378" r:id="rId8"/>
    <p:sldId id="379" r:id="rId9"/>
    <p:sldId id="380" r:id="rId10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prnPr/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02" autoAdjust="0"/>
    <p:restoredTop sz="94690" autoAdjust="0"/>
  </p:normalViewPr>
  <p:slideViewPr>
    <p:cSldViewPr snapToGrid="0" snapToObjects="1">
      <p:cViewPr>
        <p:scale>
          <a:sx n="65" d="100"/>
          <a:sy n="65" d="100"/>
        </p:scale>
        <p:origin x="32" y="3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-168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presProps" Target="presProp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notesMaster" Target="notesMasters/notesMaster1.xml"/><Relationship Id="rId5" Type="http://schemas.openxmlformats.org/officeDocument/2006/relationships/slide" Target="slides/slide4.xml"/><Relationship Id="rId15" Type="http://schemas.openxmlformats.org/officeDocument/2006/relationships/tableStyles" Target="tableStyle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theme" Target="theme/theme1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4C127-9B34-4F62-905E-0A7652C29FDD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45E593D-70C0-4926-B708-816C9D714D89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837235155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145E593D-70C0-4926-B708-816C9D714D89}" type="slidenum">
              <a:rPr lang="en-US" smtClean="0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02311897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8095906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9816978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12639918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255406908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75895007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468714201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775172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11844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0328594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7861837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16450071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E71331B4-8886-884C-97D5-3124897D6AD0}" type="datetimeFigureOut">
              <a:rPr lang="en-US" smtClean="0"/>
              <a:t>3/31/2020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24F2258D-CF54-2C4E-9726-8648A0B8DDCC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8869206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4572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457200" rtl="0" eaLnBrk="1" latinLnBrk="0" hangingPunct="1">
        <a:spcBef>
          <a:spcPct val="20000"/>
        </a:spcBef>
        <a:buFont typeface="Arial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ct val="20000"/>
        </a:spcBef>
        <a:buFont typeface="Arial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ct val="20000"/>
        </a:spcBef>
        <a:buFont typeface="Arial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ct val="20000"/>
        </a:spcBef>
        <a:buFont typeface="Arial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ct val="20000"/>
        </a:spcBef>
        <a:buFont typeface="Arial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ct val="20000"/>
        </a:spcBef>
        <a:buFont typeface="Arial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5" Type="http://schemas.microsoft.com/office/2007/relationships/hdphoto" Target="../media/hdphoto1.wdp"/><Relationship Id="rId4" Type="http://schemas.openxmlformats.org/officeDocument/2006/relationships/image" Target="../media/image2.png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4.xml"/><Relationship Id="rId5" Type="http://schemas.openxmlformats.org/officeDocument/2006/relationships/image" Target="../media/image6.jpg"/><Relationship Id="rId4" Type="http://schemas.openxmlformats.org/officeDocument/2006/relationships/image" Target="../media/image5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hyperlink" Target="http://www.facebook.com/cpac/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jp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hyperlink" Target="https://zoom.us/j/902254780" TargetMode="Externa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4.jpg"/><Relationship Id="rId4" Type="http://schemas.openxmlformats.org/officeDocument/2006/relationships/hyperlink" Target="https://zoom.us/j/146297152" TargetMode="Externa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ed.gov/coronavirus" TargetMode="External"/><Relationship Id="rId7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6" Type="http://schemas.openxmlformats.org/officeDocument/2006/relationships/hyperlink" Target="mailto:james.Moriarty@ct.gov" TargetMode="External"/><Relationship Id="rId5" Type="http://schemas.openxmlformats.org/officeDocument/2006/relationships/hyperlink" Target="mailto:jay.brown@ct.gov" TargetMode="External"/><Relationship Id="rId4" Type="http://schemas.openxmlformats.org/officeDocument/2006/relationships/hyperlink" Target="https://portal.ct.gov/SDE/COVID19/COVID-19-Resources-for-Families-and-Educators" TargetMode="Externa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hyperlink" Target="mailto:jhampton@cpacinc.org" TargetMode="External"/><Relationship Id="rId2" Type="http://schemas.openxmlformats.org/officeDocument/2006/relationships/hyperlink" Target="http://www.cpacinc.org/" TargetMode="External"/><Relationship Id="rId1" Type="http://schemas.openxmlformats.org/officeDocument/2006/relationships/slideLayout" Target="../slideLayouts/slideLayout4.xml"/><Relationship Id="rId4" Type="http://schemas.openxmlformats.org/officeDocument/2006/relationships/hyperlink" Target="mailto:Bryan.Klimkiewicz@ct.gov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Rectangle 11"/>
          <p:cNvSpPr/>
          <p:nvPr/>
        </p:nvSpPr>
        <p:spPr>
          <a:xfrm>
            <a:off x="215370" y="206738"/>
            <a:ext cx="8713260" cy="1897222"/>
          </a:xfrm>
          <a:prstGeom prst="rect">
            <a:avLst/>
          </a:prstGeom>
          <a:solidFill>
            <a:schemeClr val="tx2">
              <a:lumMod val="20000"/>
              <a:lumOff val="80000"/>
            </a:schemeClr>
          </a:solidFill>
          <a:ln>
            <a:noFill/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solidFill>
                <a:srgbClr val="000090"/>
              </a:solidFill>
            </a:endParaRPr>
          </a:p>
        </p:txBody>
      </p:sp>
      <p:cxnSp>
        <p:nvCxnSpPr>
          <p:cNvPr id="16" name="Straight Connector 15"/>
          <p:cNvCxnSpPr/>
          <p:nvPr/>
        </p:nvCxnSpPr>
        <p:spPr>
          <a:xfrm>
            <a:off x="215370" y="2103959"/>
            <a:ext cx="8713260" cy="0"/>
          </a:xfrm>
          <a:prstGeom prst="line">
            <a:avLst/>
          </a:prstGeom>
          <a:ln w="57150" cmpd="sng">
            <a:solidFill>
              <a:srgbClr val="000090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Rectangle 5"/>
          <p:cNvSpPr/>
          <p:nvPr/>
        </p:nvSpPr>
        <p:spPr>
          <a:xfrm>
            <a:off x="215370" y="206737"/>
            <a:ext cx="8713260" cy="6458063"/>
          </a:xfrm>
          <a:prstGeom prst="rect">
            <a:avLst/>
          </a:prstGeom>
          <a:noFill/>
          <a:ln>
            <a:solidFill>
              <a:schemeClr val="tx2"/>
            </a:solidFill>
          </a:ln>
          <a:effectLst/>
        </p:spPr>
        <p:style>
          <a:lnRef idx="1">
            <a:schemeClr val="accent1"/>
          </a:lnRef>
          <a:fillRef idx="3">
            <a:schemeClr val="accent1"/>
          </a:fillRef>
          <a:effectRef idx="2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>
              <a:ln w="12700" cmpd="sng">
                <a:solidFill>
                  <a:srgbClr val="000090"/>
                </a:solidFill>
              </a:ln>
            </a:endParaRPr>
          </a:p>
        </p:txBody>
      </p:sp>
      <p:pic>
        <p:nvPicPr>
          <p:cNvPr id="11" name="Picture 10" descr="treebackground2.png"/>
          <p:cNvPicPr>
            <a:picLocks noChangeAspect="1"/>
          </p:cNvPicPr>
          <p:nvPr/>
        </p:nvPicPr>
        <p:blipFill>
          <a:blip r:embed="rId3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32900" y="398046"/>
            <a:ext cx="8261709" cy="6266754"/>
          </a:xfrm>
          <a:prstGeom prst="rect">
            <a:avLst/>
          </a:prstGeom>
        </p:spPr>
      </p:pic>
      <p:sp>
        <p:nvSpPr>
          <p:cNvPr id="5" name="Content Placeholder 4"/>
          <p:cNvSpPr>
            <a:spLocks noGrp="1"/>
          </p:cNvSpPr>
          <p:nvPr>
            <p:ph idx="1"/>
          </p:nvPr>
        </p:nvSpPr>
        <p:spPr>
          <a:xfrm>
            <a:off x="457200" y="2763011"/>
            <a:ext cx="8229600" cy="3635734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en-US" sz="4400" b="1" dirty="0" smtClean="0">
                <a:latin typeface="Helvetica"/>
                <a:cs typeface="Helvetica"/>
              </a:rPr>
              <a:t>Resources and Supports for Families during the COVID-19 Pandemic </a:t>
            </a:r>
          </a:p>
          <a:p>
            <a:pPr marL="0" indent="0" algn="ctr">
              <a:buNone/>
            </a:pPr>
            <a:endParaRPr lang="en-US" sz="4400" b="1" dirty="0" smtClean="0">
              <a:solidFill>
                <a:srgbClr val="1F497D"/>
              </a:solidFill>
              <a:latin typeface="Helvetica"/>
              <a:cs typeface="Helvetica"/>
            </a:endParaRPr>
          </a:p>
          <a:p>
            <a:pPr marL="0" indent="0" algn="ctr">
              <a:buNone/>
            </a:pPr>
            <a:r>
              <a:rPr lang="en-US" b="1" dirty="0" smtClean="0">
                <a:solidFill>
                  <a:srgbClr val="1F497D"/>
                </a:solidFill>
                <a:latin typeface="Helvetica"/>
                <a:cs typeface="Helvetica"/>
              </a:rPr>
              <a:t>April 1, 2020</a:t>
            </a:r>
            <a:endParaRPr lang="en-US" b="1" dirty="0" smtClean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 dirty="0" smtClean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 dirty="0" smtClean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 dirty="0">
              <a:solidFill>
                <a:srgbClr val="1F497D"/>
              </a:solidFill>
              <a:latin typeface="Arial Black"/>
              <a:cs typeface="Arial Black"/>
            </a:endParaRPr>
          </a:p>
          <a:p>
            <a:pPr marL="0" indent="0" algn="ctr">
              <a:buNone/>
            </a:pPr>
            <a:endParaRPr lang="en-US" sz="3600" b="1" dirty="0">
              <a:latin typeface="Arial Black"/>
              <a:cs typeface="Arial Black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406585" y="1840945"/>
            <a:ext cx="6338395" cy="331706"/>
          </a:xfrm>
        </p:spPr>
        <p:txBody>
          <a:bodyPr>
            <a:normAutofit fontScale="90000"/>
          </a:bodyPr>
          <a:lstStyle/>
          <a:p>
            <a:r>
              <a:rPr lang="en-US" sz="2000" spc="100" dirty="0">
                <a:solidFill>
                  <a:srgbClr val="000090"/>
                </a:solidFill>
                <a:latin typeface="Times New Roman"/>
                <a:cs typeface="Times New Roman"/>
              </a:rPr>
              <a:t>CONNECTICUT STATE DEPARTMENT OF EDUCATION </a:t>
            </a:r>
            <a:r>
              <a:rPr lang="en-US" sz="2800" dirty="0" smtClean="0">
                <a:solidFill>
                  <a:srgbClr val="000090"/>
                </a:solidFill>
                <a:latin typeface="Times New Roman"/>
                <a:cs typeface="Times New Roman"/>
              </a:rPr>
              <a:t/>
            </a:r>
            <a:br>
              <a:rPr lang="en-US" sz="2800" dirty="0" smtClean="0">
                <a:solidFill>
                  <a:srgbClr val="000090"/>
                </a:solidFill>
                <a:latin typeface="Times New Roman"/>
                <a:cs typeface="Times New Roman"/>
              </a:rPr>
            </a:br>
            <a:endParaRPr lang="en-US" sz="3600" b="1" dirty="0">
              <a:solidFill>
                <a:srgbClr val="000090"/>
              </a:solidFill>
              <a:latin typeface="Times New Roman"/>
              <a:cs typeface="Times New Roman"/>
            </a:endParaRPr>
          </a:p>
        </p:txBody>
      </p:sp>
      <p:pic>
        <p:nvPicPr>
          <p:cNvPr id="13" name="Picture 12" descr="CSDElogo_casual_blue.jpg"/>
          <p:cNvPicPr>
            <a:picLocks noChangeAspect="1"/>
          </p:cNvPicPr>
          <p:nvPr/>
        </p:nvPicPr>
        <p:blipFill>
          <a:blip r:embed="rId4">
            <a:extLst>
              <a:ext uri="{BEBA8EAE-BF5A-486C-A8C5-ECC9F3942E4B}">
                <a14:imgProps xmlns:a14="http://schemas.microsoft.com/office/drawing/2010/main">
                  <a14:imgLayer r:embed="rId5">
                    <a14:imgEffect>
                      <a14:backgroundRemoval t="0" b="100000" l="0" r="100000">
                        <a14:foregroundMark x1="36431" y1="85953" x2="36220" y2="91238"/>
                        <a14:foregroundMark x1="54699" y1="85396" x2="57550" y2="89430"/>
                        <a14:foregroundMark x1="80359" y1="86648" x2="80570" y2="89986"/>
                        <a14:foregroundMark x1="87645" y1="86370" x2="87328" y2="92490"/>
                        <a14:foregroundMark x1="9609" y1="54103" x2="9609" y2="54103"/>
                        <a14:foregroundMark x1="4435" y1="51043" x2="4435" y2="51043"/>
                        <a14:foregroundMark x1="7497" y1="52295" x2="7497" y2="52295"/>
                        <a14:backgroundMark x1="46990" y1="18220" x2="46990" y2="18220"/>
                        <a14:backgroundMark x1="49314" y1="15438" x2="49314" y2="15438"/>
                        <a14:backgroundMark x1="50053" y1="19750" x2="50053" y2="19750"/>
                        <a14:backgroundMark x1="37381" y1="46036" x2="37381" y2="46036"/>
                        <a14:backgroundMark x1="34741" y1="52295" x2="34741" y2="52295"/>
                        <a14:backgroundMark x1="28722" y1="58693" x2="28722" y2="58693"/>
                        <a14:backgroundMark x1="57761" y1="20445" x2="57761" y2="20445"/>
                        <a14:backgroundMark x1="59873" y1="22253" x2="59873" y2="22253"/>
                        <a14:backgroundMark x1="52904" y1="25730" x2="52904" y2="25730"/>
                        <a14:backgroundMark x1="55227" y1="23505" x2="55227" y2="23505"/>
                        <a14:backgroundMark x1="54699" y1="19471" x2="54699" y2="19471"/>
                        <a14:backgroundMark x1="67159" y1="20028" x2="67159" y2="20028"/>
                        <a14:backgroundMark x1="53326" y1="6537" x2="53326" y2="6537"/>
                        <a14:backgroundMark x1="51214" y1="7093" x2="51214" y2="7093"/>
                        <a14:backgroundMark x1="51637" y1="4033" x2="51637" y2="4033"/>
                        <a14:backgroundMark x1="11088" y1="41446" x2="11088" y2="41446"/>
                        <a14:backgroundMark x1="25871" y1="95271" x2="25871" y2="95271"/>
                        <a14:backgroundMark x1="23970" y1="95828" x2="23970" y2="95828"/>
                        <a14:backgroundMark x1="45618" y1="66759" x2="45618" y2="66759"/>
                        <a14:backgroundMark x1="47730" y1="69958" x2="47730" y2="69958"/>
                        <a14:backgroundMark x1="53537" y1="70793" x2="53537" y2="70793"/>
                        <a14:backgroundMark x1="69483" y1="27538" x2="69483" y2="27538"/>
                        <a14:backgroundMark x1="10560" y1="48261" x2="10560" y2="48261"/>
                        <a14:backgroundMark x1="23020" y1="17246" x2="23020" y2="17246"/>
                        <a14:backgroundMark x1="22598" y1="13908" x2="22598" y2="13908"/>
                        <a14:backgroundMark x1="25343" y1="12935" x2="25343" y2="12935"/>
                        <a14:backgroundMark x1="31045" y1="18915" x2="31045" y2="18915"/>
                        <a14:backgroundMark x1="29884" y1="15160" x2="29884" y2="15160"/>
                        <a14:backgroundMark x1="29145" y1="17663" x2="29145" y2="17663"/>
                        <a14:backgroundMark x1="12249" y1="23783" x2="12249" y2="23783"/>
                        <a14:backgroundMark x1="12249" y1="29068" x2="12249" y2="29068"/>
                        <a14:backgroundMark x1="8237" y1="28512" x2="8237" y2="28512"/>
                        <a14:backgroundMark x1="10771" y1="21280" x2="10771" y2="21280"/>
                        <a14:backgroundMark x1="19958" y1="22531" x2="19958" y2="22531"/>
                        <a14:backgroundMark x1="18585" y1="19471" x2="18585" y2="19471"/>
                        <a14:backgroundMark x1="27772" y1="61892" x2="27772" y2="61892"/>
                        <a14:backgroundMark x1="31257" y1="57858" x2="31257" y2="57858"/>
                        <a14:backgroundMark x1="81943" y1="50348" x2="81943" y2="50348"/>
                        <a14:backgroundMark x1="81943" y1="47566" x2="81943" y2="47566"/>
                        <a14:backgroundMark x1="84055" y1="47288" x2="84055" y2="47288"/>
                        <a14:backgroundMark x1="89757" y1="54381" x2="89757" y2="54381"/>
                        <a14:backgroundMark x1="98205" y1="59388" x2="98205" y2="59388"/>
                        <a14:backgroundMark x1="86695" y1="68707" x2="86695" y2="68707"/>
                        <a14:backgroundMark x1="87117" y1="65925" x2="87117" y2="65925"/>
                        <a14:backgroundMark x1="71911" y1="33380" x2="71911" y2="33380"/>
                        <a14:backgroundMark x1="43717" y1="17246" x2="43717" y2="17246"/>
                        <a14:backgroundMark x1="45301" y1="15716" x2="45301" y2="15716"/>
                        <a14:backgroundMark x1="41394" y1="24757" x2="41394" y2="24757"/>
                        <a14:backgroundMark x1="42767" y1="22253" x2="42767" y2="22253"/>
                        <a14:backgroundMark x1="45301" y1="25730" x2="45301" y2="25730"/>
                        <a14:backgroundMark x1="48363" y1="8623" x2="48363" y2="8623"/>
                        <a14:backgroundMark x1="49314" y1="3755" x2="49314" y2="3755"/>
                        <a14:backgroundMark x1="58501" y1="4590" x2="58501" y2="4590"/>
                        <a14:backgroundMark x1="58923" y1="8345" x2="58923" y2="8345"/>
                        <a14:backgroundMark x1="69799" y1="17246" x2="69799" y2="17246"/>
                        <a14:backgroundMark x1="63886" y1="22531" x2="63886" y2="22531"/>
                        <a14:backgroundMark x1="25871" y1="40195" x2="25871" y2="40195"/>
                        <a14:backgroundMark x1="24393" y1="45480" x2="24393" y2="45480"/>
                        <a14:backgroundMark x1="17635" y1="40195" x2="17635" y2="40195"/>
                        <a14:backgroundMark x1="22598" y1="44506" x2="22598" y2="44506"/>
                        <a14:backgroundMark x1="19324" y1="49513" x2="19324" y2="49513"/>
                        <a14:backgroundMark x1="18585" y1="44506" x2="18585" y2="44506"/>
                        <a14:backgroundMark x1="22281" y1="31572" x2="22281" y2="31572"/>
                        <a14:backgroundMark x1="19324" y1="32128" x2="19324" y2="32128"/>
                        <a14:backgroundMark x1="23970" y1="26287" x2="23970" y2="26287"/>
                        <a14:backgroundMark x1="41394" y1="38943" x2="41394" y2="38943"/>
                        <a14:backgroundMark x1="27772" y1="67177" x2="27772" y2="67177"/>
                        <a14:backgroundMark x1="80148" y1="61892" x2="80148" y2="61892"/>
                        <a14:backgroundMark x1="75185" y1="70793" x2="75185" y2="70793"/>
                        <a14:backgroundMark x1="77719" y1="73853" x2="77719" y2="73853"/>
                        <a14:backgroundMark x1="64625" y1="64951" x2="64625" y2="64951"/>
                        <a14:backgroundMark x1="66737" y1="64951" x2="66737" y2="64951"/>
                        <a14:backgroundMark x1="62936" y1="61892" x2="62936" y2="61892"/>
                        <a14:backgroundMark x1="73284" y1="51599" x2="73284" y2="51599"/>
                        <a14:backgroundMark x1="67159" y1="50348" x2="67159" y2="50348"/>
                        <a14:backgroundMark x1="69060" y1="59110" x2="69060" y2="59110"/>
                        <a14:backgroundMark x1="70433" y1="54381" x2="70433" y2="54381"/>
                        <a14:backgroundMark x1="68638" y1="54798" x2="68638" y2="54798"/>
                        <a14:backgroundMark x1="62302" y1="45202" x2="62302" y2="45202"/>
                        <a14:backgroundMark x1="60824" y1="41446" x2="60824" y2="41446"/>
                        <a14:backgroundMark x1="48680" y1="65229" x2="48680" y2="65229"/>
                        <a14:backgroundMark x1="44879" y1="55355" x2="44879" y2="55355"/>
                        <a14:backgroundMark x1="49525" y1="48540" x2="49525" y2="48540"/>
                        <a14:backgroundMark x1="52587" y1="46453" x2="52587" y2="46453"/>
                        <a14:backgroundMark x1="62936" y1="33380" x2="62936" y2="33380"/>
                        <a14:backgroundMark x1="64625" y1="32128" x2="64625" y2="32128"/>
                        <a14:backgroundMark x1="77508" y1="60362" x2="77508" y2="60362"/>
                        <a14:backgroundMark x1="80781" y1="59666" x2="80781" y2="59666"/>
                        <a14:backgroundMark x1="43506" y1="60362" x2="43506" y2="60362"/>
                        <a14:backgroundMark x1="35269" y1="20445" x2="35269" y2="20445"/>
                        <a14:backgroundMark x1="87645" y1="49791" x2="87645" y2="49791"/>
                        <a14:backgroundMark x1="89440" y1="50348" x2="89440" y2="50348"/>
                        <a14:backgroundMark x1="78036" y1="63143" x2="78036" y2="63143"/>
                        <a14:backgroundMark x1="58289" y1="63700" x2="58289" y2="63700"/>
                        <a14:backgroundMark x1="22809" y1="86648" x2="22809" y2="86648"/>
                        <a14:backgroundMark x1="24710" y1="32128" x2="24710" y2="32128"/>
                        <a14:backgroundMark x1="62302" y1="28095" x2="62302" y2="28095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03384" y="444614"/>
            <a:ext cx="1351995" cy="102648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6921446"/>
      </p:ext>
    </p:extLst>
  </p:cSld>
  <p:clrMapOvr>
    <a:masterClrMapping/>
  </p:clrMapOvr>
  <mc:AlternateContent xmlns:mc="http://schemas.openxmlformats.org/markup-compatibility/2006" xmlns:p15="http://schemas.microsoft.com/office/powerpoint/2012/main">
    <mc:Choice Requires="p15">
      <p:transition xmlns:p14="http://schemas.microsoft.com/office/powerpoint/2010/main" spd="slow" p14:dur="1250">
        <p15:prstTrans prst="peelOff"/>
      </p:transition>
    </mc:Choice>
    <mc:Fallback xmlns="">
      <p:transition spd="slow">
        <p:fade/>
      </p:transition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392854" y="505480"/>
            <a:ext cx="1096963" cy="832417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275568" y="1381959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</a:t>
            </a:r>
            <a:endParaRPr lang="en-US" dirty="0"/>
          </a:p>
        </p:txBody>
      </p:sp>
      <p:pic>
        <p:nvPicPr>
          <p:cNvPr id="7" name="Content Placeholder 6"/>
          <p:cNvPicPr>
            <a:picLocks noGrp="1" noChangeAspect="1"/>
          </p:cNvPicPr>
          <p:nvPr>
            <p:ph sz="half" idx="1"/>
          </p:nvPr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40424" y="402275"/>
            <a:ext cx="3351154" cy="1256683"/>
          </a:xfrm>
        </p:spPr>
      </p:pic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225143" y="1771221"/>
            <a:ext cx="382053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800" b="1" dirty="0" smtClean="0"/>
          </a:p>
          <a:p>
            <a:pPr marL="0" indent="0">
              <a:buNone/>
            </a:pPr>
            <a:r>
              <a:rPr lang="en-US" sz="2000" b="1" dirty="0" smtClean="0"/>
              <a:t>Jane Hampton</a:t>
            </a:r>
          </a:p>
          <a:p>
            <a:pPr marL="0" indent="0">
              <a:buNone/>
            </a:pPr>
            <a:r>
              <a:rPr lang="en-US" sz="2000" b="1" dirty="0" smtClean="0"/>
              <a:t>Acting Executive Director</a:t>
            </a:r>
          </a:p>
          <a:p>
            <a:pPr marL="0" indent="0">
              <a:buNone/>
            </a:pPr>
            <a:r>
              <a:rPr lang="en-US" sz="2000" b="1" i="1" dirty="0" smtClean="0"/>
              <a:t>Connecticut Parent Advocacy Center </a:t>
            </a:r>
          </a:p>
          <a:p>
            <a:pPr marL="0" indent="0">
              <a:buNone/>
            </a:pPr>
            <a:endParaRPr lang="en-US" sz="1000" b="1" i="1" dirty="0"/>
          </a:p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6314" y="1796142"/>
            <a:ext cx="404926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 smtClean="0"/>
              <a:t>Bryan Klimkiewicz</a:t>
            </a:r>
          </a:p>
          <a:p>
            <a:r>
              <a:rPr lang="en-US" sz="2000" b="1" dirty="0" smtClean="0"/>
              <a:t>Special Education Division Director</a:t>
            </a:r>
          </a:p>
          <a:p>
            <a:r>
              <a:rPr lang="en-US" sz="2000" b="1" i="1" dirty="0" smtClean="0"/>
              <a:t>Connecticut State Department of Education</a:t>
            </a:r>
          </a:p>
          <a:p>
            <a:endParaRPr lang="en-US" sz="2000" b="1" i="1" dirty="0" smtClean="0"/>
          </a:p>
          <a:p>
            <a:endParaRPr lang="en-US" sz="2000" b="1" i="1" dirty="0"/>
          </a:p>
        </p:txBody>
      </p:sp>
      <p:pic>
        <p:nvPicPr>
          <p:cNvPr id="14" name="Picture 1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506195" y="3978426"/>
            <a:ext cx="1819275" cy="2495550"/>
          </a:xfrm>
          <a:prstGeom prst="rect">
            <a:avLst/>
          </a:prstGeom>
        </p:spPr>
      </p:pic>
      <p:pic>
        <p:nvPicPr>
          <p:cNvPr id="17" name="Picture 1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5475" y="4077217"/>
            <a:ext cx="1735597" cy="233279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819053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Today’s Session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Sharing Information </a:t>
            </a:r>
          </a:p>
          <a:p>
            <a:r>
              <a:rPr lang="en-US" dirty="0" smtClean="0"/>
              <a:t>Sharing Resources </a:t>
            </a:r>
          </a:p>
          <a:p>
            <a:r>
              <a:rPr lang="en-US" dirty="0" smtClean="0"/>
              <a:t>Sharing Contact Information</a:t>
            </a:r>
          </a:p>
          <a:p>
            <a:endParaRPr lang="en-US" dirty="0"/>
          </a:p>
          <a:p>
            <a:endParaRPr lang="en-US" dirty="0" smtClean="0"/>
          </a:p>
          <a:p>
            <a:endParaRPr lang="en-US" dirty="0"/>
          </a:p>
          <a:p>
            <a:pPr marL="0" indent="0" algn="r">
              <a:buNone/>
            </a:pPr>
            <a:r>
              <a:rPr lang="en-US" i="1" dirty="0" smtClean="0"/>
              <a:t>We are all in this together!</a:t>
            </a:r>
            <a:endParaRPr lang="en-US" i="1" dirty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74" y="247424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99503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457200"/>
            <a:ext cx="8229600" cy="1143000"/>
          </a:xfrm>
        </p:spPr>
        <p:txBody>
          <a:bodyPr>
            <a:normAutofit/>
          </a:bodyPr>
          <a:lstStyle/>
          <a:p>
            <a:r>
              <a:rPr lang="en-US" dirty="0" smtClean="0"/>
              <a:t>School </a:t>
            </a:r>
            <a:r>
              <a:rPr lang="en-US" dirty="0" smtClean="0"/>
              <a:t>Classroom Cancellations    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lvl="0"/>
            <a:r>
              <a:rPr lang="en-US" sz="3400" dirty="0"/>
              <a:t>The Governor cancelled all in-person classes to promote social distancing from March 16-March 31. </a:t>
            </a:r>
          </a:p>
          <a:p>
            <a:pPr lvl="0"/>
            <a:r>
              <a:rPr lang="en-US" sz="3400" dirty="0"/>
              <a:t>School Districts were allowed to apply for </a:t>
            </a:r>
            <a:r>
              <a:rPr lang="en-US" sz="3400" dirty="0" smtClean="0"/>
              <a:t>individual waivers </a:t>
            </a:r>
            <a:r>
              <a:rPr lang="en-US" sz="3400" dirty="0"/>
              <a:t>of the </a:t>
            </a:r>
            <a:r>
              <a:rPr lang="en-US" sz="3400" dirty="0" smtClean="0"/>
              <a:t>180 </a:t>
            </a:r>
            <a:r>
              <a:rPr lang="en-US" sz="3400" dirty="0"/>
              <a:t>school </a:t>
            </a:r>
            <a:r>
              <a:rPr lang="en-US" sz="3400" dirty="0" smtClean="0"/>
              <a:t>day requirement.</a:t>
            </a:r>
            <a:endParaRPr lang="en-US" sz="3400" dirty="0"/>
          </a:p>
          <a:p>
            <a:pPr lvl="0"/>
            <a:r>
              <a:rPr lang="en-US" sz="3400" dirty="0"/>
              <a:t>The Governor then waived the requirement for 180 school days for all schools therefore eliminating the need for individual waivers.  </a:t>
            </a:r>
          </a:p>
          <a:p>
            <a:pPr lvl="0"/>
            <a:r>
              <a:rPr lang="en-US" sz="3400" dirty="0"/>
              <a:t>S</a:t>
            </a:r>
            <a:r>
              <a:rPr lang="en-US" sz="3400" dirty="0" smtClean="0"/>
              <a:t>chools began to plan and implement </a:t>
            </a:r>
            <a:r>
              <a:rPr lang="en-US" sz="3400" dirty="0"/>
              <a:t>continued educational opportunities for all students.  </a:t>
            </a:r>
          </a:p>
          <a:p>
            <a:pPr lvl="0"/>
            <a:r>
              <a:rPr lang="en-US" sz="3400" dirty="0"/>
              <a:t>The Governor then extended the statewide in-person class cancellation through April 20.  </a:t>
            </a:r>
          </a:p>
          <a:p>
            <a:endParaRPr lang="en-US" dirty="0" smtClean="0"/>
          </a:p>
          <a:p>
            <a:endParaRPr lang="en-US" dirty="0"/>
          </a:p>
          <a:p>
            <a:pPr marL="0" indent="0" algn="r">
              <a:buNone/>
            </a:pPr>
            <a:endParaRPr lang="en-US" i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547429" y="92076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324920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CPAC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lvl="0"/>
            <a:r>
              <a:rPr lang="en-US" sz="3400" dirty="0"/>
              <a:t>Facebook – </a:t>
            </a:r>
          </a:p>
          <a:p>
            <a:pPr lvl="1"/>
            <a:r>
              <a:rPr lang="en-US" sz="3000" dirty="0"/>
              <a:t>Keeping Public Facebook page updated with federal and state </a:t>
            </a:r>
            <a:r>
              <a:rPr lang="en-US" sz="3000" dirty="0" smtClean="0"/>
              <a:t>guidance. </a:t>
            </a:r>
            <a:r>
              <a:rPr lang="en-US" sz="3000" dirty="0" smtClean="0">
                <a:hlinkClick r:id="rId3"/>
              </a:rPr>
              <a:t>www.facebook.com/cpac/</a:t>
            </a:r>
            <a:r>
              <a:rPr lang="en-US" sz="3000" dirty="0" smtClean="0"/>
              <a:t>   </a:t>
            </a:r>
            <a:r>
              <a:rPr lang="en-US" sz="3400" dirty="0"/>
              <a:t> </a:t>
            </a:r>
          </a:p>
          <a:p>
            <a:pPr lvl="1"/>
            <a:r>
              <a:rPr lang="en-US" sz="3000" dirty="0"/>
              <a:t>New group with resources for supporting your child’s education at </a:t>
            </a:r>
            <a:r>
              <a:rPr lang="en-US" sz="3000" dirty="0" smtClean="0"/>
              <a:t>home. </a:t>
            </a:r>
            <a:r>
              <a:rPr lang="en-US" sz="3000" b="1" dirty="0" smtClean="0"/>
              <a:t>CPAC </a:t>
            </a:r>
            <a:r>
              <a:rPr lang="en-US" sz="3000" b="1" dirty="0"/>
              <a:t>Resources and </a:t>
            </a:r>
            <a:r>
              <a:rPr lang="en-US" sz="3000" b="1" dirty="0" smtClean="0"/>
              <a:t>Supports.</a:t>
            </a:r>
          </a:p>
          <a:p>
            <a:pPr lvl="1"/>
            <a:r>
              <a:rPr lang="en-US" sz="3400" dirty="0" smtClean="0"/>
              <a:t>New </a:t>
            </a:r>
            <a:r>
              <a:rPr lang="en-US" sz="3400" dirty="0"/>
              <a:t>Spanish group with resources in Spanish for supporting your child’s education at </a:t>
            </a:r>
            <a:r>
              <a:rPr lang="en-US" sz="3400" dirty="0" smtClean="0"/>
              <a:t>home. </a:t>
            </a:r>
            <a:r>
              <a:rPr lang="en-US" sz="3400" dirty="0"/>
              <a:t> </a:t>
            </a:r>
            <a:r>
              <a:rPr lang="en-US" sz="3400" b="1" dirty="0"/>
              <a:t>CPAC </a:t>
            </a:r>
            <a:r>
              <a:rPr lang="en-US" sz="3400" b="1" dirty="0" err="1"/>
              <a:t>en</a:t>
            </a:r>
            <a:r>
              <a:rPr lang="en-US" sz="3400" b="1" dirty="0"/>
              <a:t> </a:t>
            </a:r>
            <a:r>
              <a:rPr lang="en-US" sz="3400" b="1" dirty="0" err="1"/>
              <a:t>Español</a:t>
            </a:r>
            <a:endParaRPr lang="en-US" sz="3400" b="1" dirty="0"/>
          </a:p>
          <a:p>
            <a:endParaRPr lang="en-US" dirty="0" smtClean="0"/>
          </a:p>
          <a:p>
            <a:endParaRPr lang="en-US" dirty="0"/>
          </a:p>
          <a:p>
            <a:pPr marL="0" indent="0" algn="r">
              <a:buNone/>
            </a:pPr>
            <a:endParaRPr lang="en-US" i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74" y="247424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981402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CPAC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lvl="0"/>
            <a:r>
              <a:rPr lang="en-US" sz="3400" dirty="0"/>
              <a:t>Zoom </a:t>
            </a:r>
            <a:r>
              <a:rPr lang="en-US" sz="3400" dirty="0" smtClean="0"/>
              <a:t>-</a:t>
            </a:r>
            <a:endParaRPr lang="en-US" sz="3400" dirty="0"/>
          </a:p>
          <a:p>
            <a:pPr lvl="1"/>
            <a:r>
              <a:rPr lang="en-US" sz="3000" dirty="0"/>
              <a:t>Interactive Spanish Video chats weekdays at 1pm </a:t>
            </a:r>
            <a:r>
              <a:rPr lang="en-US" sz="3000" dirty="0">
                <a:hlinkClick r:id="rId3"/>
              </a:rPr>
              <a:t>https://</a:t>
            </a:r>
            <a:r>
              <a:rPr lang="en-US" sz="3000" dirty="0" smtClean="0">
                <a:hlinkClick r:id="rId3"/>
              </a:rPr>
              <a:t>zoom.us/j/902254780</a:t>
            </a:r>
            <a:endParaRPr lang="en-US" sz="3000" dirty="0" smtClean="0"/>
          </a:p>
          <a:p>
            <a:pPr lvl="1"/>
            <a:r>
              <a:rPr lang="en-US" sz="3400" dirty="0" smtClean="0"/>
              <a:t>Presentations </a:t>
            </a:r>
            <a:r>
              <a:rPr lang="en-US" sz="3400" dirty="0"/>
              <a:t>in Spanish at 4pm weekly with </a:t>
            </a:r>
            <a:r>
              <a:rPr lang="en-US" sz="3400" dirty="0" smtClean="0"/>
              <a:t>Q&amp;A </a:t>
            </a:r>
            <a:r>
              <a:rPr lang="en-US" sz="3600" dirty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https://</a:t>
            </a:r>
            <a:r>
              <a:rPr lang="en-US" sz="3600" dirty="0" smtClean="0">
                <a:solidFill>
                  <a:srgbClr val="1155CC"/>
                </a:solidFill>
                <a:hlinkClick r:id="rId3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zoom.us/j/902254780</a:t>
            </a:r>
            <a:endParaRPr lang="en-US" sz="3400" dirty="0" smtClean="0"/>
          </a:p>
          <a:p>
            <a:pPr lvl="1"/>
            <a:r>
              <a:rPr lang="en-US" sz="3400" dirty="0" smtClean="0"/>
              <a:t>Reach </a:t>
            </a:r>
            <a:r>
              <a:rPr lang="en-US" sz="3400" dirty="0"/>
              <a:t>Out calls  Tuesdays and Thursdays at 10 </a:t>
            </a:r>
            <a:r>
              <a:rPr lang="en-US" sz="3400" dirty="0" smtClean="0"/>
              <a:t>am </a:t>
            </a:r>
            <a:r>
              <a:rPr lang="en-US" sz="3600" dirty="0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https://</a:t>
            </a:r>
            <a:r>
              <a:rPr lang="en-US" sz="3600" dirty="0" smtClean="0">
                <a:solidFill>
                  <a:srgbClr val="1155CC"/>
                </a:solidFill>
                <a:hlinkClick r:id="rId4">
                  <a:extLst>
                    <a:ext uri="{A12FA001-AC4F-418D-AE19-62706E023703}">
                      <ahyp:hlinkClr xmlns="" xmlns:ahyp="http://schemas.microsoft.com/office/drawing/2018/hyperlinkcolor" xmlns:lc="http://schemas.openxmlformats.org/drawingml/2006/lockedCanvas" val="tx"/>
                    </a:ext>
                  </a:extLst>
                </a:hlinkClick>
              </a:rPr>
              <a:t>zoom.us/j/146297152</a:t>
            </a:r>
            <a:endParaRPr lang="en-US" sz="3400" dirty="0" smtClean="0"/>
          </a:p>
          <a:p>
            <a:pPr lvl="2"/>
            <a:r>
              <a:rPr lang="en-US" sz="3000" dirty="0" smtClean="0"/>
              <a:t>What </a:t>
            </a:r>
            <a:r>
              <a:rPr lang="en-US" sz="3000" dirty="0"/>
              <a:t>do you </a:t>
            </a:r>
            <a:r>
              <a:rPr lang="en-US" sz="3000" dirty="0" smtClean="0"/>
              <a:t>need?</a:t>
            </a:r>
          </a:p>
          <a:p>
            <a:pPr lvl="2"/>
            <a:r>
              <a:rPr lang="en-US" sz="3400" dirty="0" smtClean="0"/>
              <a:t>Updated information</a:t>
            </a:r>
          </a:p>
          <a:p>
            <a:pPr lvl="2"/>
            <a:r>
              <a:rPr lang="en-US" sz="3000" dirty="0" smtClean="0"/>
              <a:t>Guest </a:t>
            </a:r>
            <a:r>
              <a:rPr lang="en-US" sz="3000" dirty="0"/>
              <a:t>speakers</a:t>
            </a:r>
          </a:p>
          <a:p>
            <a:endParaRPr lang="en-US" dirty="0" smtClean="0"/>
          </a:p>
          <a:p>
            <a:endParaRPr lang="en-US" dirty="0"/>
          </a:p>
          <a:p>
            <a:pPr marL="0" indent="0" algn="r">
              <a:buNone/>
            </a:pPr>
            <a:endParaRPr lang="en-US" i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74" y="247424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755781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en-US" dirty="0" smtClean="0"/>
              <a:t>BSE Activities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 fontScale="92500"/>
          </a:bodyPr>
          <a:lstStyle/>
          <a:p>
            <a:r>
              <a:rPr lang="en-US" dirty="0" smtClean="0"/>
              <a:t>Guidance </a:t>
            </a:r>
          </a:p>
          <a:p>
            <a:pPr lvl="1"/>
            <a:r>
              <a:rPr lang="en-US" u="sng" dirty="0">
                <a:solidFill>
                  <a:srgbClr val="0000FF"/>
                </a:solidFill>
                <a:latin typeface="Calibri" panose="020F0502020204030204" pitchFamily="34" charset="0"/>
                <a:ea typeface="Calibri" panose="020F0502020204030204" pitchFamily="34" charset="0"/>
                <a:cs typeface="Calibri" panose="020F0502020204030204" pitchFamily="34" charset="0"/>
                <a:hlinkClick r:id="rId3"/>
              </a:rPr>
              <a:t>https://www.ed.gov/coronavirus</a:t>
            </a:r>
            <a:endParaRPr lang="en-US" dirty="0" smtClean="0"/>
          </a:p>
          <a:p>
            <a:r>
              <a:rPr lang="en-US" dirty="0" smtClean="0"/>
              <a:t>Resources</a:t>
            </a:r>
          </a:p>
          <a:p>
            <a:pPr lvl="1"/>
            <a:r>
              <a:rPr lang="en-US" u="sng" dirty="0">
                <a:hlinkClick r:id="rId4"/>
              </a:rPr>
              <a:t>https://portal.ct.gov/SDE/COVID19/COVID-19-Resources-for-Families-and-Educators</a:t>
            </a:r>
            <a:endParaRPr lang="en-US" dirty="0" smtClean="0"/>
          </a:p>
          <a:p>
            <a:r>
              <a:rPr lang="en-US" dirty="0" smtClean="0"/>
              <a:t>Support</a:t>
            </a:r>
          </a:p>
          <a:p>
            <a:pPr lvl="1"/>
            <a:r>
              <a:rPr lang="en-US" dirty="0" smtClean="0"/>
              <a:t>860-713-6910</a:t>
            </a:r>
          </a:p>
          <a:p>
            <a:pPr lvl="2"/>
            <a:r>
              <a:rPr lang="en-US" dirty="0" smtClean="0"/>
              <a:t>Jay Brown, BSE Consultant (</a:t>
            </a:r>
            <a:r>
              <a:rPr lang="en-US" dirty="0" smtClean="0">
                <a:hlinkClick r:id="rId5"/>
              </a:rPr>
              <a:t>jay.brown@ct.gov</a:t>
            </a:r>
            <a:r>
              <a:rPr lang="en-US" dirty="0" smtClean="0"/>
              <a:t>) </a:t>
            </a:r>
          </a:p>
          <a:p>
            <a:pPr lvl="2"/>
            <a:r>
              <a:rPr lang="en-US" dirty="0" smtClean="0"/>
              <a:t>James Moriarty, BSE Consultant (</a:t>
            </a:r>
            <a:r>
              <a:rPr lang="en-US" dirty="0" smtClean="0">
                <a:hlinkClick r:id="rId6"/>
              </a:rPr>
              <a:t>james.Moriarty@ct.gov</a:t>
            </a:r>
            <a:r>
              <a:rPr lang="en-US" dirty="0" smtClean="0"/>
              <a:t>) </a:t>
            </a:r>
            <a:endParaRPr lang="en-US" dirty="0"/>
          </a:p>
          <a:p>
            <a:pPr marL="0" indent="0" algn="r">
              <a:buNone/>
            </a:pPr>
            <a:endParaRPr lang="en-US" i="1" dirty="0" smtClean="0"/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40374" y="247424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7419061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 title="CSDE tree logo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06311" y="5818130"/>
            <a:ext cx="1096963" cy="832417"/>
          </a:xfrm>
          <a:prstGeom prst="rect">
            <a:avLst/>
          </a:prstGeom>
        </p:spPr>
      </p:pic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4716939" y="6374493"/>
            <a:ext cx="4220006" cy="27699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en-US" sz="1200" spc="50" dirty="0" smtClean="0">
                <a:solidFill>
                  <a:srgbClr val="002D73"/>
                </a:solidFill>
                <a:latin typeface="Times New Roman"/>
                <a:cs typeface="Times New Roman"/>
              </a:rPr>
              <a:t>CONNECTICUT STATE DEPARTMENT OF EDUCATION</a:t>
            </a:r>
            <a:endParaRPr lang="en-US" sz="1200" spc="50" dirty="0">
              <a:solidFill>
                <a:srgbClr val="002D73"/>
              </a:solidFill>
              <a:latin typeface="Times New Roman"/>
              <a:cs typeface="Times New Roman"/>
            </a:endParaRPr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en-US" dirty="0" smtClean="0"/>
              <a:t/>
            </a:r>
            <a:br>
              <a:rPr lang="en-US" dirty="0" smtClean="0"/>
            </a:br>
            <a:r>
              <a:rPr lang="en-US" dirty="0" smtClean="0"/>
              <a:t>Continued Educational Opportunities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en-US" i="1" dirty="0" smtClean="0"/>
              <a:t>Equity</a:t>
            </a:r>
          </a:p>
          <a:p>
            <a:r>
              <a:rPr lang="en-US" i="1" dirty="0" smtClean="0"/>
              <a:t>Individualized</a:t>
            </a:r>
          </a:p>
          <a:p>
            <a:r>
              <a:rPr lang="en-US" i="1" dirty="0" smtClean="0"/>
              <a:t>Specialized Instruction and Related Services</a:t>
            </a:r>
          </a:p>
          <a:p>
            <a:r>
              <a:rPr lang="en-US" i="1" dirty="0" smtClean="0"/>
              <a:t>Planning and Placement Team Meetings </a:t>
            </a:r>
          </a:p>
          <a:p>
            <a:r>
              <a:rPr lang="en-US" i="1" dirty="0" smtClean="0"/>
              <a:t>Annual Reviews</a:t>
            </a:r>
          </a:p>
          <a:p>
            <a:r>
              <a:rPr lang="en-US" i="1" dirty="0" smtClean="0"/>
              <a:t>Reevaluations </a:t>
            </a:r>
          </a:p>
          <a:p>
            <a:r>
              <a:rPr lang="en-US" i="1" dirty="0" smtClean="0"/>
              <a:t>Initial Evaluations </a:t>
            </a:r>
          </a:p>
        </p:txBody>
      </p:sp>
      <p:pic>
        <p:nvPicPr>
          <p:cNvPr id="7" name="Picture 6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416574" y="98087"/>
            <a:ext cx="1596571" cy="598714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2554580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5" name="Straight Connector 4"/>
          <p:cNvCxnSpPr/>
          <p:nvPr/>
        </p:nvCxnSpPr>
        <p:spPr>
          <a:xfrm>
            <a:off x="1303274" y="6650768"/>
            <a:ext cx="7562679" cy="0"/>
          </a:xfrm>
          <a:prstGeom prst="line">
            <a:avLst/>
          </a:prstGeom>
          <a:ln w="9525" cmpd="sng">
            <a:solidFill>
              <a:srgbClr val="002D73"/>
            </a:solidFill>
          </a:ln>
          <a:effectLst/>
        </p:spPr>
        <p:style>
          <a:lnRef idx="2">
            <a:schemeClr val="accent1"/>
          </a:lnRef>
          <a:fillRef idx="0">
            <a:schemeClr val="accent1"/>
          </a:fillRef>
          <a:effectRef idx="1">
            <a:schemeClr val="accent1"/>
          </a:effectRef>
          <a:fontRef idx="minor">
            <a:schemeClr val="tx1"/>
          </a:fontRef>
        </p:style>
      </p:cxnSp>
      <p:sp>
        <p:nvSpPr>
          <p:cNvPr id="11" name="Title 10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 smtClean="0"/>
              <a:t> Thank You! – Be Safe!</a:t>
            </a:r>
            <a:endParaRPr lang="en-US" dirty="0"/>
          </a:p>
        </p:txBody>
      </p:sp>
      <p:sp>
        <p:nvSpPr>
          <p:cNvPr id="9" name="Content Placeholder 8"/>
          <p:cNvSpPr>
            <a:spLocks noGrp="1"/>
          </p:cNvSpPr>
          <p:nvPr>
            <p:ph sz="half" idx="2"/>
          </p:nvPr>
        </p:nvSpPr>
        <p:spPr>
          <a:xfrm>
            <a:off x="5225143" y="1771221"/>
            <a:ext cx="3820534" cy="4525963"/>
          </a:xfrm>
        </p:spPr>
        <p:txBody>
          <a:bodyPr>
            <a:normAutofit/>
          </a:bodyPr>
          <a:lstStyle/>
          <a:p>
            <a:pPr marL="0" indent="0">
              <a:buNone/>
            </a:pPr>
            <a:endParaRPr lang="en-US" sz="2000" b="1" dirty="0" smtClean="0"/>
          </a:p>
          <a:p>
            <a:pPr marL="0" indent="0">
              <a:buNone/>
            </a:pPr>
            <a:endParaRPr lang="en-US" sz="2000" b="1" dirty="0"/>
          </a:p>
          <a:p>
            <a:pPr marL="0" indent="0">
              <a:buNone/>
            </a:pPr>
            <a:endParaRPr lang="en-US" sz="800" b="1" dirty="0" smtClean="0"/>
          </a:p>
          <a:p>
            <a:pPr marL="0" indent="0">
              <a:buNone/>
            </a:pPr>
            <a:r>
              <a:rPr lang="en-US" sz="2000" b="1" dirty="0" smtClean="0"/>
              <a:t>Jane Hampton</a:t>
            </a:r>
          </a:p>
          <a:p>
            <a:pPr marL="0" indent="0">
              <a:buNone/>
            </a:pPr>
            <a:r>
              <a:rPr lang="en-US" sz="2000" b="1" dirty="0" smtClean="0"/>
              <a:t>Acting Executive Director</a:t>
            </a:r>
          </a:p>
          <a:p>
            <a:pPr marL="0" indent="0">
              <a:buNone/>
            </a:pPr>
            <a:r>
              <a:rPr lang="en-US" sz="2000" b="1" i="1" dirty="0" smtClean="0"/>
              <a:t>Connecticut Parent Advocacy Center </a:t>
            </a:r>
          </a:p>
          <a:p>
            <a:pPr marL="0" indent="0">
              <a:buNone/>
            </a:pPr>
            <a:endParaRPr lang="en-US" sz="1000" b="1" i="1" dirty="0"/>
          </a:p>
          <a:p>
            <a:pPr marL="0" indent="0">
              <a:buNone/>
            </a:pPr>
            <a:endParaRPr lang="en-US" sz="900" b="1" i="1" dirty="0"/>
          </a:p>
          <a:p>
            <a:pPr marL="0" indent="0">
              <a:buNone/>
            </a:pPr>
            <a:r>
              <a:rPr lang="en-US" sz="2000" b="1" dirty="0" smtClean="0">
                <a:hlinkClick r:id="rId2"/>
              </a:rPr>
              <a:t>www.cpacinc.org</a:t>
            </a:r>
            <a:r>
              <a:rPr lang="en-US" sz="2000" b="1" dirty="0" smtClean="0"/>
              <a:t>  </a:t>
            </a:r>
          </a:p>
          <a:p>
            <a:pPr marL="0" indent="0">
              <a:buNone/>
            </a:pPr>
            <a:r>
              <a:rPr lang="en-US" sz="2000" b="1" dirty="0" smtClean="0"/>
              <a:t>Phone</a:t>
            </a:r>
            <a:r>
              <a:rPr lang="en-US" sz="2000" b="1" dirty="0" smtClean="0"/>
              <a:t>:  860-739-3089</a:t>
            </a:r>
          </a:p>
          <a:p>
            <a:pPr marL="0" indent="0">
              <a:buNone/>
            </a:pPr>
            <a:r>
              <a:rPr lang="en-US" sz="2000" b="1" dirty="0" smtClean="0"/>
              <a:t>Email: </a:t>
            </a:r>
            <a:r>
              <a:rPr lang="en-US" sz="2000" b="1" dirty="0" smtClean="0">
                <a:hlinkClick r:id="rId3"/>
              </a:rPr>
              <a:t>jhampton@cpacinc.org</a:t>
            </a:r>
            <a:endParaRPr lang="en-US" sz="2000" b="1" dirty="0" smtClean="0"/>
          </a:p>
          <a:p>
            <a:pPr marL="0" indent="0">
              <a:buNone/>
            </a:pPr>
            <a:r>
              <a:rPr lang="en-US" sz="2000" b="1" dirty="0" smtClean="0"/>
              <a:t>  </a:t>
            </a:r>
            <a:endParaRPr lang="en-US" sz="2000" b="1" dirty="0"/>
          </a:p>
        </p:txBody>
      </p:sp>
      <p:sp>
        <p:nvSpPr>
          <p:cNvPr id="12" name="TextBox 11"/>
          <p:cNvSpPr txBox="1"/>
          <p:nvPr/>
        </p:nvSpPr>
        <p:spPr>
          <a:xfrm>
            <a:off x="446314" y="1796142"/>
            <a:ext cx="4049260" cy="34778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endParaRPr lang="en-US" sz="2000" b="1" dirty="0" smtClean="0"/>
          </a:p>
          <a:p>
            <a:endParaRPr lang="en-US" sz="2000" b="1" dirty="0"/>
          </a:p>
          <a:p>
            <a:endParaRPr lang="en-US" sz="2000" b="1" dirty="0"/>
          </a:p>
          <a:p>
            <a:r>
              <a:rPr lang="en-US" sz="2000" b="1" dirty="0" smtClean="0"/>
              <a:t>Bryan Klimkiewicz</a:t>
            </a:r>
          </a:p>
          <a:p>
            <a:r>
              <a:rPr lang="en-US" sz="2000" b="1" dirty="0" smtClean="0"/>
              <a:t>Special Education Division Director</a:t>
            </a:r>
          </a:p>
          <a:p>
            <a:r>
              <a:rPr lang="en-US" sz="2000" b="1" i="1" dirty="0" smtClean="0"/>
              <a:t>Connecticut State Department of Education</a:t>
            </a:r>
          </a:p>
          <a:p>
            <a:endParaRPr lang="en-US" sz="2000" b="1" i="1" dirty="0" smtClean="0"/>
          </a:p>
          <a:p>
            <a:endParaRPr lang="en-US" sz="2000" b="1" i="1" dirty="0"/>
          </a:p>
          <a:p>
            <a:r>
              <a:rPr lang="en-US" sz="2000" b="1" dirty="0" smtClean="0"/>
              <a:t>Phone: 860-713-6910</a:t>
            </a:r>
          </a:p>
          <a:p>
            <a:r>
              <a:rPr lang="en-US" sz="2000" b="1" dirty="0" smtClean="0"/>
              <a:t>Email: </a:t>
            </a:r>
            <a:r>
              <a:rPr lang="en-US" sz="2000" b="1" dirty="0" smtClean="0">
                <a:hlinkClick r:id="rId4"/>
              </a:rPr>
              <a:t>Bryan.Klimkiewicz@ct.gov</a:t>
            </a:r>
            <a:r>
              <a:rPr lang="en-US" sz="2000" b="1" dirty="0" smtClean="0"/>
              <a:t>  </a:t>
            </a:r>
            <a:r>
              <a:rPr lang="en-US" dirty="0" smtClean="0"/>
              <a:t> </a:t>
            </a:r>
            <a:endParaRPr lang="en-US" dirty="0"/>
          </a:p>
        </p:txBody>
      </p:sp>
      <p:sp>
        <p:nvSpPr>
          <p:cNvPr id="2" name="Content Placeholder 1"/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161175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1">
          <a:schemeClr val="accent1"/>
        </a:lnRef>
        <a:fillRef idx="3">
          <a:schemeClr val="accent1"/>
        </a:fillRef>
        <a:effectRef idx="2">
          <a:schemeClr val="accent1"/>
        </a:effectRef>
        <a:fontRef idx="minor">
          <a:schemeClr val="lt1"/>
        </a:fontRef>
      </a:style>
    </a:spDef>
    <a:lnDef>
      <a:spPr/>
      <a:bodyPr/>
      <a:lstStyle/>
      <a:style>
        <a:lnRef idx="2">
          <a:schemeClr val="accent1"/>
        </a:lnRef>
        <a:fillRef idx="0">
          <a:schemeClr val="accent1"/>
        </a:fillRef>
        <a:effectRef idx="1">
          <a:schemeClr val="accent1"/>
        </a:effectRef>
        <a:fontRef idx="minor">
          <a:schemeClr val="tx1"/>
        </a:fontRef>
      </a:style>
    </a:lnDef>
  </a:objectDefaults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2894</TotalTime>
  <Words>364</Words>
  <Application>Microsoft Office PowerPoint</Application>
  <PresentationFormat>On-screen Show (4:3)</PresentationFormat>
  <Paragraphs>99</Paragraphs>
  <Slides>9</Slides>
  <Notes>1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9</vt:i4>
      </vt:variant>
    </vt:vector>
  </HeadingPairs>
  <TitlesOfParts>
    <vt:vector size="15" baseType="lpstr">
      <vt:lpstr>Arial</vt:lpstr>
      <vt:lpstr>Arial Black</vt:lpstr>
      <vt:lpstr>Calibri</vt:lpstr>
      <vt:lpstr>Helvetica</vt:lpstr>
      <vt:lpstr>Times New Roman</vt:lpstr>
      <vt:lpstr>Office Theme</vt:lpstr>
      <vt:lpstr>CONNECTICUT STATE DEPARTMENT OF EDUCATION  </vt:lpstr>
      <vt:lpstr> </vt:lpstr>
      <vt:lpstr>Today’s Session</vt:lpstr>
      <vt:lpstr>School Classroom Cancellations    </vt:lpstr>
      <vt:lpstr>CPAC ACTIVITIES</vt:lpstr>
      <vt:lpstr>CPAC ACTIVITIES</vt:lpstr>
      <vt:lpstr>BSE Activities</vt:lpstr>
      <vt:lpstr> Continued Educational Opportunities</vt:lpstr>
      <vt:lpstr> Thank You! – Be Safe!</vt:lpstr>
    </vt:vector>
  </TitlesOfParts>
  <Company>csde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csde csde</dc:creator>
  <cp:lastModifiedBy>Klimkiewicz, Bryan</cp:lastModifiedBy>
  <cp:revision>221</cp:revision>
  <cp:lastPrinted>2015-01-26T16:06:10Z</cp:lastPrinted>
  <dcterms:created xsi:type="dcterms:W3CDTF">2012-05-07T12:46:42Z</dcterms:created>
  <dcterms:modified xsi:type="dcterms:W3CDTF">2020-04-01T00:08:59Z</dcterms:modified>
</cp:coreProperties>
</file>