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60" r:id="rId2"/>
    <p:sldId id="261" r:id="rId3"/>
    <p:sldId id="262" r:id="rId4"/>
    <p:sldId id="257" r:id="rId5"/>
    <p:sldId id="328" r:id="rId6"/>
    <p:sldId id="259" r:id="rId7"/>
    <p:sldId id="363" r:id="rId8"/>
    <p:sldId id="345" r:id="rId9"/>
    <p:sldId id="364" r:id="rId10"/>
    <p:sldId id="263" r:id="rId11"/>
    <p:sldId id="311" r:id="rId12"/>
    <p:sldId id="312" r:id="rId13"/>
    <p:sldId id="307" r:id="rId14"/>
    <p:sldId id="264" r:id="rId15"/>
    <p:sldId id="267" r:id="rId16"/>
    <p:sldId id="294" r:id="rId17"/>
    <p:sldId id="300" r:id="rId18"/>
    <p:sldId id="318" r:id="rId19"/>
    <p:sldId id="323" r:id="rId20"/>
    <p:sldId id="325" r:id="rId21"/>
    <p:sldId id="326" r:id="rId22"/>
    <p:sldId id="327" r:id="rId23"/>
    <p:sldId id="271" r:id="rId24"/>
    <p:sldId id="279" r:id="rId25"/>
    <p:sldId id="281" r:id="rId26"/>
    <p:sldId id="288" r:id="rId27"/>
    <p:sldId id="365" r:id="rId28"/>
    <p:sldId id="366" r:id="rId29"/>
    <p:sldId id="367" r:id="rId30"/>
    <p:sldId id="368" r:id="rId31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49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61" autoAdjust="0"/>
    <p:restoredTop sz="94660"/>
  </p:normalViewPr>
  <p:slideViewPr>
    <p:cSldViewPr>
      <p:cViewPr varScale="1">
        <p:scale>
          <a:sx n="106" d="100"/>
          <a:sy n="106" d="100"/>
        </p:scale>
        <p:origin x="131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3027466" cy="4649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5954" y="3"/>
            <a:ext cx="3027466" cy="4649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13FD6-F7E3-44A3-BA4A-D37A3F76096C}" type="datetimeFigureOut">
              <a:rPr lang="en-US" smtClean="0"/>
              <a:t>2/27/2015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18718"/>
            <a:ext cx="3027466" cy="4649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5954" y="8818718"/>
            <a:ext cx="3027466" cy="4649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6ED0E6-ADDB-4FBB-80DA-C1027B4A3B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7169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2" y="2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4F1C17A2-EAF5-4137-A084-201E2DDE83EF}" type="datetimeFigureOut">
              <a:rPr lang="en-US" smtClean="0"/>
              <a:t>2/27/2015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03350" y="1160463"/>
            <a:ext cx="4178300" cy="31353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1"/>
            <a:ext cx="5588000" cy="3655457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8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2" y="8817908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683392C9-F427-440E-9698-F2E5CBBA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8775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392C9-F427-440E-9698-F2E5CBBA8A6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336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392C9-F427-440E-9698-F2E5CBBA8A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19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392C9-F427-440E-9698-F2E5CBBA8A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856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392C9-F427-440E-9698-F2E5CBBA8A6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322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392C9-F427-440E-9698-F2E5CBBA8A6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207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392C9-F427-440E-9698-F2E5CBBA8A6D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704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392C9-F427-440E-9698-F2E5CBBA8A6D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677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4C1A-0353-425A-A062-9083F90F8783}" type="datetime1">
              <a:rPr lang="en-US" smtClean="0"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C324A-6660-4F90-89E7-FFC751201A4F}" type="datetime1">
              <a:rPr lang="en-US" smtClean="0"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4C5C-52B3-4E60-9F97-E7D9305A136B}" type="datetime1">
              <a:rPr lang="en-US" smtClean="0"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2EF17-E77B-44AE-960E-3910E4627E0C}" type="datetime1">
              <a:rPr lang="en-US" smtClean="0"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26215-274F-4E93-8794-890149BA02B2}" type="datetime1">
              <a:rPr lang="en-US" smtClean="0"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DBF1D-9E4B-4185-87D6-CA04D4E06E1E}" type="datetime1">
              <a:rPr lang="en-US" smtClean="0"/>
              <a:t>2/27/2015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DD46C-D92A-4C97-9522-3DE06E979031}" type="datetime1">
              <a:rPr lang="en-US" smtClean="0"/>
              <a:t>2/27/2015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6E4A-41B1-460B-98BC-AD481CB5DD86}" type="datetime1">
              <a:rPr lang="en-US" smtClean="0"/>
              <a:t>2/27/2015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FBC32-35D3-4154-B90F-318F7645F752}" type="datetime1">
              <a:rPr lang="en-US" smtClean="0"/>
              <a:t>2/27/2015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C3D8-557B-4BD0-946D-41F8DBAD2633}" type="datetime1">
              <a:rPr lang="en-US" smtClean="0"/>
              <a:t>2/27/2015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76F5-EB0E-428A-AB7C-796FC4333D65}" type="datetime1">
              <a:rPr lang="en-US" smtClean="0"/>
              <a:t>2/27/2015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11000">
              <a:schemeClr val="accent5">
                <a:lumMod val="0"/>
                <a:lumOff val="100000"/>
              </a:schemeClr>
            </a:gs>
            <a:gs pos="100000">
              <a:schemeClr val="accent5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B9D37-66BD-422A-8EFE-ED7EA0130FC0}" type="datetime1">
              <a:rPr lang="en-US" smtClean="0"/>
              <a:t>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37A54-0EEC-4EE7-A15B-ACEF687F31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0.emf"/><Relationship Id="rId4" Type="http://schemas.openxmlformats.org/officeDocument/2006/relationships/package" Target="../embeddings/Microsoft_Excel_Worksheet3.xlsx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1.emf"/><Relationship Id="rId4" Type="http://schemas.openxmlformats.org/officeDocument/2006/relationships/package" Target="../embeddings/Microsoft_Excel_Worksheet4.xlsx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2.emf"/><Relationship Id="rId4" Type="http://schemas.openxmlformats.org/officeDocument/2006/relationships/package" Target="../embeddings/Microsoft_Excel_Worksheet5.xlsx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3.emf"/><Relationship Id="rId4" Type="http://schemas.openxmlformats.org/officeDocument/2006/relationships/package" Target="../embeddings/Microsoft_Excel_Worksheet6.xlsx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4.jpg"/><Relationship Id="rId5" Type="http://schemas.openxmlformats.org/officeDocument/2006/relationships/image" Target="../media/image15.emf"/><Relationship Id="rId4" Type="http://schemas.openxmlformats.org/officeDocument/2006/relationships/package" Target="../embeddings/Microsoft_Excel_Worksheet7.xlsx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6.emf"/><Relationship Id="rId4" Type="http://schemas.openxmlformats.org/officeDocument/2006/relationships/oleObject" Target="../embeddings/Microsoft_Excel_97-2003_Worksheet4.xls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7.emf"/><Relationship Id="rId5" Type="http://schemas.openxmlformats.org/officeDocument/2006/relationships/package" Target="../embeddings/Microsoft_Excel_Worksheet8.xlsx"/><Relationship Id="rId4" Type="http://schemas.openxmlformats.org/officeDocument/2006/relationships/oleObject" Target="../embeddings/oleObject1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8.emf"/><Relationship Id="rId4" Type="http://schemas.openxmlformats.org/officeDocument/2006/relationships/package" Target="../embeddings/Microsoft_Excel_Worksheet9.xlsx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4.jpg"/><Relationship Id="rId5" Type="http://schemas.openxmlformats.org/officeDocument/2006/relationships/image" Target="../media/image19.emf"/><Relationship Id="rId4" Type="http://schemas.openxmlformats.org/officeDocument/2006/relationships/package" Target="../embeddings/Microsoft_Excel_Worksheet10.xlsx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Microsoft_Excel_97-2003_Worksheet1.xls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oleObject" Target="../embeddings/Microsoft_Excel_97-2003_Worksheet2.xls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oleObject" Target="../embeddings/Microsoft_Excel_97-2003_Worksheet3.xls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emf"/><Relationship Id="rId4" Type="http://schemas.openxmlformats.org/officeDocument/2006/relationships/package" Target="../embeddings/Microsoft_PowerPoint_Slide1.sld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9.emf"/><Relationship Id="rId4" Type="http://schemas.openxmlformats.org/officeDocument/2006/relationships/package" Target="../embeddings/Microsoft_Excel_Worksheet2.xls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053" y="2057400"/>
            <a:ext cx="4114800" cy="2895600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981200" y="228600"/>
            <a:ext cx="5224507" cy="196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400" b="1" i="0" u="none" strike="noStrike" cap="none" normalizeH="0" baseline="0" dirty="0" smtClean="0">
                <a:ln>
                  <a:noFill/>
                </a:ln>
                <a:solidFill>
                  <a:srgbClr val="1B4955"/>
                </a:solidFill>
                <a:effectLst/>
                <a:latin typeface="CG Omega"/>
                <a:ea typeface="Times New Roman" panose="02020603050405020304" pitchFamily="18" charset="0"/>
              </a:rPr>
              <a:t>CONNECTICUT</a:t>
            </a:r>
            <a:endParaRPr kumimoji="0" lang="en-US" altLang="en-US" sz="600" b="1" i="0" u="none" strike="noStrike" cap="none" normalizeH="0" baseline="0" dirty="0" smtClean="0">
              <a:ln>
                <a:noFill/>
              </a:ln>
              <a:solidFill>
                <a:srgbClr val="1B4955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rgbClr val="1B4955"/>
                </a:solidFill>
                <a:effectLst/>
                <a:latin typeface="CG Omega"/>
                <a:ea typeface="Times New Roman" panose="02020603050405020304" pitchFamily="18" charset="0"/>
              </a:rPr>
              <a:t>FY 2016 - FY 2017 BIENNIUM</a:t>
            </a:r>
            <a:endParaRPr kumimoji="0" lang="en-US" altLang="en-US" sz="600" b="1" i="0" u="none" strike="noStrike" cap="none" normalizeH="0" baseline="0" dirty="0" smtClean="0">
              <a:ln>
                <a:noFill/>
              </a:ln>
              <a:solidFill>
                <a:srgbClr val="1B4955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1B4955"/>
                </a:solidFill>
                <a:effectLst/>
                <a:latin typeface="CG Omega"/>
                <a:ea typeface="Times New Roman" panose="02020603050405020304" pitchFamily="18" charset="0"/>
              </a:rPr>
              <a:t>GOVERNOR’S BUDGET</a:t>
            </a:r>
            <a:endParaRPr kumimoji="0" lang="en-US" altLang="en-US" sz="600" b="1" i="0" u="none" strike="noStrike" cap="none" normalizeH="0" baseline="0" dirty="0" smtClean="0">
              <a:ln>
                <a:noFill/>
              </a:ln>
              <a:solidFill>
                <a:srgbClr val="1B4955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15467" y="5802124"/>
            <a:ext cx="5113066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1B495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rgbClr val="1B4955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1B4955"/>
                </a:solidFill>
                <a:effectLst/>
                <a:latin typeface="CG Omega"/>
                <a:ea typeface="Times New Roman" panose="02020603050405020304" pitchFamily="18" charset="0"/>
              </a:rPr>
              <a:t>DANNEL P. MALLOY, GOVERNOR</a:t>
            </a:r>
            <a:endParaRPr kumimoji="0" lang="en-US" altLang="en-US" sz="600" b="1" i="0" u="none" strike="noStrike" cap="none" normalizeH="0" baseline="0" dirty="0" smtClean="0">
              <a:ln>
                <a:noFill/>
              </a:ln>
              <a:solidFill>
                <a:srgbClr val="1B4955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1B4955"/>
                </a:solidFill>
                <a:effectLst/>
                <a:latin typeface="CG Omega"/>
                <a:ea typeface="Times New Roman" panose="02020603050405020304" pitchFamily="18" charset="0"/>
              </a:rPr>
              <a:t>February </a:t>
            </a:r>
            <a:r>
              <a:rPr lang="en-US" altLang="en-US" b="1" dirty="0" smtClean="0">
                <a:solidFill>
                  <a:srgbClr val="1B4955"/>
                </a:solidFill>
                <a:latin typeface="CG Omega"/>
                <a:ea typeface="Times New Roman" panose="02020603050405020304" pitchFamily="18" charset="0"/>
              </a:rPr>
              <a:t>26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1B4955"/>
                </a:solidFill>
                <a:effectLst/>
                <a:latin typeface="CG Omega"/>
                <a:ea typeface="Times New Roman" panose="02020603050405020304" pitchFamily="18" charset="0"/>
              </a:rPr>
              <a:t>, 2015</a:t>
            </a: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rgbClr val="1B4955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26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29000">
              <a:schemeClr val="accent5">
                <a:lumMod val="0"/>
                <a:lumOff val="100000"/>
              </a:schemeClr>
            </a:gs>
            <a:gs pos="100000">
              <a:schemeClr val="accent5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291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Revenue</a:t>
            </a:r>
            <a:endParaRPr lang="en-US" sz="40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10</a:t>
            </a:fld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68680" y="3048000"/>
            <a:ext cx="7406640" cy="848360"/>
            <a:chOff x="2400300" y="3919220"/>
            <a:chExt cx="7406640" cy="84836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2400300" y="4343400"/>
              <a:ext cx="7406640" cy="0"/>
            </a:xfrm>
            <a:prstGeom prst="line">
              <a:avLst/>
            </a:prstGeom>
            <a:ln w="82550" cmpd="dbl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/>
            <p:cNvPicPr/>
            <p:nvPr/>
          </p:nvPicPr>
          <p:blipFill rotWithShape="1">
            <a:blip r:embed="rId2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075" t="1" b="53839"/>
            <a:stretch/>
          </p:blipFill>
          <p:spPr bwMode="auto">
            <a:xfrm>
              <a:off x="5627370" y="3919220"/>
              <a:ext cx="952500" cy="84836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3015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8" name="Rectangle 7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11</a:t>
            </a:fld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90909" y="634718"/>
            <a:ext cx="7567291" cy="5588563"/>
            <a:chOff x="890910" y="847735"/>
            <a:chExt cx="7362182" cy="5588563"/>
          </a:xfrm>
        </p:grpSpPr>
        <p:sp>
          <p:nvSpPr>
            <p:cNvPr id="6" name="Rectangle 5"/>
            <p:cNvSpPr/>
            <p:nvPr/>
          </p:nvSpPr>
          <p:spPr>
            <a:xfrm>
              <a:off x="890910" y="847735"/>
              <a:ext cx="7362182" cy="5588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65100" dist="317500" dir="7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82320038"/>
                </p:ext>
              </p:extLst>
            </p:nvPr>
          </p:nvGraphicFramePr>
          <p:xfrm>
            <a:off x="1005210" y="934913"/>
            <a:ext cx="7133582" cy="54142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16" name="Worksheet" r:id="rId4" imgW="5572057" imgH="4229100" progId="Excel.Sheet.12">
                    <p:embed/>
                  </p:oleObj>
                </mc:Choice>
                <mc:Fallback>
                  <p:oleObj name="Worksheet" r:id="rId4" imgW="5572057" imgH="4229100" progId="Excel.Shee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1005210" y="934913"/>
                          <a:ext cx="7133582" cy="541420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782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+mn-lt"/>
              </a:rPr>
              <a:t>Revenue Proposals</a:t>
            </a:r>
            <a:r>
              <a:rPr lang="en-US" sz="3200" b="1" dirty="0"/>
              <a:t/>
            </a:r>
            <a:br>
              <a:rPr lang="en-US" sz="3200" b="1" dirty="0"/>
            </a:br>
            <a:r>
              <a:rPr lang="en-US" sz="2000" b="1" dirty="0" smtClean="0"/>
              <a:t>(in millions</a:t>
            </a:r>
            <a:r>
              <a:rPr lang="en-US" sz="20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408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8" name="Rectangle 7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General Fund Revenue Proposals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2200" b="1" dirty="0" smtClean="0"/>
              <a:t>(in millions)</a:t>
            </a:r>
            <a:endParaRPr lang="en-US" sz="22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365125"/>
          </a:xfrm>
        </p:spPr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12</a:t>
            </a:fld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04900" y="1096961"/>
            <a:ext cx="6934201" cy="5168054"/>
            <a:chOff x="1104900" y="1096961"/>
            <a:chExt cx="6934201" cy="5168054"/>
          </a:xfrm>
        </p:grpSpPr>
        <p:sp>
          <p:nvSpPr>
            <p:cNvPr id="6" name="Rectangle 5"/>
            <p:cNvSpPr/>
            <p:nvPr/>
          </p:nvSpPr>
          <p:spPr>
            <a:xfrm>
              <a:off x="1104901" y="1096961"/>
              <a:ext cx="6934200" cy="51680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65100" dist="317500" dir="7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27059813"/>
                </p:ext>
              </p:extLst>
            </p:nvPr>
          </p:nvGraphicFramePr>
          <p:xfrm>
            <a:off x="1104900" y="1096962"/>
            <a:ext cx="6934200" cy="51680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441" name="Worksheet" r:id="rId4" imgW="5572057" imgH="4152810" progId="Excel.Sheet.12">
                    <p:embed/>
                  </p:oleObj>
                </mc:Choice>
                <mc:Fallback>
                  <p:oleObj name="Worksheet" r:id="rId4" imgW="5572057" imgH="4152810" progId="Excel.Shee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1104900" y="1096962"/>
                          <a:ext cx="6934200" cy="516805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7817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9" name="Rectangle 8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316" y="240210"/>
            <a:ext cx="8229600" cy="428625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/>
              <a:t>Use of One-Time Revenues</a:t>
            </a:r>
            <a:endParaRPr lang="en-US" sz="3200" b="1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706916" y="762000"/>
            <a:ext cx="8001000" cy="10859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1800" b="1" dirty="0" smtClean="0"/>
              <a:t>One-time revenues comprise a small fraction of the proposed budget at 2.4% of General Fund revenues in FY 2016 and 1.3% of General Fund revenues in FY 2017</a:t>
            </a:r>
          </a:p>
          <a:p>
            <a:pPr marL="0" indent="0">
              <a:buFont typeface="Arial" pitchFamily="34" charset="0"/>
              <a:buNone/>
            </a:pPr>
            <a:endParaRPr lang="en-US" sz="1800" dirty="0" smtClean="0"/>
          </a:p>
          <a:p>
            <a:pPr marL="0" indent="0">
              <a:buFont typeface="Arial" pitchFamily="34" charset="0"/>
              <a:buNone/>
            </a:pPr>
            <a:endParaRPr lang="en-US" sz="1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13</a:t>
            </a:fld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144336" y="1482123"/>
            <a:ext cx="6855326" cy="5082494"/>
            <a:chOff x="1066799" y="1456417"/>
            <a:chExt cx="6855326" cy="5082494"/>
          </a:xfrm>
        </p:grpSpPr>
        <p:sp>
          <p:nvSpPr>
            <p:cNvPr id="6" name="Rectangle 5"/>
            <p:cNvSpPr/>
            <p:nvPr/>
          </p:nvSpPr>
          <p:spPr>
            <a:xfrm>
              <a:off x="1066800" y="1551996"/>
              <a:ext cx="6855325" cy="4986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65100" dist="317500" dir="7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40771785"/>
                </p:ext>
              </p:extLst>
            </p:nvPr>
          </p:nvGraphicFramePr>
          <p:xfrm>
            <a:off x="1066799" y="1456417"/>
            <a:ext cx="6855325" cy="49799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65" name="Worksheet" r:id="rId4" imgW="8676301" imgH="6301822" progId="Excel.Sheet.12">
                    <p:embed/>
                  </p:oleObj>
                </mc:Choice>
                <mc:Fallback>
                  <p:oleObj name="Worksheet" r:id="rId4" imgW="8676301" imgH="6301822" progId="Excel.Shee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1066799" y="1456417"/>
                          <a:ext cx="6855325" cy="49799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934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9" name="Rectangle 8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14</a:t>
            </a:fld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41072" y="977900"/>
            <a:ext cx="7834313" cy="4902200"/>
            <a:chOff x="654843" y="838200"/>
            <a:chExt cx="7834313" cy="4902200"/>
          </a:xfrm>
        </p:grpSpPr>
        <p:sp>
          <p:nvSpPr>
            <p:cNvPr id="6" name="Rectangle 5"/>
            <p:cNvSpPr/>
            <p:nvPr/>
          </p:nvSpPr>
          <p:spPr>
            <a:xfrm>
              <a:off x="762001" y="954736"/>
              <a:ext cx="7543800" cy="46840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65100" dist="317500" dir="7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30550886"/>
                </p:ext>
              </p:extLst>
            </p:nvPr>
          </p:nvGraphicFramePr>
          <p:xfrm>
            <a:off x="654843" y="838200"/>
            <a:ext cx="7834313" cy="4902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89" name="Worksheet" r:id="rId4" imgW="5638800" imgH="4009935" progId="Excel.Sheet.12">
                    <p:embed/>
                  </p:oleObj>
                </mc:Choice>
                <mc:Fallback>
                  <p:oleObj name="Worksheet" r:id="rId4" imgW="5638800" imgH="4009935" progId="Excel.Shee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654843" y="838200"/>
                          <a:ext cx="7834313" cy="49022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5943"/>
            <a:ext cx="8229600" cy="1401762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General Fund Revenue</a:t>
            </a:r>
            <a:br>
              <a:rPr lang="en-US" sz="3200" b="1" dirty="0" smtClean="0"/>
            </a:br>
            <a:r>
              <a:rPr lang="en-US" sz="2200" b="1" dirty="0" smtClean="0"/>
              <a:t>Economic Growth Rates</a:t>
            </a:r>
            <a:br>
              <a:rPr lang="en-US" sz="2200" b="1" dirty="0" smtClean="0"/>
            </a:br>
            <a:r>
              <a:rPr lang="en-US" sz="1800" dirty="0" smtClean="0"/>
              <a:t>(underlying growth prior to tax changes/transfers)</a:t>
            </a:r>
            <a:endParaRPr lang="en-US" sz="2200" dirty="0"/>
          </a:p>
        </p:txBody>
      </p:sp>
      <p:sp>
        <p:nvSpPr>
          <p:cNvPr id="3" name="TextBox 2"/>
          <p:cNvSpPr txBox="1"/>
          <p:nvPr/>
        </p:nvSpPr>
        <p:spPr>
          <a:xfrm>
            <a:off x="1372633" y="6071739"/>
            <a:ext cx="6371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FY 2015 – FY 2018 forecast based on January 2015 consensus revenue estimate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9121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8000">
              <a:schemeClr val="accent5">
                <a:lumMod val="0"/>
                <a:lumOff val="100000"/>
              </a:schemeClr>
            </a:gs>
            <a:gs pos="100000">
              <a:schemeClr val="accent5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461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Investing in Transportation  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15</a:t>
            </a:fld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68680" y="3376387"/>
            <a:ext cx="7406640" cy="848360"/>
            <a:chOff x="2400300" y="3919220"/>
            <a:chExt cx="7406640" cy="848360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2400300" y="4343400"/>
              <a:ext cx="7406640" cy="0"/>
            </a:xfrm>
            <a:prstGeom prst="line">
              <a:avLst/>
            </a:prstGeom>
            <a:ln w="82550" cmpd="dbl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Picture 6"/>
            <p:cNvPicPr/>
            <p:nvPr/>
          </p:nvPicPr>
          <p:blipFill rotWithShape="1">
            <a:blip r:embed="rId2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075" t="1" b="53839"/>
            <a:stretch/>
          </p:blipFill>
          <p:spPr bwMode="auto">
            <a:xfrm>
              <a:off x="5627370" y="3919220"/>
              <a:ext cx="952500" cy="84836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467494"/>
            <a:ext cx="3752850" cy="51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1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10" name="Rectangle 9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381" y="31139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2200" b="1" dirty="0" smtClean="0"/>
              <a:t>Governor’s Transportation Initiative</a:t>
            </a:r>
            <a:endParaRPr lang="en-US" sz="2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16</a:t>
            </a:fld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03103" y="1553793"/>
            <a:ext cx="8422396" cy="5304207"/>
            <a:chOff x="462708" y="918011"/>
            <a:chExt cx="8422396" cy="5304207"/>
          </a:xfrm>
        </p:grpSpPr>
        <p:sp>
          <p:nvSpPr>
            <p:cNvPr id="6" name="Rectangle 5"/>
            <p:cNvSpPr/>
            <p:nvPr/>
          </p:nvSpPr>
          <p:spPr>
            <a:xfrm>
              <a:off x="462708" y="918011"/>
              <a:ext cx="8077200" cy="43592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65100" dist="317500" dir="7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655504" y="1116818"/>
              <a:ext cx="8229600" cy="51054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en-US" sz="2400" dirty="0" smtClean="0">
                  <a:solidFill>
                    <a:schemeClr val="bg2">
                      <a:lumMod val="10000"/>
                    </a:schemeClr>
                  </a:solidFill>
                </a:rPr>
                <a:t>Long-term strategy to update and improve Connecticut’s transportation system</a:t>
              </a:r>
            </a:p>
            <a:p>
              <a:pPr marL="0" indent="0">
                <a:buFont typeface="Arial" pitchFamily="34" charset="0"/>
                <a:buNone/>
              </a:pPr>
              <a:endParaRPr lang="en-US" sz="2400" dirty="0" smtClean="0">
                <a:solidFill>
                  <a:schemeClr val="bg2">
                    <a:lumMod val="10000"/>
                  </a:schemeClr>
                </a:solidFill>
              </a:endParaRPr>
            </a:p>
            <a:p>
              <a:pPr lvl="1">
                <a:buFont typeface="Arial" panose="020B0604020202020204" pitchFamily="34" charset="0"/>
                <a:buChar char="•"/>
              </a:pPr>
              <a:r>
                <a:rPr lang="en-US" sz="1900" dirty="0" smtClean="0">
                  <a:solidFill>
                    <a:schemeClr val="bg2">
                      <a:lumMod val="10000"/>
                    </a:schemeClr>
                  </a:solidFill>
                </a:rPr>
                <a:t>Creating a more comprehensive intermodal system</a:t>
              </a:r>
            </a:p>
            <a:p>
              <a:pPr lvl="1">
                <a:buFont typeface="Arial" panose="020B0604020202020204" pitchFamily="34" charset="0"/>
                <a:buChar char="•"/>
              </a:pPr>
              <a:r>
                <a:rPr lang="en-US" sz="1900" dirty="0" smtClean="0">
                  <a:solidFill>
                    <a:schemeClr val="bg2">
                      <a:lumMod val="10000"/>
                    </a:schemeClr>
                  </a:solidFill>
                </a:rPr>
                <a:t>Reducing congestion on roadways</a:t>
              </a:r>
            </a:p>
            <a:p>
              <a:pPr lvl="1">
                <a:buFont typeface="Arial" panose="020B0604020202020204" pitchFamily="34" charset="0"/>
                <a:buChar char="•"/>
              </a:pPr>
              <a:r>
                <a:rPr lang="en-US" sz="1900" dirty="0" smtClean="0">
                  <a:solidFill>
                    <a:schemeClr val="bg2">
                      <a:lumMod val="10000"/>
                    </a:schemeClr>
                  </a:solidFill>
                </a:rPr>
                <a:t>Enhancing quality of life with more livable, walkable, </a:t>
              </a:r>
              <a:r>
                <a:rPr lang="en-US" sz="1900" dirty="0" err="1" smtClean="0">
                  <a:solidFill>
                    <a:schemeClr val="bg2">
                      <a:lumMod val="10000"/>
                    </a:schemeClr>
                  </a:solidFill>
                </a:rPr>
                <a:t>bikeable</a:t>
              </a:r>
              <a:r>
                <a:rPr lang="en-US" sz="1900" dirty="0" smtClean="0">
                  <a:solidFill>
                    <a:schemeClr val="bg2">
                      <a:lumMod val="10000"/>
                    </a:schemeClr>
                  </a:solidFill>
                </a:rPr>
                <a:t> communities</a:t>
              </a:r>
            </a:p>
            <a:p>
              <a:pPr lvl="1">
                <a:buFont typeface="Arial" panose="020B0604020202020204" pitchFamily="34" charset="0"/>
                <a:buChar char="•"/>
              </a:pPr>
              <a:r>
                <a:rPr lang="en-US" sz="1900" dirty="0" smtClean="0">
                  <a:solidFill>
                    <a:schemeClr val="bg2">
                      <a:lumMod val="10000"/>
                    </a:schemeClr>
                  </a:solidFill>
                </a:rPr>
                <a:t>Partnering with communities to advance mixed use Transit-Oriented Development (TOD)</a:t>
              </a:r>
            </a:p>
            <a:p>
              <a:pPr lvl="1">
                <a:buFont typeface="Arial" panose="020B0604020202020204" pitchFamily="34" charset="0"/>
                <a:buChar char="•"/>
              </a:pPr>
              <a:r>
                <a:rPr lang="en-US" sz="1900" dirty="0" smtClean="0">
                  <a:solidFill>
                    <a:schemeClr val="bg2">
                      <a:lumMod val="10000"/>
                    </a:schemeClr>
                  </a:solidFill>
                </a:rPr>
                <a:t>Fostering economic growth by enabling people and products to move more freely throughout the state</a:t>
              </a:r>
            </a:p>
            <a:p>
              <a:endParaRPr lang="en-US" sz="2000" dirty="0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278" y="439713"/>
            <a:ext cx="3752850" cy="51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60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8" name="Rectangle 7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347" y="492431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2200" b="1" dirty="0" smtClean="0"/>
              <a:t>Capital Funding</a:t>
            </a:r>
            <a:endParaRPr lang="en-US" sz="2200" b="1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17</a:t>
            </a:fld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29542" y="2350418"/>
            <a:ext cx="8484916" cy="2558438"/>
            <a:chOff x="926415" y="2717084"/>
            <a:chExt cx="7875316" cy="2096765"/>
          </a:xfrm>
        </p:grpSpPr>
        <p:sp>
          <p:nvSpPr>
            <p:cNvPr id="5" name="Rectangle 4"/>
            <p:cNvSpPr/>
            <p:nvPr/>
          </p:nvSpPr>
          <p:spPr>
            <a:xfrm>
              <a:off x="926415" y="2717084"/>
              <a:ext cx="7875316" cy="20764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65100" dist="317500" dir="7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10813935"/>
                </p:ext>
              </p:extLst>
            </p:nvPr>
          </p:nvGraphicFramePr>
          <p:xfrm>
            <a:off x="926415" y="2737399"/>
            <a:ext cx="7875316" cy="20764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650" name="Worksheet" r:id="rId4" imgW="5924685" imgH="1562190" progId="Excel.Sheet.12">
                    <p:embed/>
                  </p:oleObj>
                </mc:Choice>
                <mc:Fallback>
                  <p:oleObj name="Worksheet" r:id="rId4" imgW="5924685" imgH="1562190" progId="Excel.Shee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926415" y="2737399"/>
                          <a:ext cx="7875316" cy="20764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722" y="545680"/>
            <a:ext cx="3752850" cy="51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14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7" name="Rectangle 6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/>
          <p:cNvSpPr/>
          <p:nvPr/>
        </p:nvSpPr>
        <p:spPr>
          <a:xfrm>
            <a:off x="876300" y="1425116"/>
            <a:ext cx="7391400" cy="45946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65100" dist="317500" dir="7800000" algn="r" rotWithShape="0">
              <a:prstClr val="black">
                <a:alpha val="7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2400" y="274637"/>
            <a:ext cx="89916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2400" b="1" dirty="0" smtClean="0"/>
              <a:t>Major Projects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90600" y="1624012"/>
            <a:ext cx="6934200" cy="452596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Highway design and engineering</a:t>
            </a:r>
          </a:p>
          <a:p>
            <a:pPr lvl="1">
              <a:buSzPct val="80000"/>
              <a:buFont typeface="Wingdings" panose="05000000000000000000" pitchFamily="2" charset="2"/>
              <a:buChar char="§"/>
            </a:pPr>
            <a:r>
              <a:rPr lang="en-US" sz="2000" dirty="0" smtClean="0"/>
              <a:t>I-84 Viaduct</a:t>
            </a:r>
          </a:p>
          <a:p>
            <a:pPr lvl="1">
              <a:buSzPct val="80000"/>
              <a:buFont typeface="Wingdings" panose="05000000000000000000" pitchFamily="2" charset="2"/>
              <a:buChar char="§"/>
            </a:pPr>
            <a:r>
              <a:rPr lang="en-US" sz="2000" dirty="0" smtClean="0"/>
              <a:t>I-95 Stamford to Bridgeport </a:t>
            </a:r>
            <a:r>
              <a:rPr lang="en-US" sz="2000" dirty="0"/>
              <a:t>e</a:t>
            </a:r>
            <a:r>
              <a:rPr lang="en-US" sz="2000" dirty="0" smtClean="0"/>
              <a:t>xpansion</a:t>
            </a:r>
          </a:p>
          <a:p>
            <a:pPr lvl="1">
              <a:buSzPct val="80000"/>
              <a:buFont typeface="Wingdings" panose="05000000000000000000" pitchFamily="2" charset="2"/>
              <a:buChar char="§"/>
            </a:pPr>
            <a:r>
              <a:rPr lang="en-US" sz="2000" dirty="0" smtClean="0"/>
              <a:t>Waterbury Mixmaster </a:t>
            </a:r>
          </a:p>
          <a:p>
            <a:pPr lvl="1">
              <a:buSzPct val="80000"/>
              <a:buFont typeface="Wingdings" panose="05000000000000000000" pitchFamily="2" charset="2"/>
              <a:buChar char="§"/>
            </a:pPr>
            <a:r>
              <a:rPr lang="en-US" sz="2000" dirty="0" smtClean="0"/>
              <a:t>I-91 Ramp to the Charter Oak Bridge</a:t>
            </a:r>
          </a:p>
          <a:p>
            <a:r>
              <a:rPr lang="en-US" sz="2000" dirty="0" smtClean="0"/>
              <a:t>Rail</a:t>
            </a:r>
          </a:p>
          <a:p>
            <a:pPr lvl="1">
              <a:buSzPct val="80000"/>
              <a:buFont typeface="Wingdings" panose="05000000000000000000" pitchFamily="2" charset="2"/>
              <a:buChar char="§"/>
            </a:pPr>
            <a:r>
              <a:rPr lang="en-US" sz="2000" dirty="0" smtClean="0"/>
              <a:t>New Haven/Hartford/Springfield completion</a:t>
            </a:r>
          </a:p>
          <a:p>
            <a:pPr lvl="1">
              <a:buSzPct val="80000"/>
              <a:buFont typeface="Wingdings" panose="05000000000000000000" pitchFamily="2" charset="2"/>
              <a:buChar char="§"/>
            </a:pPr>
            <a:r>
              <a:rPr lang="en-US" sz="2000" dirty="0" smtClean="0"/>
              <a:t>New train cars</a:t>
            </a:r>
          </a:p>
          <a:p>
            <a:pPr lvl="1">
              <a:buSzPct val="80000"/>
              <a:buFont typeface="Wingdings" panose="05000000000000000000" pitchFamily="2" charset="2"/>
              <a:buChar char="§"/>
            </a:pPr>
            <a:r>
              <a:rPr lang="en-US" sz="2000" dirty="0" smtClean="0"/>
              <a:t>Repairs and re-construction of bridges – New Haven Line </a:t>
            </a:r>
          </a:p>
          <a:p>
            <a:pPr lvl="1">
              <a:buSzPct val="80000"/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Station expansion</a:t>
            </a:r>
          </a:p>
          <a:p>
            <a:pPr lvl="1">
              <a:buSzPct val="80000"/>
              <a:buFont typeface="Wingdings" panose="05000000000000000000" pitchFamily="2" charset="2"/>
              <a:buChar char="§"/>
            </a:pPr>
            <a:r>
              <a:rPr lang="en-US" sz="2000" dirty="0" smtClean="0"/>
              <a:t>Parking </a:t>
            </a:r>
            <a:r>
              <a:rPr lang="en-US" sz="2000" dirty="0"/>
              <a:t>facilities construction</a:t>
            </a:r>
          </a:p>
          <a:p>
            <a:r>
              <a:rPr lang="en-US" sz="2000" dirty="0" smtClean="0"/>
              <a:t>Bus Service re-configuration and expansion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18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649" y="384313"/>
            <a:ext cx="3752850" cy="51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9" name="Rectangle 8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Special Transportation Fund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2400" b="1" dirty="0"/>
              <a:t>Motor Fuels Tax </a:t>
            </a:r>
            <a:r>
              <a:rPr lang="en-US" sz="2400" b="1" dirty="0" smtClean="0"/>
              <a:t>Economic Growth Rate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endParaRPr lang="en-US" sz="22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19</a:t>
            </a:fld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14400" y="1344807"/>
            <a:ext cx="7315200" cy="4579992"/>
            <a:chOff x="914400" y="1344807"/>
            <a:chExt cx="7315200" cy="4579992"/>
          </a:xfrm>
        </p:grpSpPr>
        <p:sp>
          <p:nvSpPr>
            <p:cNvPr id="6" name="Rectangle 5"/>
            <p:cNvSpPr/>
            <p:nvPr/>
          </p:nvSpPr>
          <p:spPr>
            <a:xfrm>
              <a:off x="922721" y="1352799"/>
              <a:ext cx="7306879" cy="45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65100" dist="317500" dir="7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4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62661676"/>
                </p:ext>
              </p:extLst>
            </p:nvPr>
          </p:nvGraphicFramePr>
          <p:xfrm>
            <a:off x="914400" y="1344807"/>
            <a:ext cx="7315200" cy="4515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86" name="Worksheet" r:id="rId4" imgW="5695082" imgH="3514311" progId="Excel.Sheet.8">
                    <p:embed/>
                  </p:oleObj>
                </mc:Choice>
                <mc:Fallback>
                  <p:oleObj name="Worksheet" r:id="rId4" imgW="5695082" imgH="3514311" progId="Excel.Sheet.8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914400" y="1344807"/>
                          <a:ext cx="7315200" cy="451515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" name="TextBox 4"/>
          <p:cNvSpPr txBox="1"/>
          <p:nvPr/>
        </p:nvSpPr>
        <p:spPr>
          <a:xfrm>
            <a:off x="1386404" y="6217850"/>
            <a:ext cx="6371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FY 2015 – FY 2018 forecast based on January 2015 consensus revenue estimate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54581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23000">
              <a:schemeClr val="accent5">
                <a:lumMod val="0"/>
                <a:lumOff val="100000"/>
              </a:schemeClr>
            </a:gs>
            <a:gs pos="100000">
              <a:schemeClr val="accent5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en-US" sz="5400" b="1" dirty="0" smtClean="0"/>
              <a:t>Introduction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475" y="1348988"/>
            <a:ext cx="8229600" cy="4525963"/>
          </a:xfrm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/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r>
              <a:rPr lang="en-US" sz="2400" b="1" dirty="0" smtClean="0"/>
              <a:t>The Governor’s budget proposal for the biennium is balanced, responsible, </a:t>
            </a: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</a:rPr>
              <a:t>and provides tax relief. </a:t>
            </a:r>
            <a:r>
              <a:rPr lang="en-US" sz="800" dirty="0" smtClean="0"/>
              <a:t> </a:t>
            </a:r>
          </a:p>
          <a:p>
            <a:pPr algn="ctr">
              <a:buNone/>
            </a:pPr>
            <a:r>
              <a:rPr lang="en-US" sz="2400" b="1" dirty="0" smtClean="0"/>
              <a:t>It builds on the priorities of the last four years. </a:t>
            </a:r>
          </a:p>
          <a:p>
            <a:pPr>
              <a:buNone/>
            </a:pPr>
            <a:endParaRPr lang="en-US" sz="900" dirty="0" smtClean="0"/>
          </a:p>
          <a:p>
            <a:pPr lvl="2"/>
            <a:r>
              <a:rPr lang="en-US" sz="2000" dirty="0" smtClean="0"/>
              <a:t>Jobs and the economy</a:t>
            </a:r>
          </a:p>
          <a:p>
            <a:pPr lvl="2"/>
            <a:r>
              <a:rPr lang="en-US" sz="2000" dirty="0" smtClean="0"/>
              <a:t>Education</a:t>
            </a:r>
          </a:p>
          <a:p>
            <a:pPr lvl="2"/>
            <a:r>
              <a:rPr lang="en-US" sz="2000" dirty="0" smtClean="0"/>
              <a:t>Continued support for municipalities</a:t>
            </a:r>
          </a:p>
          <a:p>
            <a:pPr lvl="2"/>
            <a:r>
              <a:rPr lang="en-US" sz="2000" dirty="0" smtClean="0"/>
              <a:t>Smart investments in the state’s infrastructure</a:t>
            </a:r>
          </a:p>
          <a:p>
            <a:pPr lvl="2"/>
            <a:r>
              <a:rPr lang="en-US" sz="2000" dirty="0" smtClean="0"/>
              <a:t>Transparency and accountability through Generally Accepted Accounting Principles (GAAP)</a:t>
            </a:r>
          </a:p>
          <a:p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2</a:t>
            </a:fld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68680" y="5690552"/>
            <a:ext cx="7406640" cy="848360"/>
            <a:chOff x="2400300" y="3919220"/>
            <a:chExt cx="7406640" cy="84836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2400300" y="4343400"/>
              <a:ext cx="7406640" cy="0"/>
            </a:xfrm>
            <a:prstGeom prst="line">
              <a:avLst/>
            </a:prstGeom>
            <a:ln w="82550" cmpd="dbl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/>
            <p:cNvPicPr/>
            <p:nvPr/>
          </p:nvPicPr>
          <p:blipFill rotWithShape="1">
            <a:blip r:embed="rId3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075" t="1" b="53839"/>
            <a:stretch/>
          </p:blipFill>
          <p:spPr bwMode="auto">
            <a:xfrm>
              <a:off x="5627370" y="3919220"/>
              <a:ext cx="952500" cy="84836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4550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10" name="Rectangle 9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Special Transportation Fund Current Program</a:t>
            </a:r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375659" y="1199462"/>
            <a:ext cx="43926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Maintaining Current Transportation Funding</a:t>
            </a:r>
          </a:p>
          <a:p>
            <a:pPr algn="ctr"/>
            <a:r>
              <a:rPr lang="en-US" dirty="0" smtClean="0"/>
              <a:t>(in millions)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20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0175" y="2793423"/>
            <a:ext cx="7623649" cy="28347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65100" dist="317500" dir="7800000" algn="r" rotWithShape="0">
              <a:prstClr val="black">
                <a:alpha val="7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3602804"/>
              </p:ext>
            </p:extLst>
          </p:nvPr>
        </p:nvGraphicFramePr>
        <p:xfrm>
          <a:off x="760175" y="2793423"/>
          <a:ext cx="7623649" cy="28347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5" name="Worksheet" r:id="rId5" imgW="6019800" imgH="2238285" progId="Excel.Sheet.12">
                  <p:embed/>
                </p:oleObj>
              </mc:Choice>
              <mc:Fallback>
                <p:oleObj name="Worksheet" r:id="rId5" imgW="6019800" imgH="223828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60175" y="2793423"/>
                        <a:ext cx="7623649" cy="28347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756085" y="5359136"/>
            <a:ext cx="3631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/>
              <a:t>* Assumes current levels of borrowing are maintained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21020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8" name="Rectangle 7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Special Transportation Fund Current Program</a:t>
            </a:r>
            <a:br>
              <a:rPr lang="en-US" sz="3200" b="1" dirty="0" smtClean="0"/>
            </a:br>
            <a:r>
              <a:rPr lang="en-US" sz="1800" b="1" dirty="0" smtClean="0"/>
              <a:t>(in millions)</a:t>
            </a:r>
            <a:endParaRPr lang="en-US" sz="1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21</a:t>
            </a:fld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86180" y="1411211"/>
            <a:ext cx="7699859" cy="4793847"/>
            <a:chOff x="557580" y="1381833"/>
            <a:chExt cx="7699859" cy="4793847"/>
          </a:xfrm>
        </p:grpSpPr>
        <p:sp>
          <p:nvSpPr>
            <p:cNvPr id="5" name="Rectangle 4"/>
            <p:cNvSpPr/>
            <p:nvPr/>
          </p:nvSpPr>
          <p:spPr>
            <a:xfrm>
              <a:off x="685800" y="1381833"/>
              <a:ext cx="7571639" cy="47874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65100" dist="317500" dir="7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10809454"/>
                </p:ext>
              </p:extLst>
            </p:nvPr>
          </p:nvGraphicFramePr>
          <p:xfrm>
            <a:off x="557580" y="1388260"/>
            <a:ext cx="7571639" cy="47874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538" name="Worksheet" r:id="rId4" imgW="5695082" imgH="3599754" progId="Excel.Sheet.12">
                    <p:embed/>
                  </p:oleObj>
                </mc:Choice>
                <mc:Fallback>
                  <p:oleObj name="Worksheet" r:id="rId4" imgW="5695082" imgH="3599754" progId="Excel.Shee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57580" y="1388260"/>
                          <a:ext cx="7571639" cy="478742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6424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10" name="Rectangle 9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2200" b="1" dirty="0" smtClean="0"/>
              <a:t>Governor’s Proposal</a:t>
            </a:r>
            <a:endParaRPr lang="en-US" sz="2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710783" y="1359871"/>
            <a:ext cx="372242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Transportation Ramp-Up Projections</a:t>
            </a:r>
          </a:p>
          <a:p>
            <a:pPr algn="ctr"/>
            <a:r>
              <a:rPr lang="en-US" sz="1600" dirty="0" smtClean="0"/>
              <a:t>(in </a:t>
            </a:r>
            <a:r>
              <a:rPr lang="en-US" sz="1600" dirty="0"/>
              <a:t>m</a:t>
            </a:r>
            <a:r>
              <a:rPr lang="en-US" sz="1600" dirty="0" smtClean="0"/>
              <a:t>illions)</a:t>
            </a: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22</a:t>
            </a:fld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703220" y="2194540"/>
            <a:ext cx="7976235" cy="3993535"/>
            <a:chOff x="583881" y="2041167"/>
            <a:chExt cx="7976235" cy="3993535"/>
          </a:xfrm>
        </p:grpSpPr>
        <p:sp>
          <p:nvSpPr>
            <p:cNvPr id="8" name="Rectangle 7"/>
            <p:cNvSpPr/>
            <p:nvPr/>
          </p:nvSpPr>
          <p:spPr>
            <a:xfrm>
              <a:off x="583881" y="2041167"/>
              <a:ext cx="7976235" cy="39935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65100" dist="317500" dir="7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18776963"/>
                </p:ext>
              </p:extLst>
            </p:nvPr>
          </p:nvGraphicFramePr>
          <p:xfrm>
            <a:off x="697485" y="2246416"/>
            <a:ext cx="7723324" cy="34517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63" name="Worksheet" r:id="rId4" imgW="6819900" imgH="3048090" progId="Excel.Sheet.12">
                    <p:embed/>
                  </p:oleObj>
                </mc:Choice>
                <mc:Fallback>
                  <p:oleObj name="Worksheet" r:id="rId4" imgW="6819900" imgH="3048090" progId="Excel.Shee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697485" y="2246416"/>
                          <a:ext cx="7723324" cy="345176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TextBox 6"/>
          <p:cNvSpPr txBox="1"/>
          <p:nvPr/>
        </p:nvSpPr>
        <p:spPr>
          <a:xfrm>
            <a:off x="1937290" y="5782667"/>
            <a:ext cx="56827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/>
              <a:t>* Includes additional debt service needs to meet cash flow requirements for all projects </a:t>
            </a:r>
            <a:endParaRPr lang="en-US" sz="12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649" y="384313"/>
            <a:ext cx="3752850" cy="51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4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28000">
              <a:schemeClr val="accent5">
                <a:lumMod val="0"/>
                <a:lumOff val="100000"/>
              </a:schemeClr>
            </a:gs>
            <a:gs pos="100000">
              <a:schemeClr val="accent5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</p:spPr>
        <p:txBody>
          <a:bodyPr/>
          <a:lstStyle/>
          <a:p>
            <a:r>
              <a:rPr lang="en-US" b="1" dirty="0" smtClean="0"/>
              <a:t>Capital Budget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23</a:t>
            </a:fld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68680" y="3277235"/>
            <a:ext cx="7406640" cy="848360"/>
            <a:chOff x="2400300" y="3919220"/>
            <a:chExt cx="7406640" cy="848360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2400300" y="4343400"/>
              <a:ext cx="7406640" cy="0"/>
            </a:xfrm>
            <a:prstGeom prst="line">
              <a:avLst/>
            </a:prstGeom>
            <a:ln w="82550" cmpd="dbl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Picture 6"/>
            <p:cNvPicPr/>
            <p:nvPr/>
          </p:nvPicPr>
          <p:blipFill rotWithShape="1">
            <a:blip r:embed="rId2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075" t="1" b="53839"/>
            <a:stretch/>
          </p:blipFill>
          <p:spPr bwMode="auto">
            <a:xfrm>
              <a:off x="5627370" y="3919220"/>
              <a:ext cx="952500" cy="84836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320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10" name="Rectangle 9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0" y="48782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Capital Investments</a:t>
            </a:r>
            <a:endParaRPr lang="en-US" sz="32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656021" y="1289757"/>
            <a:ext cx="7802179" cy="5213350"/>
            <a:chOff x="645630" y="1143000"/>
            <a:chExt cx="7802179" cy="5213350"/>
          </a:xfrm>
        </p:grpSpPr>
        <p:sp>
          <p:nvSpPr>
            <p:cNvPr id="7" name="Rectangle 6"/>
            <p:cNvSpPr/>
            <p:nvPr/>
          </p:nvSpPr>
          <p:spPr>
            <a:xfrm>
              <a:off x="645630" y="1143000"/>
              <a:ext cx="7802179" cy="4953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65100" dist="317500" dir="7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38300" y="2293699"/>
              <a:ext cx="5638800" cy="4062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New general obligation bond authorizations</a:t>
              </a:r>
            </a:p>
            <a:p>
              <a:endParaRPr lang="en-US" sz="1050" dirty="0" smtClean="0"/>
            </a:p>
            <a:p>
              <a:pPr lvl="2">
                <a:buFont typeface="Arial" pitchFamily="34" charset="0"/>
                <a:buChar char="•"/>
              </a:pPr>
              <a:r>
                <a:rPr lang="en-US" sz="2400" dirty="0" smtClean="0"/>
                <a:t>  $1.759 billion in FY 2016 </a:t>
              </a:r>
            </a:p>
            <a:p>
              <a:pPr lvl="2">
                <a:buFont typeface="Arial" pitchFamily="34" charset="0"/>
                <a:buChar char="•"/>
              </a:pPr>
              <a:endParaRPr lang="en-US" sz="1050" dirty="0" smtClean="0"/>
            </a:p>
            <a:p>
              <a:pPr lvl="2">
                <a:buFont typeface="Arial" pitchFamily="34" charset="0"/>
                <a:buChar char="•"/>
              </a:pPr>
              <a:r>
                <a:rPr lang="en-US" sz="2400" dirty="0" smtClean="0"/>
                <a:t>  $1.800 billion in FY 2017 </a:t>
              </a:r>
            </a:p>
            <a:p>
              <a:endParaRPr lang="en-US" sz="2400" dirty="0" smtClean="0"/>
            </a:p>
            <a:p>
              <a:r>
                <a:rPr lang="en-US" sz="2400" dirty="0" smtClean="0"/>
                <a:t>New transportation bond authorizations (including Let’s Go CT!)</a:t>
              </a:r>
            </a:p>
            <a:p>
              <a:endParaRPr lang="en-US" sz="1050" dirty="0" smtClean="0"/>
            </a:p>
            <a:p>
              <a:pPr lvl="2">
                <a:buFont typeface="Arial" pitchFamily="34" charset="0"/>
                <a:buChar char="•"/>
              </a:pPr>
              <a:r>
                <a:rPr lang="en-US" sz="2400" dirty="0" smtClean="0"/>
                <a:t> $946.3 million in FY 2016 </a:t>
              </a:r>
            </a:p>
            <a:p>
              <a:pPr lvl="2">
                <a:buFont typeface="Arial" pitchFamily="34" charset="0"/>
                <a:buChar char="•"/>
              </a:pPr>
              <a:endParaRPr lang="en-US" sz="1050" dirty="0" smtClean="0">
                <a:solidFill>
                  <a:srgbClr val="00B0F0"/>
                </a:solidFill>
              </a:endParaRPr>
            </a:p>
            <a:p>
              <a:pPr lvl="2">
                <a:buFont typeface="Arial" pitchFamily="34" charset="0"/>
                <a:buChar char="•"/>
              </a:pPr>
              <a:r>
                <a:rPr lang="en-US" sz="2400" dirty="0" smtClean="0"/>
                <a:t> $1.214 billion in FY 2017 </a:t>
              </a:r>
            </a:p>
            <a:p>
              <a:endParaRPr lang="en-US" sz="2400" dirty="0" smtClean="0"/>
            </a:p>
          </p:txBody>
        </p:sp>
      </p:grpSp>
      <p:sp>
        <p:nvSpPr>
          <p:cNvPr id="5" name="Rectangle 4"/>
          <p:cNvSpPr/>
          <p:nvPr/>
        </p:nvSpPr>
        <p:spPr>
          <a:xfrm>
            <a:off x="1143000" y="1295401"/>
            <a:ext cx="990600" cy="457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 rot="10800000" flipV="1">
            <a:off x="762000" y="1410665"/>
            <a:ext cx="7696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Lucida Sans Unicode" pitchFamily="34" charset="0"/>
              </a:rPr>
              <a:t>Governor Malloy’s capital budget focuses on funding projects and programs that </a:t>
            </a:r>
            <a:r>
              <a:rPr lang="en-US" sz="2200" b="1" i="1" dirty="0" smtClean="0">
                <a:latin typeface="Calibri" pitchFamily="34" charset="0"/>
                <a:ea typeface="Calibri" pitchFamily="34" charset="0"/>
                <a:cs typeface="Lucida Sans Unicode" pitchFamily="34" charset="0"/>
              </a:rPr>
              <a:t>address critical infrastructure needs</a:t>
            </a:r>
            <a:endParaRPr kumimoji="0" lang="en-US" sz="2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24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54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10" name="Rectangle 9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0" y="32534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Capital Investments</a:t>
            </a:r>
            <a:endParaRPr lang="en-US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304801" y="1401430"/>
            <a:ext cx="8610600" cy="49286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65100" dist="317500" dir="7800000" algn="r" rotWithShape="0">
              <a:prstClr val="black">
                <a:alpha val="7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7200" y="2010333"/>
            <a:ext cx="822960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0988" lvl="0" indent="-280988"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$1.1 </a:t>
            </a:r>
            <a:r>
              <a:rPr lang="en-US" dirty="0"/>
              <a:t>b</a:t>
            </a:r>
            <a:r>
              <a:rPr lang="en-US" dirty="0" smtClean="0"/>
              <a:t>illion for the school construction program</a:t>
            </a:r>
          </a:p>
          <a:p>
            <a:pPr marL="280988" indent="-280988"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/>
              <a:t>$378 million for Clean Water Fund grants and subsidized low interest loans</a:t>
            </a:r>
          </a:p>
          <a:p>
            <a:pPr marL="280988" lvl="0" indent="-280988"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$377 million for economic development programs</a:t>
            </a:r>
          </a:p>
          <a:p>
            <a:pPr marL="280988" lvl="0" indent="-280988"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$405 million for housing projects and programs, including the Zero:2016 Initiative</a:t>
            </a:r>
          </a:p>
          <a:p>
            <a:pPr marL="280988" lvl="0" indent="-280988"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$186.4 million for Board of Regents projects</a:t>
            </a:r>
          </a:p>
          <a:p>
            <a:pPr marL="280988" lvl="0" indent="-280988"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$180 million for Local Capital Improvement Program and </a:t>
            </a:r>
            <a:r>
              <a:rPr lang="en-US" dirty="0"/>
              <a:t>M</a:t>
            </a:r>
            <a:r>
              <a:rPr lang="en-US" dirty="0" smtClean="0"/>
              <a:t>unicipal Projects </a:t>
            </a:r>
          </a:p>
          <a:p>
            <a:pPr marL="280988" lvl="0" indent="-280988"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$100 million for Alliance District school improvements</a:t>
            </a:r>
          </a:p>
          <a:p>
            <a:pPr marL="280988" lvl="0" indent="-280988"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$140 million for Urban Act and Small Town Economic Assistance Programs</a:t>
            </a:r>
          </a:p>
          <a:p>
            <a:pPr marL="280988" lvl="0" indent="-280988"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$140 million for Town Aid Road and Local Bridge Programs</a:t>
            </a:r>
          </a:p>
          <a:p>
            <a:pPr marL="280988" lvl="0" indent="-280988"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$148 million for Local Transportation Capital Program</a:t>
            </a:r>
          </a:p>
        </p:txBody>
      </p:sp>
      <p:sp>
        <p:nvSpPr>
          <p:cNvPr id="5" name="Rectangle 4"/>
          <p:cNvSpPr/>
          <p:nvPr/>
        </p:nvSpPr>
        <p:spPr>
          <a:xfrm>
            <a:off x="1143000" y="1295401"/>
            <a:ext cx="990600" cy="457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 rot="10800000" flipV="1">
            <a:off x="0" y="796754"/>
            <a:ext cx="9144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200" b="1" dirty="0" smtClean="0">
                <a:latin typeface="Calibri" pitchFamily="34" charset="0"/>
                <a:cs typeface="Lucida Sans Unicode" pitchFamily="34" charset="0"/>
              </a:rPr>
              <a:t>Significant capital investments over the biennium include</a:t>
            </a:r>
            <a:endParaRPr kumimoji="0" lang="en-US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25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09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10" name="Rectangle 9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22915" y="1092258"/>
            <a:ext cx="8229600" cy="4909182"/>
            <a:chOff x="422915" y="1092258"/>
            <a:chExt cx="8229600" cy="4909182"/>
          </a:xfrm>
        </p:grpSpPr>
        <p:sp>
          <p:nvSpPr>
            <p:cNvPr id="7" name="Rectangle 6"/>
            <p:cNvSpPr/>
            <p:nvPr/>
          </p:nvSpPr>
          <p:spPr>
            <a:xfrm>
              <a:off x="422915" y="1092258"/>
              <a:ext cx="8229600" cy="49091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65100" dist="317500" dir="7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2915" y="1092258"/>
              <a:ext cx="8229600" cy="4909182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062"/>
            <a:ext cx="91440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Debt Service Expenditures</a:t>
            </a:r>
            <a:br>
              <a:rPr lang="en-US" sz="3200" b="1" dirty="0" smtClean="0"/>
            </a:br>
            <a:r>
              <a:rPr lang="en-US" sz="2200" b="1" dirty="0" smtClean="0"/>
              <a:t>General Fund</a:t>
            </a:r>
            <a:endParaRPr lang="en-US" sz="2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85758" y="6283937"/>
            <a:ext cx="75039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FY 2014-17 adjusted for net budgeting of Medicaid for comparison to prior years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26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19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0" y="36380"/>
            <a:ext cx="91440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Debt Service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27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6933" y="76081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Interest Rate Comparison – General Obligation Bonds</a:t>
            </a:r>
          </a:p>
          <a:p>
            <a:pPr algn="ctr"/>
            <a:r>
              <a:rPr lang="en-US" dirty="0" smtClean="0"/>
              <a:t>(in millions)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1447800" y="3110124"/>
            <a:ext cx="77777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Actual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296219" y="5410200"/>
            <a:ext cx="108093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Projected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136" y="1407141"/>
            <a:ext cx="3745594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80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10" name="Rectangle 9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28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2853" y="272201"/>
            <a:ext cx="9144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Debt Service</a:t>
            </a:r>
          </a:p>
          <a:p>
            <a:pPr algn="ctr"/>
            <a:r>
              <a:rPr lang="en-US" b="1" dirty="0" smtClean="0"/>
              <a:t>Biennial Budget Request versus Actual – General Fund</a:t>
            </a:r>
          </a:p>
          <a:p>
            <a:pPr algn="ctr"/>
            <a:r>
              <a:rPr lang="en-US" dirty="0" smtClean="0"/>
              <a:t>(in millions)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54703" y="5407581"/>
            <a:ext cx="7608888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200" dirty="0" smtClean="0"/>
              <a:t>FY 2014 and FY 2015 requested numbers have been adjusted to reflect debt service reductions due to the restructuring of the Economic Recovery Note repayments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/>
              <a:t>The average difference between the </a:t>
            </a:r>
            <a:r>
              <a:rPr lang="en-US" sz="1200" dirty="0"/>
              <a:t>r</a:t>
            </a:r>
            <a:r>
              <a:rPr lang="en-US" sz="1200" dirty="0" smtClean="0"/>
              <a:t>equested and actual over the last 8 years has been $133.4 million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06" y="1682239"/>
            <a:ext cx="4213081" cy="320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88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9" name="Rectangle 8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 1"/>
          <p:cNvSpPr txBox="1">
            <a:spLocks/>
          </p:cNvSpPr>
          <p:nvPr/>
        </p:nvSpPr>
        <p:spPr>
          <a:xfrm>
            <a:off x="0" y="609600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 smtClean="0"/>
              <a:t>Debt Service</a:t>
            </a:r>
          </a:p>
          <a:p>
            <a:r>
              <a:rPr lang="en-US" sz="1800" b="1" dirty="0" smtClean="0"/>
              <a:t>Governor’s Budget Proposal Comparison – General Fund</a:t>
            </a:r>
          </a:p>
          <a:p>
            <a:r>
              <a:rPr lang="en-US" sz="1800" dirty="0" smtClean="0"/>
              <a:t>(in millions)</a:t>
            </a:r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29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57932" y="3975693"/>
            <a:ext cx="6602427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September 2014 based on Treasurer’s General Fund request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/>
              <a:t>December 2014 based on Treasurer's December 8, 2014 revised debt service estimates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1163" y="2144162"/>
            <a:ext cx="5621671" cy="155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2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Budget Overview</a:t>
            </a:r>
            <a:endParaRPr lang="en-US" sz="40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3</a:t>
            </a:fld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68680" y="3048000"/>
            <a:ext cx="7406640" cy="848360"/>
            <a:chOff x="2400300" y="3919220"/>
            <a:chExt cx="7406640" cy="84836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2400300" y="4343400"/>
              <a:ext cx="7406640" cy="0"/>
            </a:xfrm>
            <a:prstGeom prst="line">
              <a:avLst/>
            </a:prstGeom>
            <a:ln w="82550" cmpd="dbl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/>
            <p:cNvPicPr/>
            <p:nvPr/>
          </p:nvPicPr>
          <p:blipFill rotWithShape="1">
            <a:blip r:embed="rId3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075" t="1" b="53839"/>
            <a:stretch/>
          </p:blipFill>
          <p:spPr bwMode="auto">
            <a:xfrm>
              <a:off x="5627370" y="3919220"/>
              <a:ext cx="952500" cy="84836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2727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9" name="Rectangle 8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 1"/>
          <p:cNvSpPr txBox="1">
            <a:spLocks/>
          </p:cNvSpPr>
          <p:nvPr/>
        </p:nvSpPr>
        <p:spPr>
          <a:xfrm>
            <a:off x="0" y="609600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 smtClean="0"/>
              <a:t>How Bond Premium Works</a:t>
            </a:r>
          </a:p>
          <a:p>
            <a:r>
              <a:rPr lang="en-US" sz="1800" b="1" dirty="0" smtClean="0"/>
              <a:t>Level Principal over 20 Years</a:t>
            </a:r>
          </a:p>
          <a:p>
            <a:r>
              <a:rPr lang="en-US" sz="1800" dirty="0" smtClean="0"/>
              <a:t>(in millions)</a:t>
            </a:r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30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518" y="1917956"/>
            <a:ext cx="7410961" cy="104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7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8" name="Rectangle 7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Governor Malloy’s Recommended Budget</a:t>
            </a:r>
            <a:br>
              <a:rPr lang="en-US" sz="3200" b="1" dirty="0" smtClean="0"/>
            </a:br>
            <a:endParaRPr lang="en-US" sz="22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4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3138" y="1551417"/>
            <a:ext cx="7653243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65100" dist="317500" dir="7800000" algn="r" rotWithShape="0">
              <a:prstClr val="black">
                <a:alpha val="7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5060413"/>
              </p:ext>
            </p:extLst>
          </p:nvPr>
        </p:nvGraphicFramePr>
        <p:xfrm>
          <a:off x="457200" y="1417638"/>
          <a:ext cx="8133661" cy="4850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95" name="Worksheet" r:id="rId4" imgW="5038657" imgH="2952660" progId="Excel.Sheet.8">
                  <p:embed/>
                </p:oleObj>
              </mc:Choice>
              <mc:Fallback>
                <p:oleObj name="Worksheet" r:id="rId4" imgW="5038657" imgH="2952660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7200" y="1417638"/>
                        <a:ext cx="8133661" cy="48502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9" name="Rectangle 8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5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81000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Summary of Expenditure </a:t>
            </a:r>
            <a:r>
              <a:rPr lang="en-US" sz="3200" b="1" dirty="0" smtClean="0"/>
              <a:t>Growth</a:t>
            </a:r>
          </a:p>
          <a:p>
            <a:pPr algn="ctr"/>
            <a:r>
              <a:rPr lang="en-US" b="1" dirty="0" smtClean="0"/>
              <a:t>(in millions)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745133" y="1376362"/>
            <a:ext cx="7653733" cy="4754562"/>
            <a:chOff x="263721" y="1095136"/>
            <a:chExt cx="7653733" cy="4754562"/>
          </a:xfrm>
        </p:grpSpPr>
        <p:sp>
          <p:nvSpPr>
            <p:cNvPr id="5" name="Rectangle 4"/>
            <p:cNvSpPr/>
            <p:nvPr/>
          </p:nvSpPr>
          <p:spPr>
            <a:xfrm>
              <a:off x="263721" y="1095136"/>
              <a:ext cx="7653733" cy="47545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65100" dist="317500" dir="7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4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96920155"/>
                </p:ext>
              </p:extLst>
            </p:nvPr>
          </p:nvGraphicFramePr>
          <p:xfrm>
            <a:off x="340316" y="1152087"/>
            <a:ext cx="7577138" cy="46116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41" name="Worksheet" r:id="rId4" imgW="5962785" imgH="3629025" progId="Excel.Sheet.8">
                    <p:embed/>
                  </p:oleObj>
                </mc:Choice>
                <mc:Fallback>
                  <p:oleObj name="Worksheet" r:id="rId4" imgW="5962785" imgH="3629025" progId="Excel.Sheet.8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40316" y="1152087"/>
                          <a:ext cx="7577138" cy="46116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09944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9" name="Rectangle 8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Closing the Current Services Budget Gap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6</a:t>
            </a:fld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11234" y="3581400"/>
            <a:ext cx="7721531" cy="1945876"/>
            <a:chOff x="711234" y="3598965"/>
            <a:chExt cx="7721531" cy="1945876"/>
          </a:xfrm>
        </p:grpSpPr>
        <p:sp>
          <p:nvSpPr>
            <p:cNvPr id="7" name="Rectangle 6"/>
            <p:cNvSpPr/>
            <p:nvPr/>
          </p:nvSpPr>
          <p:spPr>
            <a:xfrm>
              <a:off x="711234" y="3598965"/>
              <a:ext cx="7721531" cy="19458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65100" dist="317500" dir="7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68136192"/>
                </p:ext>
              </p:extLst>
            </p:nvPr>
          </p:nvGraphicFramePr>
          <p:xfrm>
            <a:off x="711234" y="3598965"/>
            <a:ext cx="7721531" cy="19458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2" name="Worksheet" r:id="rId4" imgW="5934143" imgH="1495335" progId="Excel.Sheet.8">
                    <p:embed/>
                  </p:oleObj>
                </mc:Choice>
                <mc:Fallback>
                  <p:oleObj name="Worksheet" r:id="rId4" imgW="5934143" imgH="1495335" progId="Excel.Sheet.8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711234" y="3598965"/>
                          <a:ext cx="7721531" cy="19458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" name="TextBox 2"/>
          <p:cNvSpPr txBox="1"/>
          <p:nvPr/>
        </p:nvSpPr>
        <p:spPr>
          <a:xfrm>
            <a:off x="381000" y="1784733"/>
            <a:ext cx="838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Even though recommended General Fund spending in FY 2016 is 3.0% higher than FY 2015 estimated levels, it represents a $590 million reduction over FY 2016 current services projections</a:t>
            </a:r>
          </a:p>
          <a:p>
            <a:pPr algn="ctr"/>
            <a:endParaRPr lang="en-US" dirty="0"/>
          </a:p>
          <a:p>
            <a:pPr algn="ctr"/>
            <a:r>
              <a:rPr lang="en-US" sz="1600" dirty="0" smtClean="0"/>
              <a:t>(in millions)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75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9" name="Rectangle 8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7</a:t>
            </a:fld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04800" y="1247468"/>
            <a:ext cx="8551736" cy="4800600"/>
            <a:chOff x="304800" y="1292387"/>
            <a:chExt cx="8551736" cy="4800600"/>
          </a:xfrm>
        </p:grpSpPr>
        <p:sp>
          <p:nvSpPr>
            <p:cNvPr id="6" name="Rectangle 5"/>
            <p:cNvSpPr/>
            <p:nvPr/>
          </p:nvSpPr>
          <p:spPr>
            <a:xfrm>
              <a:off x="320407" y="1292387"/>
              <a:ext cx="8536129" cy="4800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66700" dist="38100" dir="6000000" sx="102000" sy="102000" algn="tr" rotWithShape="0">
                <a:prstClr val="black">
                  <a:alpha val="5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0902659"/>
                </p:ext>
              </p:extLst>
            </p:nvPr>
          </p:nvGraphicFramePr>
          <p:xfrm>
            <a:off x="304800" y="1292387"/>
            <a:ext cx="8536129" cy="4800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75" name="Slide" r:id="rId4" imgW="4486776" imgH="2522259" progId="PowerPoint.Slide.12">
                    <p:embed/>
                  </p:oleObj>
                </mc:Choice>
                <mc:Fallback>
                  <p:oleObj name="Slide" r:id="rId4" imgW="4486776" imgH="2522259" progId="PowerPoint.Slide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04800" y="1292387"/>
                          <a:ext cx="8536129" cy="4800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" name="Rectangle 3"/>
          <p:cNvSpPr/>
          <p:nvPr/>
        </p:nvSpPr>
        <p:spPr>
          <a:xfrm>
            <a:off x="0" y="140872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General Fund Current Services </a:t>
            </a:r>
          </a:p>
          <a:p>
            <a:pPr algn="ctr"/>
            <a:r>
              <a:rPr lang="en-US" sz="3200" b="1" dirty="0"/>
              <a:t>Cost Drivers – FY 2016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1218090"/>
            <a:ext cx="8536129" cy="480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276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10" name="Rectangle 9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schemeClr val="tx1"/>
                </a:solidFill>
              </a:rPr>
              <a:t>8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2853" y="272201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Budget Growth Rate</a:t>
            </a:r>
          </a:p>
          <a:p>
            <a:pPr algn="ctr"/>
            <a:r>
              <a:rPr lang="en-US" b="1" dirty="0" smtClean="0"/>
              <a:t>Budget Growth Rate - All Funds 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39647" y="6391282"/>
            <a:ext cx="723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The adjusted growth rate line excludes debt service and payments toward pensions</a:t>
            </a:r>
            <a:endParaRPr lang="en-US" sz="1400" b="1" dirty="0"/>
          </a:p>
        </p:txBody>
      </p:sp>
      <p:grpSp>
        <p:nvGrpSpPr>
          <p:cNvPr id="17" name="Group 16"/>
          <p:cNvGrpSpPr/>
          <p:nvPr/>
        </p:nvGrpSpPr>
        <p:grpSpPr>
          <a:xfrm>
            <a:off x="185339" y="2362201"/>
            <a:ext cx="8773319" cy="3657599"/>
            <a:chOff x="185340" y="2530476"/>
            <a:chExt cx="8773319" cy="3657599"/>
          </a:xfrm>
        </p:grpSpPr>
        <p:sp>
          <p:nvSpPr>
            <p:cNvPr id="12" name="Rectangle 11"/>
            <p:cNvSpPr/>
            <p:nvPr/>
          </p:nvSpPr>
          <p:spPr>
            <a:xfrm>
              <a:off x="185340" y="2530476"/>
              <a:ext cx="8773319" cy="36575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65100" dist="317500" dir="7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5340" y="2667000"/>
              <a:ext cx="8773319" cy="3429001"/>
            </a:xfrm>
            <a:prstGeom prst="rect">
              <a:avLst/>
            </a:prstGeom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1225789"/>
            <a:ext cx="3299401" cy="104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6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2853" y="4640197"/>
            <a:ext cx="9156853" cy="1379603"/>
            <a:chOff x="-12853" y="4640197"/>
            <a:chExt cx="9156853" cy="1379603"/>
          </a:xfrm>
        </p:grpSpPr>
        <p:sp>
          <p:nvSpPr>
            <p:cNvPr id="9" name="Rectangle 8"/>
            <p:cNvSpPr/>
            <p:nvPr/>
          </p:nvSpPr>
          <p:spPr>
            <a:xfrm>
              <a:off x="-12853" y="4640197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5410200"/>
              <a:ext cx="9144000" cy="609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Addressing the FY 2015 Deficit</a:t>
            </a:r>
            <a:br>
              <a:rPr lang="en-US" sz="3200" b="1" dirty="0" smtClean="0"/>
            </a:br>
            <a:r>
              <a:rPr lang="en-US" sz="1800" b="1" dirty="0" smtClean="0"/>
              <a:t>(in millions)</a:t>
            </a:r>
            <a:endParaRPr lang="en-US" sz="18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1644650" y="1417638"/>
            <a:ext cx="5854700" cy="4827587"/>
            <a:chOff x="1904974" y="1524000"/>
            <a:chExt cx="5696004" cy="4444157"/>
          </a:xfrm>
        </p:grpSpPr>
        <p:sp>
          <p:nvSpPr>
            <p:cNvPr id="5" name="Rectangle 4"/>
            <p:cNvSpPr/>
            <p:nvPr/>
          </p:nvSpPr>
          <p:spPr>
            <a:xfrm>
              <a:off x="1905001" y="1524000"/>
              <a:ext cx="5695950" cy="434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65100" dist="317500" dir="7800000" algn="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aphicFrame>
          <p:nvGraphicFramePr>
            <p:cNvPr id="4" name="Object 3"/>
            <p:cNvGraphicFramePr>
              <a:graphicFrameLocks noChangeAspect="1"/>
            </p:cNvGraphicFramePr>
            <p:nvPr>
              <p:extLst/>
            </p:nvPr>
          </p:nvGraphicFramePr>
          <p:xfrm>
            <a:off x="1904974" y="1576611"/>
            <a:ext cx="5696004" cy="43915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6" name="Worksheet" r:id="rId4" imgW="5696085" imgH="4505415" progId="Excel.Sheet.12">
                    <p:embed/>
                  </p:oleObj>
                </mc:Choice>
                <mc:Fallback>
                  <p:oleObj name="Worksheet" r:id="rId4" imgW="5696085" imgH="4505415" progId="Excel.Shee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1904974" y="1576611"/>
                          <a:ext cx="5696004" cy="439154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7A54-0EEC-4EE7-A15B-ACEF687F3107}" type="slidenum">
              <a:rPr lang="en-US" b="1" smtClean="0">
                <a:solidFill>
                  <a:prstClr val="black"/>
                </a:solidFill>
              </a:rPr>
              <a:pPr/>
              <a:t>9</a:t>
            </a:fld>
            <a:endParaRPr lang="en-US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54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1765</TotalTime>
  <Words>699</Words>
  <Application>Microsoft Office PowerPoint</Application>
  <PresentationFormat>On-screen Show (4:3)</PresentationFormat>
  <Paragraphs>153</Paragraphs>
  <Slides>30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CG Omega</vt:lpstr>
      <vt:lpstr>Lucida Sans Unicode</vt:lpstr>
      <vt:lpstr>Times New Roman</vt:lpstr>
      <vt:lpstr>Wingdings</vt:lpstr>
      <vt:lpstr>Office Theme</vt:lpstr>
      <vt:lpstr>Worksheet</vt:lpstr>
      <vt:lpstr>Slide</vt:lpstr>
      <vt:lpstr>PowerPoint Presentation</vt:lpstr>
      <vt:lpstr>Introduction</vt:lpstr>
      <vt:lpstr>Budget Overview</vt:lpstr>
      <vt:lpstr>Governor Malloy’s Recommended Budget </vt:lpstr>
      <vt:lpstr>PowerPoint Presentation</vt:lpstr>
      <vt:lpstr>Closing the Current Services Budget Gap</vt:lpstr>
      <vt:lpstr>PowerPoint Presentation</vt:lpstr>
      <vt:lpstr>PowerPoint Presentation</vt:lpstr>
      <vt:lpstr>Addressing the FY 2015 Deficit (in millions)</vt:lpstr>
      <vt:lpstr>Revenue</vt:lpstr>
      <vt:lpstr>Revenue Proposals (in millions)</vt:lpstr>
      <vt:lpstr>General Fund Revenue Proposals  (in millions)</vt:lpstr>
      <vt:lpstr>Use of One-Time Revenues</vt:lpstr>
      <vt:lpstr>General Fund Revenue Economic Growth Rates (underlying growth prior to tax changes/transfers)</vt:lpstr>
      <vt:lpstr>Investing in Transportation   </vt:lpstr>
      <vt:lpstr> Governor’s Transportation Initiative</vt:lpstr>
      <vt:lpstr> Capital Funding</vt:lpstr>
      <vt:lpstr> Major Projects</vt:lpstr>
      <vt:lpstr>Special Transportation Fund Motor Fuels Tax Economic Growth Rate </vt:lpstr>
      <vt:lpstr>Special Transportation Fund Current Program</vt:lpstr>
      <vt:lpstr>Special Transportation Fund Current Program (in millions)</vt:lpstr>
      <vt:lpstr> Governor’s Proposal</vt:lpstr>
      <vt:lpstr>Capital Budget</vt:lpstr>
      <vt:lpstr>PowerPoint Presentation</vt:lpstr>
      <vt:lpstr>PowerPoint Presentation</vt:lpstr>
      <vt:lpstr>Debt Service Expenditures General Fund</vt:lpstr>
      <vt:lpstr>Debt Service</vt:lpstr>
      <vt:lpstr>PowerPoint Presentation</vt:lpstr>
      <vt:lpstr>PowerPoint Presentation</vt:lpstr>
      <vt:lpstr>PowerPoint Presentation</vt:lpstr>
    </vt:vector>
  </TitlesOfParts>
  <Company>State of Connecticut-Office of Policy &amp; Management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Title: Calibri, bold, 32pt Slide Subtitles:  Calibri, bold, 22pt</dc:title>
  <dc:creator>Paul Potamianos</dc:creator>
  <cp:lastModifiedBy>Paul Potamianos</cp:lastModifiedBy>
  <cp:revision>403</cp:revision>
  <cp:lastPrinted>2015-02-16T18:48:09Z</cp:lastPrinted>
  <dcterms:created xsi:type="dcterms:W3CDTF">2013-01-28T19:38:59Z</dcterms:created>
  <dcterms:modified xsi:type="dcterms:W3CDTF">2015-02-27T15:46:54Z</dcterms:modified>
</cp:coreProperties>
</file>