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xls" ContentType="application/vnd.ms-excel"/>
  <Default Extension="rels" ContentType="application/vnd.openxmlformats-package.relationships+xml"/>
  <Default Extension="xml" ContentType="application/xml"/>
  <Default Extension="gif" ContentType="image/gif"/>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22.xml" ContentType="application/vnd.openxmlformats-officedocument.presentationml.notesSlide+xml"/>
  <Override PartName="/ppt/charts/chart2.xml" ContentType="application/vnd.openxmlformats-officedocument.drawingml.chart+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rts/chart3.xml" ContentType="application/vnd.openxmlformats-officedocument.drawingml.chart+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4"/>
  </p:notesMasterIdLst>
  <p:handoutMasterIdLst>
    <p:handoutMasterId r:id="rId45"/>
  </p:handoutMasterIdLst>
  <p:sldIdLst>
    <p:sldId id="283" r:id="rId2"/>
    <p:sldId id="527" r:id="rId3"/>
    <p:sldId id="526" r:id="rId4"/>
    <p:sldId id="515" r:id="rId5"/>
    <p:sldId id="549" r:id="rId6"/>
    <p:sldId id="516" r:id="rId7"/>
    <p:sldId id="517" r:id="rId8"/>
    <p:sldId id="518" r:id="rId9"/>
    <p:sldId id="519" r:id="rId10"/>
    <p:sldId id="520" r:id="rId11"/>
    <p:sldId id="521" r:id="rId12"/>
    <p:sldId id="522" r:id="rId13"/>
    <p:sldId id="523" r:id="rId14"/>
    <p:sldId id="524" r:id="rId15"/>
    <p:sldId id="525" r:id="rId16"/>
    <p:sldId id="501" r:id="rId17"/>
    <p:sldId id="497" r:id="rId18"/>
    <p:sldId id="544" r:id="rId19"/>
    <p:sldId id="543" r:id="rId20"/>
    <p:sldId id="545" r:id="rId21"/>
    <p:sldId id="546" r:id="rId22"/>
    <p:sldId id="547" r:id="rId23"/>
    <p:sldId id="502" r:id="rId24"/>
    <p:sldId id="542" r:id="rId25"/>
    <p:sldId id="550" r:id="rId26"/>
    <p:sldId id="551" r:id="rId27"/>
    <p:sldId id="529" r:id="rId28"/>
    <p:sldId id="530" r:id="rId29"/>
    <p:sldId id="511" r:id="rId30"/>
    <p:sldId id="536" r:id="rId31"/>
    <p:sldId id="538" r:id="rId32"/>
    <p:sldId id="539" r:id="rId33"/>
    <p:sldId id="540" r:id="rId34"/>
    <p:sldId id="541" r:id="rId35"/>
    <p:sldId id="492" r:id="rId36"/>
    <p:sldId id="493" r:id="rId37"/>
    <p:sldId id="548" r:id="rId38"/>
    <p:sldId id="486" r:id="rId39"/>
    <p:sldId id="490" r:id="rId40"/>
    <p:sldId id="495" r:id="rId41"/>
    <p:sldId id="494" r:id="rId42"/>
    <p:sldId id="528" r:id="rId43"/>
  </p:sldIdLst>
  <p:sldSz cx="9144000" cy="6858000" type="screen4x3"/>
  <p:notesSz cx="68580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5">
          <p15:clr>
            <a:srgbClr val="A4A3A4"/>
          </p15:clr>
        </p15:guide>
        <p15:guide id="2" pos="2208">
          <p15:clr>
            <a:srgbClr val="A4A3A4"/>
          </p15:clr>
        </p15:guide>
        <p15:guide id="3" orient="horz" pos="2928">
          <p15:clr>
            <a:srgbClr val="A4A3A4"/>
          </p15:clr>
        </p15:guide>
        <p15:guide id="4"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06A2"/>
    <a:srgbClr val="0033CC"/>
    <a:srgbClr val="1D0670"/>
    <a:srgbClr val="F0E01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280" autoAdjust="0"/>
    <p:restoredTop sz="80071" autoAdjust="0"/>
  </p:normalViewPr>
  <p:slideViewPr>
    <p:cSldViewPr snapToGrid="0">
      <p:cViewPr varScale="1">
        <p:scale>
          <a:sx n="84" d="100"/>
          <a:sy n="84" d="100"/>
        </p:scale>
        <p:origin x="600"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55" d="100"/>
          <a:sy n="55" d="100"/>
        </p:scale>
        <p:origin x="-2868" y="-102"/>
      </p:cViewPr>
      <p:guideLst>
        <p:guide orient="horz" pos="2905"/>
        <p:guide pos="2208"/>
        <p:guide orient="horz" pos="2928"/>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663181677225003"/>
          <c:y val="5.6970820131064331E-2"/>
          <c:w val="0.87870378674175065"/>
          <c:h val="0.84289242809496678"/>
        </c:manualLayout>
      </c:layout>
      <c:barChart>
        <c:barDir val="col"/>
        <c:grouping val="percentStacked"/>
        <c:varyColors val="0"/>
        <c:ser>
          <c:idx val="0"/>
          <c:order val="0"/>
          <c:tx>
            <c:strRef>
              <c:f>Sheet1!$B$1</c:f>
              <c:strCache>
                <c:ptCount val="1"/>
                <c:pt idx="0">
                  <c:v>Series 1</c:v>
                </c:pt>
              </c:strCache>
            </c:strRef>
          </c:tx>
          <c:invertIfNegative val="0"/>
          <c:cat>
            <c:strRef>
              <c:f>Sheet1!$A$2:$A$3</c:f>
              <c:strCache>
                <c:ptCount val="2"/>
                <c:pt idx="0">
                  <c:v>Population</c:v>
                </c:pt>
                <c:pt idx="1">
                  <c:v>Dollars</c:v>
                </c:pt>
              </c:strCache>
            </c:strRef>
          </c:cat>
          <c:val>
            <c:numRef>
              <c:f>Sheet1!$B$2:$B$3</c:f>
              <c:numCache>
                <c:formatCode>General</c:formatCode>
                <c:ptCount val="2"/>
                <c:pt idx="0" formatCode="0%">
                  <c:v>0.06</c:v>
                </c:pt>
                <c:pt idx="1">
                  <c:v>45</c:v>
                </c:pt>
              </c:numCache>
            </c:numRef>
          </c:val>
        </c:ser>
        <c:ser>
          <c:idx val="1"/>
          <c:order val="1"/>
          <c:tx>
            <c:strRef>
              <c:f>Sheet1!$C$1</c:f>
              <c:strCache>
                <c:ptCount val="1"/>
                <c:pt idx="0">
                  <c:v>Series 2</c:v>
                </c:pt>
              </c:strCache>
            </c:strRef>
          </c:tx>
          <c:invertIfNegative val="0"/>
          <c:cat>
            <c:strRef>
              <c:f>Sheet1!$A$2:$A$3</c:f>
              <c:strCache>
                <c:ptCount val="2"/>
                <c:pt idx="0">
                  <c:v>Population</c:v>
                </c:pt>
                <c:pt idx="1">
                  <c:v>Dollars</c:v>
                </c:pt>
              </c:strCache>
            </c:strRef>
          </c:cat>
          <c:val>
            <c:numRef>
              <c:f>Sheet1!$C$2:$C$3</c:f>
              <c:numCache>
                <c:formatCode>0</c:formatCode>
                <c:ptCount val="2"/>
                <c:pt idx="0" formatCode="0%">
                  <c:v>0.94</c:v>
                </c:pt>
                <c:pt idx="1">
                  <c:v>55</c:v>
                </c:pt>
              </c:numCache>
            </c:numRef>
          </c:val>
        </c:ser>
        <c:dLbls>
          <c:showLegendKey val="0"/>
          <c:showVal val="0"/>
          <c:showCatName val="0"/>
          <c:showSerName val="0"/>
          <c:showPercent val="0"/>
          <c:showBubbleSize val="0"/>
        </c:dLbls>
        <c:gapWidth val="150"/>
        <c:overlap val="100"/>
        <c:axId val="67965416"/>
        <c:axId val="67965808"/>
      </c:barChart>
      <c:catAx>
        <c:axId val="67965416"/>
        <c:scaling>
          <c:orientation val="minMax"/>
        </c:scaling>
        <c:delete val="0"/>
        <c:axPos val="b"/>
        <c:numFmt formatCode="General" sourceLinked="0"/>
        <c:majorTickMark val="out"/>
        <c:minorTickMark val="none"/>
        <c:tickLblPos val="nextTo"/>
        <c:crossAx val="67965808"/>
        <c:crosses val="autoZero"/>
        <c:auto val="1"/>
        <c:lblAlgn val="ctr"/>
        <c:lblOffset val="100"/>
        <c:noMultiLvlLbl val="0"/>
      </c:catAx>
      <c:valAx>
        <c:axId val="67965808"/>
        <c:scaling>
          <c:orientation val="minMax"/>
        </c:scaling>
        <c:delete val="0"/>
        <c:axPos val="l"/>
        <c:majorGridlines/>
        <c:numFmt formatCode="0%" sourceLinked="1"/>
        <c:majorTickMark val="out"/>
        <c:minorTickMark val="none"/>
        <c:tickLblPos val="nextTo"/>
        <c:crossAx val="67965416"/>
        <c:crosses val="autoZero"/>
        <c:crossBetween val="between"/>
      </c:valAx>
    </c:plotArea>
    <c:plotVisOnly val="1"/>
    <c:dispBlanksAs val="gap"/>
    <c:showDLblsOverMax val="0"/>
  </c:chart>
  <c:txPr>
    <a:bodyPr/>
    <a:lstStyle/>
    <a:p>
      <a:pPr>
        <a:defRPr sz="1800"/>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396155341693401"/>
          <c:y val="9.6555605195094416E-2"/>
          <c:w val="0.813893384854671"/>
          <c:h val="0.75660533605894176"/>
        </c:manualLayout>
      </c:layout>
      <c:barChart>
        <c:barDir val="bar"/>
        <c:grouping val="clustered"/>
        <c:varyColors val="0"/>
        <c:ser>
          <c:idx val="0"/>
          <c:order val="0"/>
          <c:tx>
            <c:strRef>
              <c:f>Sheet1!$B$1</c:f>
              <c:strCache>
                <c:ptCount val="1"/>
                <c:pt idx="0">
                  <c:v>LTSS Costs</c:v>
                </c:pt>
              </c:strCache>
            </c:strRef>
          </c:tx>
          <c:spPr>
            <a:solidFill>
              <a:schemeClr val="accent1"/>
            </a:solidFill>
            <a:ln>
              <a:noFill/>
            </a:ln>
            <a:effectLst/>
          </c:spPr>
          <c:invertIfNegative val="0"/>
          <c:cat>
            <c:strRef>
              <c:f>Sheet1!$A$2:$A$5</c:f>
              <c:strCache>
                <c:ptCount val="2"/>
                <c:pt idx="0">
                  <c:v>Nursing Home</c:v>
                </c:pt>
                <c:pt idx="1">
                  <c:v>Community</c:v>
                </c:pt>
              </c:strCache>
            </c:strRef>
          </c:cat>
          <c:val>
            <c:numRef>
              <c:f>Sheet1!$B$2:$B$5</c:f>
              <c:numCache>
                <c:formatCode>General</c:formatCode>
                <c:ptCount val="2"/>
                <c:pt idx="0">
                  <c:v>6116</c:v>
                </c:pt>
                <c:pt idx="1">
                  <c:v>3792</c:v>
                </c:pt>
              </c:numCache>
            </c:numRef>
          </c:val>
        </c:ser>
        <c:ser>
          <c:idx val="1"/>
          <c:order val="1"/>
          <c:tx>
            <c:strRef>
              <c:f>Sheet1!$C$1</c:f>
              <c:strCache>
                <c:ptCount val="1"/>
                <c:pt idx="0">
                  <c:v>Medical Costs</c:v>
                </c:pt>
              </c:strCache>
            </c:strRef>
          </c:tx>
          <c:spPr>
            <a:solidFill>
              <a:schemeClr val="accent2"/>
            </a:solidFill>
            <a:ln>
              <a:noFill/>
            </a:ln>
            <a:effectLst/>
          </c:spPr>
          <c:invertIfNegative val="0"/>
          <c:cat>
            <c:strRef>
              <c:f>Sheet1!$A$2:$A$5</c:f>
              <c:strCache>
                <c:ptCount val="2"/>
                <c:pt idx="0">
                  <c:v>Nursing Home</c:v>
                </c:pt>
                <c:pt idx="1">
                  <c:v>Community</c:v>
                </c:pt>
              </c:strCache>
            </c:strRef>
          </c:cat>
          <c:val>
            <c:numRef>
              <c:f>Sheet1!$C$2:$C$5</c:f>
              <c:numCache>
                <c:formatCode>General</c:formatCode>
                <c:ptCount val="2"/>
                <c:pt idx="0">
                  <c:v>181</c:v>
                </c:pt>
                <c:pt idx="1">
                  <c:v>183</c:v>
                </c:pt>
              </c:numCache>
            </c:numRef>
          </c:val>
        </c:ser>
        <c:ser>
          <c:idx val="2"/>
          <c:order val="2"/>
          <c:tx>
            <c:strRef>
              <c:f>Sheet1!$D$1</c:f>
              <c:strCache>
                <c:ptCount val="1"/>
                <c:pt idx="0">
                  <c:v>Total Cost</c:v>
                </c:pt>
              </c:strCache>
            </c:strRef>
          </c:tx>
          <c:spPr>
            <a:solidFill>
              <a:schemeClr val="accent3"/>
            </a:solidFill>
            <a:ln>
              <a:noFill/>
            </a:ln>
            <a:effectLst/>
          </c:spPr>
          <c:invertIfNegative val="0"/>
          <c:cat>
            <c:strRef>
              <c:f>Sheet1!$A$2:$A$5</c:f>
              <c:strCache>
                <c:ptCount val="2"/>
                <c:pt idx="0">
                  <c:v>Nursing Home</c:v>
                </c:pt>
                <c:pt idx="1">
                  <c:v>Community</c:v>
                </c:pt>
              </c:strCache>
            </c:strRef>
          </c:cat>
          <c:val>
            <c:numRef>
              <c:f>Sheet1!$D$2:$D$5</c:f>
              <c:numCache>
                <c:formatCode>General</c:formatCode>
                <c:ptCount val="2"/>
                <c:pt idx="0">
                  <c:v>6297</c:v>
                </c:pt>
                <c:pt idx="1">
                  <c:v>3974</c:v>
                </c:pt>
              </c:numCache>
            </c:numRef>
          </c:val>
        </c:ser>
        <c:dLbls>
          <c:showLegendKey val="0"/>
          <c:showVal val="0"/>
          <c:showCatName val="0"/>
          <c:showSerName val="0"/>
          <c:showPercent val="0"/>
          <c:showBubbleSize val="0"/>
        </c:dLbls>
        <c:gapWidth val="182"/>
        <c:axId val="67966592"/>
        <c:axId val="67966984"/>
      </c:barChart>
      <c:catAx>
        <c:axId val="6796659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0" i="0" u="none" strike="noStrike" kern="1200" baseline="0">
                <a:solidFill>
                  <a:schemeClr val="tx1"/>
                </a:solidFill>
                <a:latin typeface="+mn-lt"/>
                <a:ea typeface="+mn-ea"/>
                <a:cs typeface="+mn-cs"/>
              </a:defRPr>
            </a:pPr>
            <a:endParaRPr lang="en-US"/>
          </a:p>
        </c:txPr>
        <c:crossAx val="67966984"/>
        <c:crosses val="autoZero"/>
        <c:auto val="1"/>
        <c:lblAlgn val="ctr"/>
        <c:lblOffset val="100"/>
        <c:noMultiLvlLbl val="0"/>
      </c:catAx>
      <c:valAx>
        <c:axId val="67966984"/>
        <c:scaling>
          <c:orientation val="minMax"/>
        </c:scaling>
        <c:delete val="0"/>
        <c:axPos val="b"/>
        <c:majorGridlines>
          <c:spPr>
            <a:ln w="9525" cap="flat" cmpd="sng" algn="ctr">
              <a:solidFill>
                <a:schemeClr val="tx1">
                  <a:lumMod val="15000"/>
                  <a:lumOff val="85000"/>
                </a:schemeClr>
              </a:solidFill>
              <a:round/>
            </a:ln>
            <a:effectLst/>
          </c:spPr>
        </c:majorGridlines>
        <c:numFmt formatCode="&quot;$&quot;#,##0" sourceLinked="0"/>
        <c:majorTickMark val="none"/>
        <c:minorTickMark val="none"/>
        <c:tickLblPos val="nextTo"/>
        <c:spPr>
          <a:noFill/>
          <a:ln>
            <a:noFill/>
          </a:ln>
          <a:effectLst/>
        </c:spPr>
        <c:txPr>
          <a:bodyPr rot="-60000000" spcFirstLastPara="1" vertOverflow="ellipsis" vert="horz" wrap="square" anchor="ctr" anchorCtr="1"/>
          <a:lstStyle/>
          <a:p>
            <a:pPr>
              <a:defRPr sz="1500" b="0" i="0" u="none" strike="noStrike" kern="1200" baseline="0">
                <a:solidFill>
                  <a:schemeClr val="tx1"/>
                </a:solidFill>
                <a:latin typeface="+mn-lt"/>
                <a:ea typeface="+mn-ea"/>
                <a:cs typeface="+mn-cs"/>
              </a:defRPr>
            </a:pPr>
            <a:endParaRPr lang="en-US"/>
          </a:p>
        </c:txPr>
        <c:crossAx val="679665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5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sz="1500" baseline="0">
          <a:solidFill>
            <a:schemeClr val="tx1"/>
          </a:solidFill>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latin typeface="Arial" panose="020B0604020202020204" pitchFamily="34" charset="0"/>
                <a:cs typeface="Arial" panose="020B0604020202020204" pitchFamily="34" charset="0"/>
              </a:defRPr>
            </a:pPr>
            <a:r>
              <a:rPr lang="en-US" sz="1400">
                <a:latin typeface="Arial" panose="020B0604020202020204" pitchFamily="34" charset="0"/>
                <a:cs typeface="Arial" panose="020B0604020202020204" pitchFamily="34" charset="0"/>
              </a:rPr>
              <a:t>Quarterly</a:t>
            </a:r>
            <a:r>
              <a:rPr lang="en-US" sz="1400" baseline="0">
                <a:latin typeface="Arial" panose="020B0604020202020204" pitchFamily="34" charset="0"/>
                <a:cs typeface="Arial" panose="020B0604020202020204" pitchFamily="34" charset="0"/>
              </a:rPr>
              <a:t> Medicaid </a:t>
            </a:r>
            <a:r>
              <a:rPr lang="en-US" sz="1400">
                <a:latin typeface="Arial" panose="020B0604020202020204" pitchFamily="34" charset="0"/>
                <a:cs typeface="Arial" panose="020B0604020202020204" pitchFamily="34" charset="0"/>
              </a:rPr>
              <a:t>Enrollment &amp; PMPM Trends CY 2012-2015</a:t>
            </a:r>
          </a:p>
        </c:rich>
      </c:tx>
      <c:overlay val="0"/>
    </c:title>
    <c:autoTitleDeleted val="0"/>
    <c:plotArea>
      <c:layout>
        <c:manualLayout>
          <c:layoutTarget val="inner"/>
          <c:xMode val="edge"/>
          <c:yMode val="edge"/>
          <c:x val="8.7878426961335715E-2"/>
          <c:y val="0.10671684662036908"/>
          <c:w val="0.84055203183635652"/>
          <c:h val="0.77532049243700396"/>
        </c:manualLayout>
      </c:layout>
      <c:lineChart>
        <c:grouping val="standard"/>
        <c:varyColors val="0"/>
        <c:ser>
          <c:idx val="0"/>
          <c:order val="0"/>
          <c:tx>
            <c:strRef>
              <c:f>Sheet1!$S$4</c:f>
              <c:strCache>
                <c:ptCount val="1"/>
                <c:pt idx="0">
                  <c:v>Enrollment</c:v>
                </c:pt>
              </c:strCache>
            </c:strRef>
          </c:tx>
          <c:spPr>
            <a:ln w="19050"/>
          </c:spPr>
          <c:marker>
            <c:symbol val="diamond"/>
            <c:size val="6"/>
          </c:marker>
          <c:dLbls>
            <c:dLbl>
              <c:idx val="0"/>
              <c:layout>
                <c:manualLayout>
                  <c:x val="-1.3299549846771947E-2"/>
                  <c:y val="-2.592932335857541E-2"/>
                </c:manualLayout>
              </c:layout>
              <c:dLblPos val="r"/>
              <c:showLegendKey val="0"/>
              <c:showVal val="1"/>
              <c:showCatName val="0"/>
              <c:showSerName val="0"/>
              <c:showPercent val="0"/>
              <c:showBubbleSize val="0"/>
              <c:extLst>
                <c:ext xmlns:c15="http://schemas.microsoft.com/office/drawing/2012/chart" uri="{CE6537A1-D6FC-4f65-9D91-7224C49458BB}"/>
              </c:extLst>
            </c:dLbl>
            <c:dLbl>
              <c:idx val="1"/>
              <c:layout>
                <c:manualLayout>
                  <c:x val="-2.2459801463364567E-2"/>
                  <c:y val="-5.1484379499915613E-2"/>
                </c:manualLayout>
              </c:layout>
              <c:dLblPos val="r"/>
              <c:showLegendKey val="0"/>
              <c:showVal val="1"/>
              <c:showCatName val="0"/>
              <c:showSerName val="0"/>
              <c:showPercent val="0"/>
              <c:showBubbleSize val="0"/>
              <c:extLst>
                <c:ext xmlns:c15="http://schemas.microsoft.com/office/drawing/2012/chart" uri="{CE6537A1-D6FC-4f65-9D91-7224C49458BB}"/>
              </c:extLst>
            </c:dLbl>
            <c:dLbl>
              <c:idx val="2"/>
              <c:layout>
                <c:manualLayout>
                  <c:x val="-2.5882842856933385E-2"/>
                  <c:y val="-5.1484127976248115E-2"/>
                </c:manualLayout>
              </c:layout>
              <c:dLblPos val="r"/>
              <c:showLegendKey val="0"/>
              <c:showVal val="1"/>
              <c:showCatName val="0"/>
              <c:showSerName val="0"/>
              <c:showPercent val="0"/>
              <c:showBubbleSize val="0"/>
              <c:extLst>
                <c:ext xmlns:c15="http://schemas.microsoft.com/office/drawing/2012/chart" uri="{CE6537A1-D6FC-4f65-9D91-7224C49458BB}"/>
              </c:extLst>
            </c:dLbl>
            <c:dLbl>
              <c:idx val="3"/>
              <c:layout>
                <c:manualLayout>
                  <c:x val="-3.0463085969002476E-2"/>
                  <c:y val="-5.1484127976248115E-2"/>
                </c:manualLayout>
              </c:layout>
              <c:dLblPos val="r"/>
              <c:showLegendKey val="0"/>
              <c:showVal val="1"/>
              <c:showCatName val="0"/>
              <c:showSerName val="0"/>
              <c:showPercent val="0"/>
              <c:showBubbleSize val="0"/>
              <c:extLst>
                <c:ext xmlns:c15="http://schemas.microsoft.com/office/drawing/2012/chart" uri="{CE6537A1-D6FC-4f65-9D91-7224C49458BB}"/>
              </c:extLst>
            </c:dLbl>
            <c:dLbl>
              <c:idx val="4"/>
              <c:layout>
                <c:manualLayout>
                  <c:x val="-3.1229079605272804E-2"/>
                  <c:y val="-4.9823820247101913E-2"/>
                </c:manualLayout>
              </c:layout>
              <c:dLblPos val="r"/>
              <c:showLegendKey val="0"/>
              <c:showVal val="1"/>
              <c:showCatName val="0"/>
              <c:showSerName val="0"/>
              <c:showPercent val="0"/>
              <c:showBubbleSize val="0"/>
              <c:extLst>
                <c:ext xmlns:c15="http://schemas.microsoft.com/office/drawing/2012/chart" uri="{CE6537A1-D6FC-4f65-9D91-7224C49458BB}"/>
              </c:extLst>
            </c:dLbl>
            <c:dLbl>
              <c:idx val="5"/>
              <c:layout>
                <c:manualLayout>
                  <c:x val="-2.9739321690933886E-2"/>
                  <c:y val="-4.9823820247101878E-2"/>
                </c:manualLayout>
              </c:layout>
              <c:dLblPos val="r"/>
              <c:showLegendKey val="0"/>
              <c:showVal val="1"/>
              <c:showCatName val="0"/>
              <c:showSerName val="0"/>
              <c:showPercent val="0"/>
              <c:showBubbleSize val="0"/>
              <c:extLst>
                <c:ext xmlns:c15="http://schemas.microsoft.com/office/drawing/2012/chart" uri="{CE6537A1-D6FC-4f65-9D91-7224C49458BB}"/>
              </c:extLst>
            </c:dLbl>
            <c:dLbl>
              <c:idx val="6"/>
              <c:layout>
                <c:manualLayout>
                  <c:x val="-2.9739321690933886E-2"/>
                  <c:y val="-4.5381660755441249E-2"/>
                </c:manualLayout>
              </c:layout>
              <c:dLblPos val="r"/>
              <c:showLegendKey val="0"/>
              <c:showVal val="1"/>
              <c:showCatName val="0"/>
              <c:showSerName val="0"/>
              <c:showPercent val="0"/>
              <c:showBubbleSize val="0"/>
              <c:extLst>
                <c:ext xmlns:c15="http://schemas.microsoft.com/office/drawing/2012/chart" uri="{CE6537A1-D6FC-4f65-9D91-7224C49458BB}"/>
              </c:extLst>
            </c:dLbl>
            <c:dLbl>
              <c:idx val="7"/>
              <c:layout>
                <c:manualLayout>
                  <c:x val="-2.8249563776594912E-2"/>
                  <c:y val="-4.871912829945603E-2"/>
                </c:manualLayout>
              </c:layout>
              <c:dLblPos val="r"/>
              <c:showLegendKey val="0"/>
              <c:showVal val="1"/>
              <c:showCatName val="0"/>
              <c:showSerName val="0"/>
              <c:showPercent val="0"/>
              <c:showBubbleSize val="0"/>
              <c:extLst>
                <c:ext xmlns:c15="http://schemas.microsoft.com/office/drawing/2012/chart" uri="{CE6537A1-D6FC-4f65-9D91-7224C49458BB}"/>
              </c:extLst>
            </c:dLbl>
            <c:dLbl>
              <c:idx val="12"/>
              <c:layout>
                <c:manualLayout>
                  <c:x val="-4.4757958327834718E-2"/>
                  <c:y val="-3.5512375090202677E-2"/>
                </c:manualLayout>
              </c:layout>
              <c:dLblPos val="r"/>
              <c:showLegendKey val="0"/>
              <c:showVal val="1"/>
              <c:showCatName val="0"/>
              <c:showSerName val="0"/>
              <c:showPercent val="0"/>
              <c:showBubbleSize val="0"/>
              <c:extLst>
                <c:ext xmlns:c15="http://schemas.microsoft.com/office/drawing/2012/chart" uri="{CE6537A1-D6FC-4f65-9D91-7224C49458BB}"/>
              </c:extLst>
            </c:dLbl>
            <c:dLbl>
              <c:idx val="13"/>
              <c:layout>
                <c:manualLayout>
                  <c:x val="-5.1160495694340613E-2"/>
                  <c:y val="-3.8706645944353545E-2"/>
                </c:manualLayout>
              </c:layout>
              <c:dLblPos val="r"/>
              <c:showLegendKey val="0"/>
              <c:showVal val="1"/>
              <c:showCatName val="0"/>
              <c:showSerName val="0"/>
              <c:showPercent val="0"/>
              <c:showBubbleSize val="0"/>
              <c:extLst>
                <c:ext xmlns:c15="http://schemas.microsoft.com/office/drawing/2012/chart" uri="{CE6537A1-D6FC-4f65-9D91-7224C49458BB}"/>
              </c:extLst>
            </c:dLbl>
            <c:dLbl>
              <c:idx val="14"/>
              <c:layout>
                <c:manualLayout>
                  <c:x val="-5.2085807709790356E-2"/>
                  <c:y val="-5.5394432621560068E-2"/>
                </c:manualLayout>
              </c:layout>
              <c:dLblPos val="r"/>
              <c:showLegendKey val="0"/>
              <c:showVal val="1"/>
              <c:showCatName val="0"/>
              <c:showSerName val="0"/>
              <c:showPercent val="0"/>
              <c:showBubbleSize val="0"/>
              <c:extLst>
                <c:ext xmlns:c15="http://schemas.microsoft.com/office/drawing/2012/chart" uri="{CE6537A1-D6FC-4f65-9D91-7224C49458BB}"/>
              </c:extLst>
            </c:dLbl>
            <c:dLbl>
              <c:idx val="15"/>
              <c:layout>
                <c:manualLayout>
                  <c:x val="-5.2085690406017682E-2"/>
                  <c:y val="-4.5381918292627166E-2"/>
                </c:manualLayout>
              </c:layout>
              <c:dLblPos val="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b="0">
                    <a:latin typeface="Arial" panose="020B0604020202020204" pitchFamily="34" charset="0"/>
                    <a:cs typeface="Arial" panose="020B0604020202020204" pitchFamily="34" charset="0"/>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trendline>
            <c:trendlineType val="linear"/>
            <c:dispRSqr val="0"/>
            <c:dispEq val="0"/>
          </c:trendline>
          <c:cat>
            <c:numRef>
              <c:f>Sheet1!$Q$5:$Q$20</c:f>
              <c:numCache>
                <c:formatCode>mmm\-yy</c:formatCode>
                <c:ptCount val="16"/>
                <c:pt idx="0">
                  <c:v>40969</c:v>
                </c:pt>
                <c:pt idx="1">
                  <c:v>41061</c:v>
                </c:pt>
                <c:pt idx="2">
                  <c:v>41153</c:v>
                </c:pt>
                <c:pt idx="3">
                  <c:v>41244</c:v>
                </c:pt>
                <c:pt idx="4">
                  <c:v>41334</c:v>
                </c:pt>
                <c:pt idx="5">
                  <c:v>41426</c:v>
                </c:pt>
                <c:pt idx="6">
                  <c:v>41518</c:v>
                </c:pt>
                <c:pt idx="7">
                  <c:v>41609</c:v>
                </c:pt>
                <c:pt idx="8">
                  <c:v>41699</c:v>
                </c:pt>
                <c:pt idx="9">
                  <c:v>41791</c:v>
                </c:pt>
                <c:pt idx="10">
                  <c:v>41883</c:v>
                </c:pt>
                <c:pt idx="11">
                  <c:v>41974</c:v>
                </c:pt>
                <c:pt idx="12">
                  <c:v>42064</c:v>
                </c:pt>
                <c:pt idx="13">
                  <c:v>42156</c:v>
                </c:pt>
                <c:pt idx="14">
                  <c:v>42248</c:v>
                </c:pt>
                <c:pt idx="15">
                  <c:v>42339</c:v>
                </c:pt>
              </c:numCache>
            </c:numRef>
          </c:cat>
          <c:val>
            <c:numRef>
              <c:f>Sheet1!$S$5:$S$20</c:f>
              <c:numCache>
                <c:formatCode>#,##0</c:formatCode>
                <c:ptCount val="16"/>
                <c:pt idx="0">
                  <c:v>583515</c:v>
                </c:pt>
                <c:pt idx="1">
                  <c:v>587758.33333333337</c:v>
                </c:pt>
                <c:pt idx="2">
                  <c:v>597143.33333333337</c:v>
                </c:pt>
                <c:pt idx="3">
                  <c:v>609136.66666666663</c:v>
                </c:pt>
                <c:pt idx="4">
                  <c:v>614490.66666666663</c:v>
                </c:pt>
                <c:pt idx="5">
                  <c:v>621337.33333333337</c:v>
                </c:pt>
                <c:pt idx="6">
                  <c:v>625444.66666666663</c:v>
                </c:pt>
                <c:pt idx="7">
                  <c:v>624237</c:v>
                </c:pt>
                <c:pt idx="8">
                  <c:v>663396</c:v>
                </c:pt>
                <c:pt idx="9">
                  <c:v>711928.33333333337</c:v>
                </c:pt>
                <c:pt idx="10">
                  <c:v>746498.66666666663</c:v>
                </c:pt>
                <c:pt idx="11">
                  <c:v>754469.33333333337</c:v>
                </c:pt>
                <c:pt idx="12">
                  <c:v>717082.33333333337</c:v>
                </c:pt>
                <c:pt idx="13">
                  <c:v>731908</c:v>
                </c:pt>
                <c:pt idx="14">
                  <c:v>713334</c:v>
                </c:pt>
                <c:pt idx="15">
                  <c:v>723867.66666666663</c:v>
                </c:pt>
              </c:numCache>
            </c:numRef>
          </c:val>
          <c:smooth val="0"/>
        </c:ser>
        <c:dLbls>
          <c:showLegendKey val="0"/>
          <c:showVal val="0"/>
          <c:showCatName val="0"/>
          <c:showSerName val="0"/>
          <c:showPercent val="0"/>
          <c:showBubbleSize val="0"/>
        </c:dLbls>
        <c:marker val="1"/>
        <c:smooth val="0"/>
        <c:axId val="67967768"/>
        <c:axId val="67968160"/>
      </c:lineChart>
      <c:lineChart>
        <c:grouping val="standard"/>
        <c:varyColors val="0"/>
        <c:ser>
          <c:idx val="1"/>
          <c:order val="1"/>
          <c:tx>
            <c:strRef>
              <c:f>Sheet1!$T$4</c:f>
              <c:strCache>
                <c:ptCount val="1"/>
                <c:pt idx="0">
                  <c:v>PMPM</c:v>
                </c:pt>
              </c:strCache>
            </c:strRef>
          </c:tx>
          <c:spPr>
            <a:ln w="19050"/>
          </c:spPr>
          <c:dLbls>
            <c:dLbl>
              <c:idx val="0"/>
              <c:layout>
                <c:manualLayout>
                  <c:x val="-1.2681593571753252E-2"/>
                  <c:y val="3.7046669461933024E-2"/>
                </c:manualLayout>
              </c:layout>
              <c:dLblPos val="r"/>
              <c:showLegendKey val="0"/>
              <c:showVal val="1"/>
              <c:showCatName val="0"/>
              <c:showSerName val="0"/>
              <c:showPercent val="0"/>
              <c:showBubbleSize val="0"/>
              <c:extLst>
                <c:ext xmlns:c15="http://schemas.microsoft.com/office/drawing/2012/chart" uri="{CE6537A1-D6FC-4f65-9D91-7224C49458BB}"/>
              </c:extLst>
            </c:dLbl>
            <c:dLbl>
              <c:idx val="2"/>
              <c:dLblPos val="t"/>
              <c:showLegendKey val="0"/>
              <c:showVal val="1"/>
              <c:showCatName val="0"/>
              <c:showSerName val="0"/>
              <c:showPercent val="0"/>
              <c:showBubbleSize val="0"/>
              <c:extLst>
                <c:ext xmlns:c15="http://schemas.microsoft.com/office/drawing/2012/chart" uri="{CE6537A1-D6FC-4f65-9D91-7224C49458BB}"/>
              </c:extLst>
            </c:dLbl>
            <c:dLbl>
              <c:idx val="4"/>
              <c:dLblPos val="t"/>
              <c:showLegendKey val="0"/>
              <c:showVal val="1"/>
              <c:showCatName val="0"/>
              <c:showSerName val="0"/>
              <c:showPercent val="0"/>
              <c:showBubbleSize val="0"/>
              <c:extLst>
                <c:ext xmlns:c15="http://schemas.microsoft.com/office/drawing/2012/chart" uri="{CE6537A1-D6FC-4f65-9D91-7224C49458BB}"/>
              </c:extLst>
            </c:dLbl>
            <c:dLbl>
              <c:idx val="6"/>
              <c:dLblPos val="t"/>
              <c:showLegendKey val="0"/>
              <c:showVal val="1"/>
              <c:showCatName val="0"/>
              <c:showSerName val="0"/>
              <c:showPercent val="0"/>
              <c:showBubbleSize val="0"/>
              <c:extLst>
                <c:ext xmlns:c15="http://schemas.microsoft.com/office/drawing/2012/chart" uri="{CE6537A1-D6FC-4f65-9D91-7224C49458BB}"/>
              </c:extLst>
            </c:dLbl>
            <c:dLbl>
              <c:idx val="7"/>
              <c:dLblPos val="t"/>
              <c:showLegendKey val="0"/>
              <c:showVal val="1"/>
              <c:showCatName val="0"/>
              <c:showSerName val="0"/>
              <c:showPercent val="0"/>
              <c:showBubbleSize val="0"/>
              <c:extLst>
                <c:ext xmlns:c15="http://schemas.microsoft.com/office/drawing/2012/chart" uri="{CE6537A1-D6FC-4f65-9D91-7224C49458BB}"/>
              </c:extLst>
            </c:dLbl>
            <c:dLbl>
              <c:idx val="11"/>
              <c:dLblPos val="t"/>
              <c:showLegendKey val="0"/>
              <c:showVal val="1"/>
              <c:showCatName val="0"/>
              <c:showSerName val="0"/>
              <c:showPercent val="0"/>
              <c:showBubbleSize val="0"/>
              <c:extLst>
                <c:ext xmlns:c15="http://schemas.microsoft.com/office/drawing/2012/chart" uri="{CE6537A1-D6FC-4f65-9D91-7224C49458BB}"/>
              </c:extLst>
            </c:dLbl>
            <c:dLbl>
              <c:idx val="15"/>
              <c:layout>
                <c:manualLayout>
                  <c:x val="-3.9497236029853916E-2"/>
                  <c:y val="3.8706908740005222E-2"/>
                </c:manualLayout>
              </c:layout>
              <c:dLblPos val="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b="0">
                    <a:latin typeface="Arial" panose="020B0604020202020204" pitchFamily="34" charset="0"/>
                    <a:cs typeface="Arial" panose="020B0604020202020204" pitchFamily="34" charset="0"/>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trendline>
            <c:trendlineType val="linear"/>
            <c:dispRSqr val="0"/>
            <c:dispEq val="0"/>
          </c:trendline>
          <c:cat>
            <c:numRef>
              <c:f>Sheet1!$Q$5:$Q$20</c:f>
              <c:numCache>
                <c:formatCode>mmm\-yy</c:formatCode>
                <c:ptCount val="16"/>
                <c:pt idx="0">
                  <c:v>40969</c:v>
                </c:pt>
                <c:pt idx="1">
                  <c:v>41061</c:v>
                </c:pt>
                <c:pt idx="2">
                  <c:v>41153</c:v>
                </c:pt>
                <c:pt idx="3">
                  <c:v>41244</c:v>
                </c:pt>
                <c:pt idx="4">
                  <c:v>41334</c:v>
                </c:pt>
                <c:pt idx="5">
                  <c:v>41426</c:v>
                </c:pt>
                <c:pt idx="6">
                  <c:v>41518</c:v>
                </c:pt>
                <c:pt idx="7">
                  <c:v>41609</c:v>
                </c:pt>
                <c:pt idx="8">
                  <c:v>41699</c:v>
                </c:pt>
                <c:pt idx="9">
                  <c:v>41791</c:v>
                </c:pt>
                <c:pt idx="10">
                  <c:v>41883</c:v>
                </c:pt>
                <c:pt idx="11">
                  <c:v>41974</c:v>
                </c:pt>
                <c:pt idx="12">
                  <c:v>42064</c:v>
                </c:pt>
                <c:pt idx="13">
                  <c:v>42156</c:v>
                </c:pt>
                <c:pt idx="14">
                  <c:v>42248</c:v>
                </c:pt>
                <c:pt idx="15">
                  <c:v>42339</c:v>
                </c:pt>
              </c:numCache>
            </c:numRef>
          </c:cat>
          <c:val>
            <c:numRef>
              <c:f>Sheet1!$T$5:$T$20</c:f>
              <c:numCache>
                <c:formatCode>_("$"* #,##0_);_("$"* \(#,##0\);_("$"* "-"??_);_(@_)</c:formatCode>
                <c:ptCount val="16"/>
                <c:pt idx="0">
                  <c:v>706.46610293491449</c:v>
                </c:pt>
                <c:pt idx="1">
                  <c:v>688.29774792701073</c:v>
                </c:pt>
                <c:pt idx="2">
                  <c:v>717.55455548818543</c:v>
                </c:pt>
                <c:pt idx="3">
                  <c:v>663.41176323758759</c:v>
                </c:pt>
                <c:pt idx="4">
                  <c:v>700.2730272336114</c:v>
                </c:pt>
                <c:pt idx="5">
                  <c:v>673.86446527232658</c:v>
                </c:pt>
                <c:pt idx="6">
                  <c:v>711.04129117161449</c:v>
                </c:pt>
                <c:pt idx="7">
                  <c:v>730.48067586530976</c:v>
                </c:pt>
                <c:pt idx="8">
                  <c:v>684.04273720316883</c:v>
                </c:pt>
                <c:pt idx="9">
                  <c:v>681.79130180303719</c:v>
                </c:pt>
                <c:pt idx="10">
                  <c:v>645.93425982810425</c:v>
                </c:pt>
                <c:pt idx="11">
                  <c:v>686.76363528758407</c:v>
                </c:pt>
                <c:pt idx="12">
                  <c:v>647.98840659622067</c:v>
                </c:pt>
                <c:pt idx="13">
                  <c:v>653.81928541474247</c:v>
                </c:pt>
                <c:pt idx="14">
                  <c:v>670.42060065364421</c:v>
                </c:pt>
                <c:pt idx="15">
                  <c:v>668.78127754382365</c:v>
                </c:pt>
              </c:numCache>
            </c:numRef>
          </c:val>
          <c:smooth val="0"/>
        </c:ser>
        <c:dLbls>
          <c:showLegendKey val="0"/>
          <c:showVal val="0"/>
          <c:showCatName val="0"/>
          <c:showSerName val="0"/>
          <c:showPercent val="0"/>
          <c:showBubbleSize val="0"/>
        </c:dLbls>
        <c:marker val="1"/>
        <c:smooth val="0"/>
        <c:axId val="287175120"/>
        <c:axId val="287176296"/>
      </c:lineChart>
      <c:dateAx>
        <c:axId val="67967768"/>
        <c:scaling>
          <c:orientation val="minMax"/>
        </c:scaling>
        <c:delete val="0"/>
        <c:axPos val="b"/>
        <c:numFmt formatCode="mmm\-yy" sourceLinked="1"/>
        <c:majorTickMark val="out"/>
        <c:minorTickMark val="none"/>
        <c:tickLblPos val="nextTo"/>
        <c:spPr>
          <a:ln>
            <a:solidFill>
              <a:schemeClr val="tx1"/>
            </a:solidFill>
          </a:ln>
        </c:spPr>
        <c:txPr>
          <a:bodyPr/>
          <a:lstStyle/>
          <a:p>
            <a:pPr>
              <a:defRPr sz="800">
                <a:latin typeface="Arial" panose="020B0604020202020204" pitchFamily="34" charset="0"/>
                <a:cs typeface="Arial" panose="020B0604020202020204" pitchFamily="34" charset="0"/>
              </a:defRPr>
            </a:pPr>
            <a:endParaRPr lang="en-US"/>
          </a:p>
        </c:txPr>
        <c:crossAx val="67968160"/>
        <c:crosses val="autoZero"/>
        <c:auto val="1"/>
        <c:lblOffset val="100"/>
        <c:baseTimeUnit val="months"/>
        <c:majorUnit val="3"/>
        <c:majorTimeUnit val="months"/>
      </c:dateAx>
      <c:valAx>
        <c:axId val="67968160"/>
        <c:scaling>
          <c:orientation val="minMax"/>
          <c:max val="800000"/>
          <c:min val="0"/>
        </c:scaling>
        <c:delete val="0"/>
        <c:axPos val="l"/>
        <c:majorGridlines>
          <c:spPr>
            <a:ln>
              <a:noFill/>
            </a:ln>
          </c:spPr>
        </c:majorGridlines>
        <c:title>
          <c:tx>
            <c:rich>
              <a:bodyPr rot="-5400000" vert="horz"/>
              <a:lstStyle/>
              <a:p>
                <a:pPr>
                  <a:defRPr/>
                </a:pPr>
                <a:r>
                  <a:rPr lang="en-US"/>
                  <a:t>Enrollment</a:t>
                </a:r>
              </a:p>
            </c:rich>
          </c:tx>
          <c:layout>
            <c:manualLayout>
              <c:xMode val="edge"/>
              <c:yMode val="edge"/>
              <c:x val="6.2614021986747424E-4"/>
              <c:y val="0.4074599276050539"/>
            </c:manualLayout>
          </c:layout>
          <c:overlay val="0"/>
        </c:title>
        <c:numFmt formatCode="#,##0" sourceLinked="1"/>
        <c:majorTickMark val="out"/>
        <c:minorTickMark val="none"/>
        <c:tickLblPos val="nextTo"/>
        <c:spPr>
          <a:ln>
            <a:solidFill>
              <a:schemeClr val="tx1"/>
            </a:solidFill>
          </a:ln>
        </c:spPr>
        <c:txPr>
          <a:bodyPr/>
          <a:lstStyle/>
          <a:p>
            <a:pPr>
              <a:defRPr sz="800">
                <a:latin typeface="Arial" panose="020B0604020202020204" pitchFamily="34" charset="0"/>
                <a:cs typeface="Arial" panose="020B0604020202020204" pitchFamily="34" charset="0"/>
              </a:defRPr>
            </a:pPr>
            <a:endParaRPr lang="en-US"/>
          </a:p>
        </c:txPr>
        <c:crossAx val="67967768"/>
        <c:crosses val="autoZero"/>
        <c:crossBetween val="between"/>
      </c:valAx>
      <c:valAx>
        <c:axId val="287176296"/>
        <c:scaling>
          <c:orientation val="minMax"/>
          <c:max val="1000"/>
          <c:min val="300"/>
        </c:scaling>
        <c:delete val="0"/>
        <c:axPos val="r"/>
        <c:title>
          <c:tx>
            <c:rich>
              <a:bodyPr rot="-5400000" vert="horz"/>
              <a:lstStyle/>
              <a:p>
                <a:pPr>
                  <a:defRPr/>
                </a:pPr>
                <a:r>
                  <a:rPr lang="en-US"/>
                  <a:t>PMPM</a:t>
                </a:r>
              </a:p>
            </c:rich>
          </c:tx>
          <c:overlay val="0"/>
        </c:title>
        <c:numFmt formatCode="_(&quot;$&quot;* #,##0_);_(&quot;$&quot;* \(#,##0\);_(&quot;$&quot;* &quot;-&quot;_);_(@_)" sourceLinked="0"/>
        <c:majorTickMark val="out"/>
        <c:minorTickMark val="none"/>
        <c:tickLblPos val="nextTo"/>
        <c:spPr>
          <a:ln>
            <a:solidFill>
              <a:schemeClr val="tx1"/>
            </a:solidFill>
          </a:ln>
        </c:spPr>
        <c:txPr>
          <a:bodyPr/>
          <a:lstStyle/>
          <a:p>
            <a:pPr>
              <a:defRPr sz="800">
                <a:latin typeface="Arial" panose="020B0604020202020204" pitchFamily="34" charset="0"/>
                <a:cs typeface="Arial" panose="020B0604020202020204" pitchFamily="34" charset="0"/>
              </a:defRPr>
            </a:pPr>
            <a:endParaRPr lang="en-US"/>
          </a:p>
        </c:txPr>
        <c:crossAx val="287175120"/>
        <c:crosses val="max"/>
        <c:crossBetween val="between"/>
      </c:valAx>
      <c:dateAx>
        <c:axId val="287175120"/>
        <c:scaling>
          <c:orientation val="minMax"/>
        </c:scaling>
        <c:delete val="1"/>
        <c:axPos val="b"/>
        <c:numFmt formatCode="mmm\-yy" sourceLinked="1"/>
        <c:majorTickMark val="out"/>
        <c:minorTickMark val="none"/>
        <c:tickLblPos val="nextTo"/>
        <c:crossAx val="287176296"/>
        <c:crosses val="autoZero"/>
        <c:auto val="1"/>
        <c:lblOffset val="100"/>
        <c:baseTimeUnit val="months"/>
      </c:dateAx>
    </c:plotArea>
    <c:legend>
      <c:legendPos val="b"/>
      <c:legendEntry>
        <c:idx val="2"/>
        <c:delete val="1"/>
      </c:legendEntry>
      <c:legendEntry>
        <c:idx val="3"/>
        <c:delete val="1"/>
      </c:legendEntry>
      <c:layout>
        <c:manualLayout>
          <c:xMode val="edge"/>
          <c:yMode val="edge"/>
          <c:x val="0.28292641116120015"/>
          <c:y val="0.93964819020518564"/>
          <c:w val="0.43414717767759975"/>
          <c:h val="6.0351809794814408E-2"/>
        </c:manualLayout>
      </c:layout>
      <c:overlay val="0"/>
      <c:txPr>
        <a:bodyPr/>
        <a:lstStyle/>
        <a:p>
          <a:pPr>
            <a:defRPr sz="800">
              <a:latin typeface="Arial" panose="020B0604020202020204" pitchFamily="34" charset="0"/>
              <a:cs typeface="Arial" panose="020B0604020202020204" pitchFamily="34" charset="0"/>
            </a:defRPr>
          </a:pPr>
          <a:endParaRPr lang="en-US"/>
        </a:p>
      </c:txPr>
    </c:legend>
    <c:plotVisOnly val="1"/>
    <c:dispBlanksAs val="gap"/>
    <c:showDLblsOverMax val="0"/>
  </c:chart>
  <c:spPr>
    <a:ln>
      <a:solidFill>
        <a:schemeClr val="tx1"/>
      </a:solidFill>
    </a:ln>
  </c:spPr>
  <c:txPr>
    <a:bodyPr/>
    <a:lstStyle/>
    <a:p>
      <a:pPr>
        <a:defRPr b="1"/>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D87704C-0617-4A66-B152-2CCFDBEEEFCF}"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E1049FB9-3924-42AA-B970-7B002517CFD5}">
      <dgm:prSet phldrT="[Text]"/>
      <dgm:spPr/>
      <dgm:t>
        <a:bodyPr/>
        <a:lstStyle/>
        <a:p>
          <a:r>
            <a:rPr lang="en-US" b="1" dirty="0" smtClean="0">
              <a:latin typeface="Calibri" panose="020F0502020204030204" pitchFamily="34" charset="0"/>
            </a:rPr>
            <a:t>Critical source of economic security and well-being to over  750,000 individuals (21% of the population of Connecticut).</a:t>
          </a:r>
          <a:endParaRPr lang="en-US" b="1" dirty="0">
            <a:latin typeface="Calibri" panose="020F0502020204030204" pitchFamily="34" charset="0"/>
          </a:endParaRPr>
        </a:p>
      </dgm:t>
    </dgm:pt>
    <dgm:pt modelId="{165E4BA8-01CF-412E-9B56-19D86A8B9352}" type="parTrans" cxnId="{CFC964D9-8220-4D4C-AC6B-110958DA9C3D}">
      <dgm:prSet/>
      <dgm:spPr/>
      <dgm:t>
        <a:bodyPr/>
        <a:lstStyle/>
        <a:p>
          <a:endParaRPr lang="en-US"/>
        </a:p>
      </dgm:t>
    </dgm:pt>
    <dgm:pt modelId="{F48F3301-AED5-4754-B09E-83C8AC6F5B9B}" type="sibTrans" cxnId="{CFC964D9-8220-4D4C-AC6B-110958DA9C3D}">
      <dgm:prSet/>
      <dgm:spPr/>
      <dgm:t>
        <a:bodyPr/>
        <a:lstStyle/>
        <a:p>
          <a:endParaRPr lang="en-US"/>
        </a:p>
      </dgm:t>
    </dgm:pt>
    <dgm:pt modelId="{1238C184-776D-4D5D-9B79-BCFA9E1089E3}">
      <dgm:prSet phldrT="[Text]" custT="1"/>
      <dgm:spPr/>
      <dgm:t>
        <a:bodyPr/>
        <a:lstStyle/>
        <a:p>
          <a:r>
            <a:rPr lang="en-US" sz="1400" dirty="0" smtClean="0">
              <a:latin typeface="Calibri" panose="020F0502020204030204" pitchFamily="34" charset="0"/>
              <a:cs typeface="Arial" panose="020B0604020202020204" pitchFamily="34" charset="0"/>
            </a:rPr>
            <a:t>Covers an extensive array of preventative services (primary care through Person-Centered Medical Homes, dental and behavioral health coverage) as well as care coordination.</a:t>
          </a:r>
          <a:endParaRPr lang="en-US" sz="1400" dirty="0">
            <a:latin typeface="Calibri" panose="020F0502020204030204" pitchFamily="34" charset="0"/>
            <a:cs typeface="Arial" panose="020B0604020202020204" pitchFamily="34" charset="0"/>
          </a:endParaRPr>
        </a:p>
      </dgm:t>
    </dgm:pt>
    <dgm:pt modelId="{5BECF48A-3615-4684-8D58-CF19BF900A15}" type="parTrans" cxnId="{50B06CED-6724-4D5D-8A00-29A2BBF6B704}">
      <dgm:prSet/>
      <dgm:spPr/>
      <dgm:t>
        <a:bodyPr/>
        <a:lstStyle/>
        <a:p>
          <a:endParaRPr lang="en-US"/>
        </a:p>
      </dgm:t>
    </dgm:pt>
    <dgm:pt modelId="{885AAF67-0E5A-4FAD-8F3F-93E174BD4BA2}" type="sibTrans" cxnId="{50B06CED-6724-4D5D-8A00-29A2BBF6B704}">
      <dgm:prSet/>
      <dgm:spPr/>
      <dgm:t>
        <a:bodyPr/>
        <a:lstStyle/>
        <a:p>
          <a:endParaRPr lang="en-US"/>
        </a:p>
      </dgm:t>
    </dgm:pt>
    <dgm:pt modelId="{2BB1EE1D-9EAC-43FA-9DFB-3E84277D6C96}">
      <dgm:prSet phldrT="[Text]"/>
      <dgm:spPr/>
      <dgm:t>
        <a:bodyPr/>
        <a:lstStyle/>
        <a:p>
          <a:r>
            <a:rPr lang="en-US" b="1" dirty="0" smtClean="0">
              <a:latin typeface="Calibri" panose="020F0502020204030204" pitchFamily="34" charset="0"/>
            </a:rPr>
            <a:t>Data driven.</a:t>
          </a:r>
          <a:endParaRPr lang="en-US" b="1" dirty="0">
            <a:latin typeface="Calibri" panose="020F0502020204030204" pitchFamily="34" charset="0"/>
          </a:endParaRPr>
        </a:p>
      </dgm:t>
    </dgm:pt>
    <dgm:pt modelId="{35CA429C-3E95-4EC0-AE77-709ED20AFA08}" type="parTrans" cxnId="{FC71447A-3D27-4178-8AE7-316F4867F76F}">
      <dgm:prSet/>
      <dgm:spPr/>
      <dgm:t>
        <a:bodyPr/>
        <a:lstStyle/>
        <a:p>
          <a:endParaRPr lang="en-US"/>
        </a:p>
      </dgm:t>
    </dgm:pt>
    <dgm:pt modelId="{765CABB2-699E-4F62-953A-6FCFF89A598E}" type="sibTrans" cxnId="{FC71447A-3D27-4178-8AE7-316F4867F76F}">
      <dgm:prSet/>
      <dgm:spPr/>
      <dgm:t>
        <a:bodyPr/>
        <a:lstStyle/>
        <a:p>
          <a:endParaRPr lang="en-US"/>
        </a:p>
      </dgm:t>
    </dgm:pt>
    <dgm:pt modelId="{B158E4EF-ED21-44B8-A938-1DBBA2457E60}">
      <dgm:prSet phldrT="[Text]" custT="1"/>
      <dgm:spPr/>
      <dgm:t>
        <a:bodyPr/>
        <a:lstStyle/>
        <a:p>
          <a:r>
            <a:rPr lang="en-US" sz="1400" dirty="0" smtClean="0">
              <a:latin typeface="Calibri" panose="020F0502020204030204" pitchFamily="34" charset="0"/>
            </a:rPr>
            <a:t>Maintains a fully integrated set of claims data for all covered individuals and all covered services.</a:t>
          </a:r>
          <a:endParaRPr lang="en-US" sz="1400" dirty="0">
            <a:latin typeface="Calibri" panose="020F0502020204030204" pitchFamily="34" charset="0"/>
          </a:endParaRPr>
        </a:p>
      </dgm:t>
    </dgm:pt>
    <dgm:pt modelId="{C76DB1AC-EC0F-43C5-9A8C-EAA58AA307C4}" type="parTrans" cxnId="{ED68EBB4-5119-49D6-878D-F2AEEBDCDB8F}">
      <dgm:prSet/>
      <dgm:spPr/>
      <dgm:t>
        <a:bodyPr/>
        <a:lstStyle/>
        <a:p>
          <a:endParaRPr lang="en-US"/>
        </a:p>
      </dgm:t>
    </dgm:pt>
    <dgm:pt modelId="{904977D0-26C1-4BDF-AFC8-95266847E608}" type="sibTrans" cxnId="{ED68EBB4-5119-49D6-878D-F2AEEBDCDB8F}">
      <dgm:prSet/>
      <dgm:spPr/>
      <dgm:t>
        <a:bodyPr/>
        <a:lstStyle/>
        <a:p>
          <a:endParaRPr lang="en-US"/>
        </a:p>
      </dgm:t>
    </dgm:pt>
    <dgm:pt modelId="{17CC31FC-56E3-4FF1-99BC-6B71B79BEDD7}">
      <dgm:prSet phldrT="[Text]" custT="1"/>
      <dgm:spPr/>
      <dgm:t>
        <a:bodyPr/>
        <a:lstStyle/>
        <a:p>
          <a:r>
            <a:rPr lang="en-US" sz="1400" dirty="0" smtClean="0">
              <a:latin typeface="Calibri" panose="020F0502020204030204" pitchFamily="34" charset="0"/>
            </a:rPr>
            <a:t>Uses data analytics to direct policy-making, program development and operations.</a:t>
          </a:r>
          <a:endParaRPr lang="en-US" sz="1400" dirty="0">
            <a:latin typeface="Calibri" panose="020F0502020204030204" pitchFamily="34" charset="0"/>
          </a:endParaRPr>
        </a:p>
      </dgm:t>
    </dgm:pt>
    <dgm:pt modelId="{13F9A3B4-72F1-4A8A-A1CD-684C94CF7E08}" type="parTrans" cxnId="{B858CB80-60BB-4C44-93D1-B8270DBD9AEB}">
      <dgm:prSet/>
      <dgm:spPr/>
      <dgm:t>
        <a:bodyPr/>
        <a:lstStyle/>
        <a:p>
          <a:endParaRPr lang="en-US"/>
        </a:p>
      </dgm:t>
    </dgm:pt>
    <dgm:pt modelId="{6699EDB9-D0AD-4791-A326-92DD018F3AAD}" type="sibTrans" cxnId="{B858CB80-60BB-4C44-93D1-B8270DBD9AEB}">
      <dgm:prSet/>
      <dgm:spPr/>
      <dgm:t>
        <a:bodyPr/>
        <a:lstStyle/>
        <a:p>
          <a:endParaRPr lang="en-US"/>
        </a:p>
      </dgm:t>
    </dgm:pt>
    <dgm:pt modelId="{7ABD8740-3620-4C12-BAD9-0C1ED93442A4}">
      <dgm:prSet phldrT="[Text]"/>
      <dgm:spPr/>
      <dgm:t>
        <a:bodyPr/>
        <a:lstStyle/>
        <a:p>
          <a:r>
            <a:rPr lang="en-US" b="1" dirty="0" smtClean="0">
              <a:latin typeface="Calibri" panose="020F0502020204030204" pitchFamily="34" charset="0"/>
            </a:rPr>
            <a:t>Already doing more with less.</a:t>
          </a:r>
          <a:endParaRPr lang="en-US" b="1" dirty="0">
            <a:latin typeface="Calibri" panose="020F0502020204030204" pitchFamily="34" charset="0"/>
          </a:endParaRPr>
        </a:p>
      </dgm:t>
    </dgm:pt>
    <dgm:pt modelId="{3A9A3D47-909B-4F7D-BD9D-38E3B1B85918}" type="parTrans" cxnId="{1007CC03-47C2-49C9-ABD7-C263E93D30C3}">
      <dgm:prSet/>
      <dgm:spPr/>
      <dgm:t>
        <a:bodyPr/>
        <a:lstStyle/>
        <a:p>
          <a:endParaRPr lang="en-US"/>
        </a:p>
      </dgm:t>
    </dgm:pt>
    <dgm:pt modelId="{03C4D930-E305-4C4F-AE7C-EE12214061A4}" type="sibTrans" cxnId="{1007CC03-47C2-49C9-ABD7-C263E93D30C3}">
      <dgm:prSet/>
      <dgm:spPr/>
      <dgm:t>
        <a:bodyPr/>
        <a:lstStyle/>
        <a:p>
          <a:endParaRPr lang="en-US"/>
        </a:p>
      </dgm:t>
    </dgm:pt>
    <dgm:pt modelId="{3D238C46-6B69-45BB-83A8-475519098086}">
      <dgm:prSet phldrT="[Text]" custT="1"/>
      <dgm:spPr/>
      <dgm:t>
        <a:bodyPr/>
        <a:lstStyle/>
        <a:p>
          <a:r>
            <a:rPr lang="en-US" sz="1400" dirty="0" smtClean="0">
              <a:latin typeface="Calibri" panose="020F0502020204030204" pitchFamily="34" charset="0"/>
            </a:rPr>
            <a:t>Administrative costs are 5.2%. Total staffing (131 individuals) has held relatively constant while the number of individuals served has dramatically increased.</a:t>
          </a:r>
          <a:endParaRPr lang="en-US" sz="1400" dirty="0">
            <a:latin typeface="Calibri" panose="020F0502020204030204" pitchFamily="34" charset="0"/>
          </a:endParaRPr>
        </a:p>
      </dgm:t>
    </dgm:pt>
    <dgm:pt modelId="{CEA7AE0A-F45F-4F65-85D8-98B06A5C0820}" type="parTrans" cxnId="{61A72E28-5638-4F02-987D-3A7252B704BB}">
      <dgm:prSet/>
      <dgm:spPr/>
      <dgm:t>
        <a:bodyPr/>
        <a:lstStyle/>
        <a:p>
          <a:endParaRPr lang="en-US"/>
        </a:p>
      </dgm:t>
    </dgm:pt>
    <dgm:pt modelId="{987FBAC5-229C-42C0-A69C-559F20363C6C}" type="sibTrans" cxnId="{61A72E28-5638-4F02-987D-3A7252B704BB}">
      <dgm:prSet/>
      <dgm:spPr/>
      <dgm:t>
        <a:bodyPr/>
        <a:lstStyle/>
        <a:p>
          <a:endParaRPr lang="en-US"/>
        </a:p>
      </dgm:t>
    </dgm:pt>
    <dgm:pt modelId="{64F3D42C-E48E-4896-B8B1-536A20BD8920}">
      <dgm:prSet phldrT="[Text]" custT="1"/>
      <dgm:spPr/>
      <dgm:t>
        <a:bodyPr/>
        <a:lstStyle/>
        <a:p>
          <a:r>
            <a:rPr lang="en-US" sz="1400" dirty="0" smtClean="0">
              <a:latin typeface="Calibri" panose="020F0502020204030204" pitchFamily="34" charset="0"/>
            </a:rPr>
            <a:t>59% of Connecticut Medicaid and 88% of CHIP (HUSKY B) expenditures are federally reimbursed. </a:t>
          </a:r>
          <a:endParaRPr lang="en-US" sz="1400" dirty="0">
            <a:latin typeface="Calibri" panose="020F0502020204030204" pitchFamily="34" charset="0"/>
          </a:endParaRPr>
        </a:p>
      </dgm:t>
    </dgm:pt>
    <dgm:pt modelId="{0C11FE79-A7F8-4B2D-8B24-2347801DDFC9}" type="parTrans" cxnId="{3F84B145-B57F-4728-B326-9C8D601F4E29}">
      <dgm:prSet/>
      <dgm:spPr/>
      <dgm:t>
        <a:bodyPr/>
        <a:lstStyle/>
        <a:p>
          <a:endParaRPr lang="en-US"/>
        </a:p>
      </dgm:t>
    </dgm:pt>
    <dgm:pt modelId="{009A91DD-6FEF-4B95-88AB-9EA3E315BDB9}" type="sibTrans" cxnId="{3F84B145-B57F-4728-B326-9C8D601F4E29}">
      <dgm:prSet/>
      <dgm:spPr/>
      <dgm:t>
        <a:bodyPr/>
        <a:lstStyle/>
        <a:p>
          <a:endParaRPr lang="en-US"/>
        </a:p>
      </dgm:t>
    </dgm:pt>
    <dgm:pt modelId="{A7514FEF-9F9C-4EE1-8805-84B503FE0892}">
      <dgm:prSet phldrT="[Text]"/>
      <dgm:spPr/>
      <dgm:t>
        <a:bodyPr/>
        <a:lstStyle/>
        <a:p>
          <a:endParaRPr lang="en-US" sz="1100" dirty="0"/>
        </a:p>
      </dgm:t>
    </dgm:pt>
    <dgm:pt modelId="{EDF4A1EB-BCBF-4EAE-A7FC-8156A058DBB4}" type="parTrans" cxnId="{DEDF93FF-8AA8-4501-9F3B-D55E4F30DB42}">
      <dgm:prSet/>
      <dgm:spPr/>
      <dgm:t>
        <a:bodyPr/>
        <a:lstStyle/>
        <a:p>
          <a:endParaRPr lang="en-US"/>
        </a:p>
      </dgm:t>
    </dgm:pt>
    <dgm:pt modelId="{FB6FCD91-2583-4969-8EEC-95C26BC7FA3C}" type="sibTrans" cxnId="{DEDF93FF-8AA8-4501-9F3B-D55E4F30DB42}">
      <dgm:prSet/>
      <dgm:spPr/>
      <dgm:t>
        <a:bodyPr/>
        <a:lstStyle/>
        <a:p>
          <a:endParaRPr lang="en-US"/>
        </a:p>
      </dgm:t>
    </dgm:pt>
    <dgm:pt modelId="{C04481F3-FDB0-4796-8A59-FBDF62F17A36}">
      <dgm:prSet phldrT="[Text]" custT="1"/>
      <dgm:spPr/>
      <dgm:t>
        <a:bodyPr/>
        <a:lstStyle/>
        <a:p>
          <a:endParaRPr lang="en-US" sz="1400" dirty="0"/>
        </a:p>
      </dgm:t>
    </dgm:pt>
    <dgm:pt modelId="{B46DB373-AB4A-4BF7-9196-37DEE8464460}" type="parTrans" cxnId="{F80801AE-0A83-4173-81A4-BFF9DACA3E6F}">
      <dgm:prSet/>
      <dgm:spPr/>
      <dgm:t>
        <a:bodyPr/>
        <a:lstStyle/>
        <a:p>
          <a:endParaRPr lang="en-US"/>
        </a:p>
      </dgm:t>
    </dgm:pt>
    <dgm:pt modelId="{181CC464-359D-4CEE-9536-1308B28343CC}" type="sibTrans" cxnId="{F80801AE-0A83-4173-81A4-BFF9DACA3E6F}">
      <dgm:prSet/>
      <dgm:spPr/>
      <dgm:t>
        <a:bodyPr/>
        <a:lstStyle/>
        <a:p>
          <a:endParaRPr lang="en-US"/>
        </a:p>
      </dgm:t>
    </dgm:pt>
    <dgm:pt modelId="{30811E9B-0416-4873-AB03-7D61AFBEE98B}">
      <dgm:prSet phldrT="[Text]" custT="1"/>
      <dgm:spPr/>
      <dgm:t>
        <a:bodyPr/>
        <a:lstStyle/>
        <a:p>
          <a:r>
            <a:rPr lang="en-US" sz="1400" dirty="0" smtClean="0">
              <a:latin typeface="Calibri" panose="020F0502020204030204" pitchFamily="34" charset="0"/>
              <a:cs typeface="Arial" panose="020B0604020202020204" pitchFamily="34" charset="0"/>
            </a:rPr>
            <a:t>Serves adults, working families, their children, their parents and their loved ones with disabilities. </a:t>
          </a:r>
          <a:endParaRPr lang="en-US" sz="1400" dirty="0"/>
        </a:p>
      </dgm:t>
    </dgm:pt>
    <dgm:pt modelId="{AFBC3690-90C4-4C12-AC1D-3401E8992A2C}" type="parTrans" cxnId="{36EEE512-5A59-4EBB-B061-C0D5ACC1F9C7}">
      <dgm:prSet/>
      <dgm:spPr/>
      <dgm:t>
        <a:bodyPr/>
        <a:lstStyle/>
        <a:p>
          <a:endParaRPr lang="en-US"/>
        </a:p>
      </dgm:t>
    </dgm:pt>
    <dgm:pt modelId="{31025B88-AF9C-42E3-8614-5D77CFF704D9}" type="sibTrans" cxnId="{36EEE512-5A59-4EBB-B061-C0D5ACC1F9C7}">
      <dgm:prSet/>
      <dgm:spPr/>
      <dgm:t>
        <a:bodyPr/>
        <a:lstStyle/>
        <a:p>
          <a:endParaRPr lang="en-US"/>
        </a:p>
      </dgm:t>
    </dgm:pt>
    <dgm:pt modelId="{8BBDB229-3E95-4406-890F-B0D0813F73CC}">
      <dgm:prSet phldrT="[Text]" custT="1"/>
      <dgm:spPr/>
      <dgm:t>
        <a:bodyPr/>
        <a:lstStyle/>
        <a:p>
          <a:endParaRPr lang="en-US" sz="1800" dirty="0">
            <a:latin typeface="Calibri" panose="020F0502020204030204" pitchFamily="34" charset="0"/>
          </a:endParaRPr>
        </a:p>
      </dgm:t>
    </dgm:pt>
    <dgm:pt modelId="{EC18469F-2274-4C2C-832D-C1360BDADB30}" type="parTrans" cxnId="{127C8159-3E78-48E8-BD0F-2C1CD9DC2429}">
      <dgm:prSet/>
      <dgm:spPr/>
      <dgm:t>
        <a:bodyPr/>
        <a:lstStyle/>
        <a:p>
          <a:endParaRPr lang="en-US"/>
        </a:p>
      </dgm:t>
    </dgm:pt>
    <dgm:pt modelId="{2BCA3304-777A-4D76-8480-FA9BEEA669C3}" type="sibTrans" cxnId="{127C8159-3E78-48E8-BD0F-2C1CD9DC2429}">
      <dgm:prSet/>
      <dgm:spPr/>
      <dgm:t>
        <a:bodyPr/>
        <a:lstStyle/>
        <a:p>
          <a:endParaRPr lang="en-US"/>
        </a:p>
      </dgm:t>
    </dgm:pt>
    <dgm:pt modelId="{467C12B5-3CA1-4B2D-9F44-CAD9D09A34D3}">
      <dgm:prSet phldrT="[Text]" custT="1"/>
      <dgm:spPr/>
      <dgm:t>
        <a:bodyPr/>
        <a:lstStyle/>
        <a:p>
          <a:r>
            <a:rPr lang="en-US" sz="1400" dirty="0" smtClean="0">
              <a:latin typeface="Calibri" panose="020F0502020204030204" pitchFamily="34" charset="0"/>
            </a:rPr>
            <a:t>Health expenditures (70.7% of department budget) are increasing based on caseload growth, but trends in per person costs are stable and quality outcomes have improved.</a:t>
          </a:r>
          <a:endParaRPr lang="en-US" sz="1400" dirty="0">
            <a:latin typeface="Calibri" panose="020F0502020204030204" pitchFamily="34" charset="0"/>
          </a:endParaRPr>
        </a:p>
      </dgm:t>
    </dgm:pt>
    <dgm:pt modelId="{2610E32C-EBD7-480C-9226-6C8E147EF862}" type="parTrans" cxnId="{EED4C6C2-AC06-4B28-B434-E173C93A03BA}">
      <dgm:prSet/>
      <dgm:spPr/>
      <dgm:t>
        <a:bodyPr/>
        <a:lstStyle/>
        <a:p>
          <a:endParaRPr lang="en-US"/>
        </a:p>
      </dgm:t>
    </dgm:pt>
    <dgm:pt modelId="{9C42A03B-5B34-4F6A-B3FE-ACF1D8AD7136}" type="sibTrans" cxnId="{EED4C6C2-AC06-4B28-B434-E173C93A03BA}">
      <dgm:prSet/>
      <dgm:spPr/>
      <dgm:t>
        <a:bodyPr/>
        <a:lstStyle/>
        <a:p>
          <a:endParaRPr lang="en-US"/>
        </a:p>
      </dgm:t>
    </dgm:pt>
    <dgm:pt modelId="{4B30D491-FF55-44FD-97AB-15B34ED12043}">
      <dgm:prSet phldrT="[Text]" custT="1"/>
      <dgm:spPr/>
      <dgm:t>
        <a:bodyPr/>
        <a:lstStyle/>
        <a:p>
          <a:endParaRPr lang="en-US" sz="1400" dirty="0">
            <a:latin typeface="Calibri" panose="020F0502020204030204" pitchFamily="34" charset="0"/>
          </a:endParaRPr>
        </a:p>
      </dgm:t>
    </dgm:pt>
    <dgm:pt modelId="{EEC58265-A50C-494B-B170-2930CC66F265}" type="parTrans" cxnId="{F301B9BA-14AB-420C-92B5-6F888A9E1FB5}">
      <dgm:prSet/>
      <dgm:spPr/>
      <dgm:t>
        <a:bodyPr/>
        <a:lstStyle/>
        <a:p>
          <a:endParaRPr lang="en-US"/>
        </a:p>
      </dgm:t>
    </dgm:pt>
    <dgm:pt modelId="{3645AF20-FFB8-49BC-9CEB-16A70140EC42}" type="sibTrans" cxnId="{F301B9BA-14AB-420C-92B5-6F888A9E1FB5}">
      <dgm:prSet/>
      <dgm:spPr/>
      <dgm:t>
        <a:bodyPr/>
        <a:lstStyle/>
        <a:p>
          <a:endParaRPr lang="en-US"/>
        </a:p>
      </dgm:t>
    </dgm:pt>
    <dgm:pt modelId="{7098A02B-F473-4900-A897-93925B56A9A2}">
      <dgm:prSet phldrT="[Text]" custT="1"/>
      <dgm:spPr/>
      <dgm:t>
        <a:bodyPr/>
        <a:lstStyle/>
        <a:p>
          <a:r>
            <a:rPr lang="en-US" sz="1400" dirty="0" smtClean="0">
              <a:latin typeface="Calibri" panose="020F0502020204030204" pitchFamily="34" charset="0"/>
              <a:cs typeface="Arial" panose="020B0604020202020204" pitchFamily="34" charset="0"/>
            </a:rPr>
            <a:t>Successful in improving quality, satisfaction and independence through prevention and integration.</a:t>
          </a:r>
          <a:endParaRPr lang="en-US" sz="1400" dirty="0">
            <a:latin typeface="Calibri" panose="020F0502020204030204" pitchFamily="34" charset="0"/>
            <a:cs typeface="Arial" panose="020B0604020202020204" pitchFamily="34" charset="0"/>
          </a:endParaRPr>
        </a:p>
      </dgm:t>
    </dgm:pt>
    <dgm:pt modelId="{18D9193A-358D-46DD-A19F-B5B751745330}" type="parTrans" cxnId="{7C2454E4-D8B8-44E2-ADBB-A9E533B7A843}">
      <dgm:prSet/>
      <dgm:spPr/>
      <dgm:t>
        <a:bodyPr/>
        <a:lstStyle/>
        <a:p>
          <a:endParaRPr lang="en-US"/>
        </a:p>
      </dgm:t>
    </dgm:pt>
    <dgm:pt modelId="{9519338F-0E23-4A10-9A0F-707040067C31}" type="sibTrans" cxnId="{7C2454E4-D8B8-44E2-ADBB-A9E533B7A843}">
      <dgm:prSet/>
      <dgm:spPr/>
      <dgm:t>
        <a:bodyPr/>
        <a:lstStyle/>
        <a:p>
          <a:endParaRPr lang="en-US"/>
        </a:p>
      </dgm:t>
    </dgm:pt>
    <dgm:pt modelId="{24FCFBFE-27C2-4248-B3D1-823BD29AF1CF}">
      <dgm:prSet phldrT="[Text]" custT="1"/>
      <dgm:spPr/>
      <dgm:t>
        <a:bodyPr/>
        <a:lstStyle/>
        <a:p>
          <a:r>
            <a:rPr lang="en-US" sz="1400" dirty="0" smtClean="0">
              <a:latin typeface="Calibri" panose="020F0502020204030204" pitchFamily="34" charset="0"/>
            </a:rPr>
            <a:t>Employs predictive modeling to identify both those in present need of care coordination, and those who will need it in the future.</a:t>
          </a:r>
          <a:endParaRPr lang="en-US" sz="1400" dirty="0">
            <a:latin typeface="Calibri" panose="020F0502020204030204" pitchFamily="34" charset="0"/>
          </a:endParaRPr>
        </a:p>
      </dgm:t>
    </dgm:pt>
    <dgm:pt modelId="{EB258BC8-F29F-43A1-8426-DB25A3184E07}" type="parTrans" cxnId="{1E083E98-5A0A-4B34-A594-4769D71F97A8}">
      <dgm:prSet/>
      <dgm:spPr/>
    </dgm:pt>
    <dgm:pt modelId="{1AF69D82-6E58-4D41-A4C9-BD3F3BE0E499}" type="sibTrans" cxnId="{1E083E98-5A0A-4B34-A594-4769D71F97A8}">
      <dgm:prSet/>
      <dgm:spPr/>
    </dgm:pt>
    <dgm:pt modelId="{5A232702-3B06-4CC6-93CA-87746A461BBA}" type="pres">
      <dgm:prSet presAssocID="{ED87704C-0617-4A66-B152-2CCFDBEEEFCF}" presName="Name0" presStyleCnt="0">
        <dgm:presLayoutVars>
          <dgm:dir/>
          <dgm:animLvl val="lvl"/>
          <dgm:resizeHandles val="exact"/>
        </dgm:presLayoutVars>
      </dgm:prSet>
      <dgm:spPr/>
      <dgm:t>
        <a:bodyPr/>
        <a:lstStyle/>
        <a:p>
          <a:endParaRPr lang="en-US"/>
        </a:p>
      </dgm:t>
    </dgm:pt>
    <dgm:pt modelId="{CA9177FA-4D89-43C4-AFE4-609FE5DD7EB8}" type="pres">
      <dgm:prSet presAssocID="{E1049FB9-3924-42AA-B970-7B002517CFD5}" presName="linNode" presStyleCnt="0"/>
      <dgm:spPr/>
    </dgm:pt>
    <dgm:pt modelId="{44FBD0C5-CB92-4B15-9580-6C515D6EE5B5}" type="pres">
      <dgm:prSet presAssocID="{E1049FB9-3924-42AA-B970-7B002517CFD5}" presName="parentText" presStyleLbl="node1" presStyleIdx="0" presStyleCnt="3">
        <dgm:presLayoutVars>
          <dgm:chMax val="1"/>
          <dgm:bulletEnabled val="1"/>
        </dgm:presLayoutVars>
      </dgm:prSet>
      <dgm:spPr/>
      <dgm:t>
        <a:bodyPr/>
        <a:lstStyle/>
        <a:p>
          <a:endParaRPr lang="en-US"/>
        </a:p>
      </dgm:t>
    </dgm:pt>
    <dgm:pt modelId="{60D49C12-131D-4B2D-A5FD-4DE87213FB82}" type="pres">
      <dgm:prSet presAssocID="{E1049FB9-3924-42AA-B970-7B002517CFD5}" presName="descendantText" presStyleLbl="alignAccFollowNode1" presStyleIdx="0" presStyleCnt="3" custScaleY="117702">
        <dgm:presLayoutVars>
          <dgm:bulletEnabled val="1"/>
        </dgm:presLayoutVars>
      </dgm:prSet>
      <dgm:spPr/>
      <dgm:t>
        <a:bodyPr/>
        <a:lstStyle/>
        <a:p>
          <a:endParaRPr lang="en-US"/>
        </a:p>
      </dgm:t>
    </dgm:pt>
    <dgm:pt modelId="{32B1D0E8-BDB5-4E72-974D-7FA7D3433CA0}" type="pres">
      <dgm:prSet presAssocID="{F48F3301-AED5-4754-B09E-83C8AC6F5B9B}" presName="sp" presStyleCnt="0"/>
      <dgm:spPr/>
    </dgm:pt>
    <dgm:pt modelId="{F28F3517-DE51-49FA-9CD4-CE6D93404A7A}" type="pres">
      <dgm:prSet presAssocID="{2BB1EE1D-9EAC-43FA-9DFB-3E84277D6C96}" presName="linNode" presStyleCnt="0"/>
      <dgm:spPr/>
    </dgm:pt>
    <dgm:pt modelId="{C6D77997-413C-44F6-AE40-655DCEEA9DCF}" type="pres">
      <dgm:prSet presAssocID="{2BB1EE1D-9EAC-43FA-9DFB-3E84277D6C96}" presName="parentText" presStyleLbl="node1" presStyleIdx="1" presStyleCnt="3">
        <dgm:presLayoutVars>
          <dgm:chMax val="1"/>
          <dgm:bulletEnabled val="1"/>
        </dgm:presLayoutVars>
      </dgm:prSet>
      <dgm:spPr/>
      <dgm:t>
        <a:bodyPr/>
        <a:lstStyle/>
        <a:p>
          <a:endParaRPr lang="en-US"/>
        </a:p>
      </dgm:t>
    </dgm:pt>
    <dgm:pt modelId="{CD386629-D777-4FD0-A84B-CC260C2A3B8D}" type="pres">
      <dgm:prSet presAssocID="{2BB1EE1D-9EAC-43FA-9DFB-3E84277D6C96}" presName="descendantText" presStyleLbl="alignAccFollowNode1" presStyleIdx="1" presStyleCnt="3" custScaleY="117789">
        <dgm:presLayoutVars>
          <dgm:bulletEnabled val="1"/>
        </dgm:presLayoutVars>
      </dgm:prSet>
      <dgm:spPr/>
      <dgm:t>
        <a:bodyPr/>
        <a:lstStyle/>
        <a:p>
          <a:endParaRPr lang="en-US"/>
        </a:p>
      </dgm:t>
    </dgm:pt>
    <dgm:pt modelId="{2145C91B-6A99-4414-AA02-FCDAB31EF632}" type="pres">
      <dgm:prSet presAssocID="{765CABB2-699E-4F62-953A-6FCFF89A598E}" presName="sp" presStyleCnt="0"/>
      <dgm:spPr/>
    </dgm:pt>
    <dgm:pt modelId="{EEF9777D-F011-47FA-97F1-742039ABAAB4}" type="pres">
      <dgm:prSet presAssocID="{7ABD8740-3620-4C12-BAD9-0C1ED93442A4}" presName="linNode" presStyleCnt="0"/>
      <dgm:spPr/>
    </dgm:pt>
    <dgm:pt modelId="{498ECBD0-BCAD-4E19-8211-C115D0FF1641}" type="pres">
      <dgm:prSet presAssocID="{7ABD8740-3620-4C12-BAD9-0C1ED93442A4}" presName="parentText" presStyleLbl="node1" presStyleIdx="2" presStyleCnt="3">
        <dgm:presLayoutVars>
          <dgm:chMax val="1"/>
          <dgm:bulletEnabled val="1"/>
        </dgm:presLayoutVars>
      </dgm:prSet>
      <dgm:spPr/>
      <dgm:t>
        <a:bodyPr/>
        <a:lstStyle/>
        <a:p>
          <a:endParaRPr lang="en-US"/>
        </a:p>
      </dgm:t>
    </dgm:pt>
    <dgm:pt modelId="{64E22E39-919D-4F03-BF31-BFFF52AA589C}" type="pres">
      <dgm:prSet presAssocID="{7ABD8740-3620-4C12-BAD9-0C1ED93442A4}" presName="descendantText" presStyleLbl="alignAccFollowNode1" presStyleIdx="2" presStyleCnt="3" custScaleY="116376">
        <dgm:presLayoutVars>
          <dgm:bulletEnabled val="1"/>
        </dgm:presLayoutVars>
      </dgm:prSet>
      <dgm:spPr/>
      <dgm:t>
        <a:bodyPr/>
        <a:lstStyle/>
        <a:p>
          <a:endParaRPr lang="en-US"/>
        </a:p>
      </dgm:t>
    </dgm:pt>
  </dgm:ptLst>
  <dgm:cxnLst>
    <dgm:cxn modelId="{8E46FA75-3008-4793-90CB-5FF5D595E012}" type="presOf" srcId="{B158E4EF-ED21-44B8-A938-1DBBA2457E60}" destId="{CD386629-D777-4FD0-A84B-CC260C2A3B8D}" srcOrd="0" destOrd="0" presId="urn:microsoft.com/office/officeart/2005/8/layout/vList5"/>
    <dgm:cxn modelId="{EED4C6C2-AC06-4B28-B434-E173C93A03BA}" srcId="{7ABD8740-3620-4C12-BAD9-0C1ED93442A4}" destId="{467C12B5-3CA1-4B2D-9F44-CAD9D09A34D3}" srcOrd="3" destOrd="0" parTransId="{2610E32C-EBD7-480C-9226-6C8E147EF862}" sibTransId="{9C42A03B-5B34-4F6A-B3FE-ACF1D8AD7136}"/>
    <dgm:cxn modelId="{36EEE512-5A59-4EBB-B061-C0D5ACC1F9C7}" srcId="{E1049FB9-3924-42AA-B970-7B002517CFD5}" destId="{30811E9B-0416-4873-AB03-7D61AFBEE98B}" srcOrd="1" destOrd="0" parTransId="{AFBC3690-90C4-4C12-AC1D-3401E8992A2C}" sibTransId="{31025B88-AF9C-42E3-8614-5D77CFF704D9}"/>
    <dgm:cxn modelId="{2A962CC9-891B-4265-8D17-33D8C4E9138D}" type="presOf" srcId="{467C12B5-3CA1-4B2D-9F44-CAD9D09A34D3}" destId="{64E22E39-919D-4F03-BF31-BFFF52AA589C}" srcOrd="0" destOrd="3" presId="urn:microsoft.com/office/officeart/2005/8/layout/vList5"/>
    <dgm:cxn modelId="{1336515E-53FC-4C74-A7A0-D17F5AA2CA29}" type="presOf" srcId="{30811E9B-0416-4873-AB03-7D61AFBEE98B}" destId="{60D49C12-131D-4B2D-A5FD-4DE87213FB82}" srcOrd="0" destOrd="1" presId="urn:microsoft.com/office/officeart/2005/8/layout/vList5"/>
    <dgm:cxn modelId="{C3ED49BD-E9A4-4DAC-99F6-C97EC48A610F}" type="presOf" srcId="{C04481F3-FDB0-4796-8A59-FBDF62F17A36}" destId="{60D49C12-131D-4B2D-A5FD-4DE87213FB82}" srcOrd="0" destOrd="0" presId="urn:microsoft.com/office/officeart/2005/8/layout/vList5"/>
    <dgm:cxn modelId="{CFC964D9-8220-4D4C-AC6B-110958DA9C3D}" srcId="{ED87704C-0617-4A66-B152-2CCFDBEEEFCF}" destId="{E1049FB9-3924-42AA-B970-7B002517CFD5}" srcOrd="0" destOrd="0" parTransId="{165E4BA8-01CF-412E-9B56-19D86A8B9352}" sibTransId="{F48F3301-AED5-4754-B09E-83C8AC6F5B9B}"/>
    <dgm:cxn modelId="{3F84B145-B57F-4728-B326-9C8D601F4E29}" srcId="{7ABD8740-3620-4C12-BAD9-0C1ED93442A4}" destId="{64F3D42C-E48E-4896-B8B1-536A20BD8920}" srcOrd="2" destOrd="0" parTransId="{0C11FE79-A7F8-4B2D-8B24-2347801DDFC9}" sibTransId="{009A91DD-6FEF-4B95-88AB-9EA3E315BDB9}"/>
    <dgm:cxn modelId="{F301B9BA-14AB-420C-92B5-6F888A9E1FB5}" srcId="{7ABD8740-3620-4C12-BAD9-0C1ED93442A4}" destId="{4B30D491-FF55-44FD-97AB-15B34ED12043}" srcOrd="0" destOrd="0" parTransId="{EEC58265-A50C-494B-B170-2930CC66F265}" sibTransId="{3645AF20-FFB8-49BC-9CEB-16A70140EC42}"/>
    <dgm:cxn modelId="{B3934F8F-6E40-437F-8401-378594723146}" type="presOf" srcId="{24FCFBFE-27C2-4248-B3D1-823BD29AF1CF}" destId="{CD386629-D777-4FD0-A84B-CC260C2A3B8D}" srcOrd="0" destOrd="2" presId="urn:microsoft.com/office/officeart/2005/8/layout/vList5"/>
    <dgm:cxn modelId="{127C8159-3E78-48E8-BD0F-2C1CD9DC2429}" srcId="{7ABD8740-3620-4C12-BAD9-0C1ED93442A4}" destId="{8BBDB229-3E95-4406-890F-B0D0813F73CC}" srcOrd="4" destOrd="0" parTransId="{EC18469F-2274-4C2C-832D-C1360BDADB30}" sibTransId="{2BCA3304-777A-4D76-8480-FA9BEEA669C3}"/>
    <dgm:cxn modelId="{CE7D8BBA-2FBF-4931-9459-5C98EE1586F4}" type="presOf" srcId="{7ABD8740-3620-4C12-BAD9-0C1ED93442A4}" destId="{498ECBD0-BCAD-4E19-8211-C115D0FF1641}" srcOrd="0" destOrd="0" presId="urn:microsoft.com/office/officeart/2005/8/layout/vList5"/>
    <dgm:cxn modelId="{DEDF93FF-8AA8-4501-9F3B-D55E4F30DB42}" srcId="{E1049FB9-3924-42AA-B970-7B002517CFD5}" destId="{A7514FEF-9F9C-4EE1-8805-84B503FE0892}" srcOrd="4" destOrd="0" parTransId="{EDF4A1EB-BCBF-4EAE-A7FC-8156A058DBB4}" sibTransId="{FB6FCD91-2583-4969-8EEC-95C26BC7FA3C}"/>
    <dgm:cxn modelId="{FC71447A-3D27-4178-8AE7-316F4867F76F}" srcId="{ED87704C-0617-4A66-B152-2CCFDBEEEFCF}" destId="{2BB1EE1D-9EAC-43FA-9DFB-3E84277D6C96}" srcOrd="1" destOrd="0" parTransId="{35CA429C-3E95-4EC0-AE77-709ED20AFA08}" sibTransId="{765CABB2-699E-4F62-953A-6FCFF89A598E}"/>
    <dgm:cxn modelId="{50B06CED-6724-4D5D-8A00-29A2BBF6B704}" srcId="{E1049FB9-3924-42AA-B970-7B002517CFD5}" destId="{1238C184-776D-4D5D-9B79-BCFA9E1089E3}" srcOrd="2" destOrd="0" parTransId="{5BECF48A-3615-4684-8D58-CF19BF900A15}" sibTransId="{885AAF67-0E5A-4FAD-8F3F-93E174BD4BA2}"/>
    <dgm:cxn modelId="{1E083E98-5A0A-4B34-A594-4769D71F97A8}" srcId="{2BB1EE1D-9EAC-43FA-9DFB-3E84277D6C96}" destId="{24FCFBFE-27C2-4248-B3D1-823BD29AF1CF}" srcOrd="2" destOrd="0" parTransId="{EB258BC8-F29F-43A1-8426-DB25A3184E07}" sibTransId="{1AF69D82-6E58-4D41-A4C9-BD3F3BE0E499}"/>
    <dgm:cxn modelId="{2C665EF2-3C8E-4080-9BF4-6E6B350C2DA2}" type="presOf" srcId="{64F3D42C-E48E-4896-B8B1-536A20BD8920}" destId="{64E22E39-919D-4F03-BF31-BFFF52AA589C}" srcOrd="0" destOrd="2" presId="urn:microsoft.com/office/officeart/2005/8/layout/vList5"/>
    <dgm:cxn modelId="{1D744702-E18D-49DD-9D79-6C5F3F3C71D7}" type="presOf" srcId="{E1049FB9-3924-42AA-B970-7B002517CFD5}" destId="{44FBD0C5-CB92-4B15-9580-6C515D6EE5B5}" srcOrd="0" destOrd="0" presId="urn:microsoft.com/office/officeart/2005/8/layout/vList5"/>
    <dgm:cxn modelId="{A2AF0DD6-741B-4648-BCE3-8538555723D9}" type="presOf" srcId="{4B30D491-FF55-44FD-97AB-15B34ED12043}" destId="{64E22E39-919D-4F03-BF31-BFFF52AA589C}" srcOrd="0" destOrd="0" presId="urn:microsoft.com/office/officeart/2005/8/layout/vList5"/>
    <dgm:cxn modelId="{221D0456-491D-436D-97F6-F90975F294C6}" type="presOf" srcId="{17CC31FC-56E3-4FF1-99BC-6B71B79BEDD7}" destId="{CD386629-D777-4FD0-A84B-CC260C2A3B8D}" srcOrd="0" destOrd="1" presId="urn:microsoft.com/office/officeart/2005/8/layout/vList5"/>
    <dgm:cxn modelId="{31628427-CB03-47C0-A1AE-817A9A870A6A}" type="presOf" srcId="{3D238C46-6B69-45BB-83A8-475519098086}" destId="{64E22E39-919D-4F03-BF31-BFFF52AA589C}" srcOrd="0" destOrd="1" presId="urn:microsoft.com/office/officeart/2005/8/layout/vList5"/>
    <dgm:cxn modelId="{61A72E28-5638-4F02-987D-3A7252B704BB}" srcId="{7ABD8740-3620-4C12-BAD9-0C1ED93442A4}" destId="{3D238C46-6B69-45BB-83A8-475519098086}" srcOrd="1" destOrd="0" parTransId="{CEA7AE0A-F45F-4F65-85D8-98B06A5C0820}" sibTransId="{987FBAC5-229C-42C0-A69C-559F20363C6C}"/>
    <dgm:cxn modelId="{76DA7869-7686-4501-8AFE-F5DDADBDF087}" type="presOf" srcId="{7098A02B-F473-4900-A897-93925B56A9A2}" destId="{60D49C12-131D-4B2D-A5FD-4DE87213FB82}" srcOrd="0" destOrd="3" presId="urn:microsoft.com/office/officeart/2005/8/layout/vList5"/>
    <dgm:cxn modelId="{B858CB80-60BB-4C44-93D1-B8270DBD9AEB}" srcId="{2BB1EE1D-9EAC-43FA-9DFB-3E84277D6C96}" destId="{17CC31FC-56E3-4FF1-99BC-6B71B79BEDD7}" srcOrd="1" destOrd="0" parTransId="{13F9A3B4-72F1-4A8A-A1CD-684C94CF7E08}" sibTransId="{6699EDB9-D0AD-4791-A326-92DD018F3AAD}"/>
    <dgm:cxn modelId="{16280B23-0364-4AE1-98E3-C042793EFD67}" type="presOf" srcId="{A7514FEF-9F9C-4EE1-8805-84B503FE0892}" destId="{60D49C12-131D-4B2D-A5FD-4DE87213FB82}" srcOrd="0" destOrd="4" presId="urn:microsoft.com/office/officeart/2005/8/layout/vList5"/>
    <dgm:cxn modelId="{E9F145B4-C972-406B-8461-FC5DC8C64E59}" type="presOf" srcId="{ED87704C-0617-4A66-B152-2CCFDBEEEFCF}" destId="{5A232702-3B06-4CC6-93CA-87746A461BBA}" srcOrd="0" destOrd="0" presId="urn:microsoft.com/office/officeart/2005/8/layout/vList5"/>
    <dgm:cxn modelId="{1716E0AF-B3C1-4AFF-9265-DB4698DDD39B}" type="presOf" srcId="{2BB1EE1D-9EAC-43FA-9DFB-3E84277D6C96}" destId="{C6D77997-413C-44F6-AE40-655DCEEA9DCF}" srcOrd="0" destOrd="0" presId="urn:microsoft.com/office/officeart/2005/8/layout/vList5"/>
    <dgm:cxn modelId="{ED68EBB4-5119-49D6-878D-F2AEEBDCDB8F}" srcId="{2BB1EE1D-9EAC-43FA-9DFB-3E84277D6C96}" destId="{B158E4EF-ED21-44B8-A938-1DBBA2457E60}" srcOrd="0" destOrd="0" parTransId="{C76DB1AC-EC0F-43C5-9A8C-EAA58AA307C4}" sibTransId="{904977D0-26C1-4BDF-AFC8-95266847E608}"/>
    <dgm:cxn modelId="{7C2454E4-D8B8-44E2-ADBB-A9E533B7A843}" srcId="{E1049FB9-3924-42AA-B970-7B002517CFD5}" destId="{7098A02B-F473-4900-A897-93925B56A9A2}" srcOrd="3" destOrd="0" parTransId="{18D9193A-358D-46DD-A19F-B5B751745330}" sibTransId="{9519338F-0E23-4A10-9A0F-707040067C31}"/>
    <dgm:cxn modelId="{782D6B55-480F-43DF-947C-74642744F9AA}" type="presOf" srcId="{1238C184-776D-4D5D-9B79-BCFA9E1089E3}" destId="{60D49C12-131D-4B2D-A5FD-4DE87213FB82}" srcOrd="0" destOrd="2" presId="urn:microsoft.com/office/officeart/2005/8/layout/vList5"/>
    <dgm:cxn modelId="{1007CC03-47C2-49C9-ABD7-C263E93D30C3}" srcId="{ED87704C-0617-4A66-B152-2CCFDBEEEFCF}" destId="{7ABD8740-3620-4C12-BAD9-0C1ED93442A4}" srcOrd="2" destOrd="0" parTransId="{3A9A3D47-909B-4F7D-BD9D-38E3B1B85918}" sibTransId="{03C4D930-E305-4C4F-AE7C-EE12214061A4}"/>
    <dgm:cxn modelId="{D5632D6E-2358-4F84-A55E-486AEC60072D}" type="presOf" srcId="{8BBDB229-3E95-4406-890F-B0D0813F73CC}" destId="{64E22E39-919D-4F03-BF31-BFFF52AA589C}" srcOrd="0" destOrd="4" presId="urn:microsoft.com/office/officeart/2005/8/layout/vList5"/>
    <dgm:cxn modelId="{F80801AE-0A83-4173-81A4-BFF9DACA3E6F}" srcId="{E1049FB9-3924-42AA-B970-7B002517CFD5}" destId="{C04481F3-FDB0-4796-8A59-FBDF62F17A36}" srcOrd="0" destOrd="0" parTransId="{B46DB373-AB4A-4BF7-9196-37DEE8464460}" sibTransId="{181CC464-359D-4CEE-9536-1308B28343CC}"/>
    <dgm:cxn modelId="{30A03098-A912-435F-A71A-99AEDC87D7B0}" type="presParOf" srcId="{5A232702-3B06-4CC6-93CA-87746A461BBA}" destId="{CA9177FA-4D89-43C4-AFE4-609FE5DD7EB8}" srcOrd="0" destOrd="0" presId="urn:microsoft.com/office/officeart/2005/8/layout/vList5"/>
    <dgm:cxn modelId="{53D5C884-FBD7-4D55-BFBC-4F38449F5838}" type="presParOf" srcId="{CA9177FA-4D89-43C4-AFE4-609FE5DD7EB8}" destId="{44FBD0C5-CB92-4B15-9580-6C515D6EE5B5}" srcOrd="0" destOrd="0" presId="urn:microsoft.com/office/officeart/2005/8/layout/vList5"/>
    <dgm:cxn modelId="{FDCA1957-36C1-4605-AB1D-1F7F1262A689}" type="presParOf" srcId="{CA9177FA-4D89-43C4-AFE4-609FE5DD7EB8}" destId="{60D49C12-131D-4B2D-A5FD-4DE87213FB82}" srcOrd="1" destOrd="0" presId="urn:microsoft.com/office/officeart/2005/8/layout/vList5"/>
    <dgm:cxn modelId="{A2D479AF-52D4-44BB-908B-CA92B1B844A1}" type="presParOf" srcId="{5A232702-3B06-4CC6-93CA-87746A461BBA}" destId="{32B1D0E8-BDB5-4E72-974D-7FA7D3433CA0}" srcOrd="1" destOrd="0" presId="urn:microsoft.com/office/officeart/2005/8/layout/vList5"/>
    <dgm:cxn modelId="{49B1E665-4409-4E9E-93F2-B79988B17671}" type="presParOf" srcId="{5A232702-3B06-4CC6-93CA-87746A461BBA}" destId="{F28F3517-DE51-49FA-9CD4-CE6D93404A7A}" srcOrd="2" destOrd="0" presId="urn:microsoft.com/office/officeart/2005/8/layout/vList5"/>
    <dgm:cxn modelId="{D31156B5-F947-4FB8-ACCF-485CCBE0013C}" type="presParOf" srcId="{F28F3517-DE51-49FA-9CD4-CE6D93404A7A}" destId="{C6D77997-413C-44F6-AE40-655DCEEA9DCF}" srcOrd="0" destOrd="0" presId="urn:microsoft.com/office/officeart/2005/8/layout/vList5"/>
    <dgm:cxn modelId="{8725CB2E-55D8-4424-B181-F1A400E0F08F}" type="presParOf" srcId="{F28F3517-DE51-49FA-9CD4-CE6D93404A7A}" destId="{CD386629-D777-4FD0-A84B-CC260C2A3B8D}" srcOrd="1" destOrd="0" presId="urn:microsoft.com/office/officeart/2005/8/layout/vList5"/>
    <dgm:cxn modelId="{907090B3-84D0-4DE4-9304-FE31621123CC}" type="presParOf" srcId="{5A232702-3B06-4CC6-93CA-87746A461BBA}" destId="{2145C91B-6A99-4414-AA02-FCDAB31EF632}" srcOrd="3" destOrd="0" presId="urn:microsoft.com/office/officeart/2005/8/layout/vList5"/>
    <dgm:cxn modelId="{A2AA976C-0DC3-4C58-91EE-1B2129920DF4}" type="presParOf" srcId="{5A232702-3B06-4CC6-93CA-87746A461BBA}" destId="{EEF9777D-F011-47FA-97F1-742039ABAAB4}" srcOrd="4" destOrd="0" presId="urn:microsoft.com/office/officeart/2005/8/layout/vList5"/>
    <dgm:cxn modelId="{C634030D-F243-4359-A462-BFC9771AEC11}" type="presParOf" srcId="{EEF9777D-F011-47FA-97F1-742039ABAAB4}" destId="{498ECBD0-BCAD-4E19-8211-C115D0FF1641}" srcOrd="0" destOrd="0" presId="urn:microsoft.com/office/officeart/2005/8/layout/vList5"/>
    <dgm:cxn modelId="{B91E1F0A-35D7-46DC-A893-69F4B44CEC14}" type="presParOf" srcId="{EEF9777D-F011-47FA-97F1-742039ABAAB4}" destId="{64E22E39-919D-4F03-BF31-BFFF52AA589C}"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0.emf"/></Relationships>
</file>

<file path=ppt/drawings/drawing1.xml><?xml version="1.0" encoding="utf-8"?>
<c:userShapes xmlns:c="http://schemas.openxmlformats.org/drawingml/2006/chart">
  <cdr:relSizeAnchor xmlns:cdr="http://schemas.openxmlformats.org/drawingml/2006/chartDrawing">
    <cdr:from>
      <cdr:x>0.24699</cdr:x>
      <cdr:y>0.00622</cdr:y>
    </cdr:from>
    <cdr:to>
      <cdr:x>0.41968</cdr:x>
      <cdr:y>0.05004</cdr:y>
    </cdr:to>
    <cdr:sp macro="" textlink="">
      <cdr:nvSpPr>
        <cdr:cNvPr id="2" name="TextBox 1"/>
        <cdr:cNvSpPr txBox="1"/>
      </cdr:nvSpPr>
      <cdr:spPr>
        <a:xfrm xmlns:a="http://schemas.openxmlformats.org/drawingml/2006/main">
          <a:off x="2032612" y="28173"/>
          <a:ext cx="1421176" cy="19830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0.25072</cdr:x>
      <cdr:y>0</cdr:y>
    </cdr:from>
    <cdr:to>
      <cdr:x>0.41758</cdr:x>
      <cdr:y>0.09808</cdr:y>
    </cdr:to>
    <cdr:sp macro="" textlink="">
      <cdr:nvSpPr>
        <cdr:cNvPr id="3" name="TextBox 2"/>
        <cdr:cNvSpPr txBox="1"/>
      </cdr:nvSpPr>
      <cdr:spPr>
        <a:xfrm xmlns:a="http://schemas.openxmlformats.org/drawingml/2006/main">
          <a:off x="2074359" y="-1545974"/>
          <a:ext cx="1380629" cy="47904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2400" b="1" dirty="0" smtClean="0"/>
            <a:t>750000</a:t>
          </a:r>
          <a:endParaRPr lang="en-US" sz="2400" b="1" dirty="0"/>
        </a:p>
      </cdr:txBody>
    </cdr:sp>
  </cdr:relSizeAnchor>
  <cdr:relSizeAnchor xmlns:cdr="http://schemas.openxmlformats.org/drawingml/2006/chartDrawing">
    <cdr:from>
      <cdr:x>0.25234</cdr:x>
      <cdr:y>0.29102</cdr:y>
    </cdr:from>
    <cdr:to>
      <cdr:x>0.40228</cdr:x>
      <cdr:y>0.39569</cdr:y>
    </cdr:to>
    <cdr:sp macro="" textlink="">
      <cdr:nvSpPr>
        <cdr:cNvPr id="5" name="TextBox 4"/>
        <cdr:cNvSpPr txBox="1"/>
      </cdr:nvSpPr>
      <cdr:spPr>
        <a:xfrm xmlns:a="http://schemas.openxmlformats.org/drawingml/2006/main">
          <a:off x="2076680" y="1317147"/>
          <a:ext cx="1233889" cy="47372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0.251</cdr:x>
      <cdr:y>0.30806</cdr:y>
    </cdr:from>
    <cdr:to>
      <cdr:x>0.41031</cdr:x>
      <cdr:y>0.4176</cdr:y>
    </cdr:to>
    <cdr:sp macro="" textlink="">
      <cdr:nvSpPr>
        <cdr:cNvPr id="6" name="TextBox 5"/>
        <cdr:cNvSpPr txBox="1"/>
      </cdr:nvSpPr>
      <cdr:spPr>
        <a:xfrm xmlns:a="http://schemas.openxmlformats.org/drawingml/2006/main">
          <a:off x="2065663" y="1394264"/>
          <a:ext cx="1311007" cy="49575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1400" b="1" dirty="0" smtClean="0"/>
            <a:t>Medical</a:t>
          </a:r>
          <a:endParaRPr lang="en-US" sz="1400" b="1" dirty="0"/>
        </a:p>
      </cdr:txBody>
    </cdr:sp>
  </cdr:relSizeAnchor>
  <cdr:relSizeAnchor xmlns:cdr="http://schemas.openxmlformats.org/drawingml/2006/chartDrawing">
    <cdr:from>
      <cdr:x>0.24569</cdr:x>
      <cdr:y>0.84445</cdr:y>
    </cdr:from>
    <cdr:to>
      <cdr:x>0.41838</cdr:x>
      <cdr:y>0.8907</cdr:y>
    </cdr:to>
    <cdr:sp macro="" textlink="">
      <cdr:nvSpPr>
        <cdr:cNvPr id="7" name="TextBox 6"/>
        <cdr:cNvSpPr txBox="1"/>
      </cdr:nvSpPr>
      <cdr:spPr>
        <a:xfrm xmlns:a="http://schemas.openxmlformats.org/drawingml/2006/main">
          <a:off x="1925221" y="4454805"/>
          <a:ext cx="1353190" cy="24398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1400" b="1" dirty="0" smtClean="0">
              <a:solidFill>
                <a:schemeClr val="bg1"/>
              </a:solidFill>
            </a:rPr>
            <a:t>LTC</a:t>
          </a:r>
          <a:endParaRPr lang="en-US" sz="1400" b="1" dirty="0">
            <a:solidFill>
              <a:schemeClr val="bg1"/>
            </a:solidFill>
          </a:endParaRPr>
        </a:p>
      </cdr:txBody>
    </cdr:sp>
  </cdr:relSizeAnchor>
  <cdr:relSizeAnchor xmlns:cdr="http://schemas.openxmlformats.org/drawingml/2006/chartDrawing">
    <cdr:from>
      <cdr:x>0.6834</cdr:x>
      <cdr:y>0.22286</cdr:y>
    </cdr:from>
    <cdr:to>
      <cdr:x>0.85207</cdr:x>
      <cdr:y>0.29589</cdr:y>
    </cdr:to>
    <cdr:sp macro="" textlink="">
      <cdr:nvSpPr>
        <cdr:cNvPr id="8" name="TextBox 7"/>
        <cdr:cNvSpPr txBox="1"/>
      </cdr:nvSpPr>
      <cdr:spPr>
        <a:xfrm xmlns:a="http://schemas.openxmlformats.org/drawingml/2006/main">
          <a:off x="5624111" y="1008674"/>
          <a:ext cx="1388125" cy="33050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1400" b="1" dirty="0" smtClean="0"/>
            <a:t>Medical</a:t>
          </a:r>
          <a:endParaRPr lang="en-US" sz="1400" b="1" dirty="0"/>
        </a:p>
      </cdr:txBody>
    </cdr:sp>
  </cdr:relSizeAnchor>
  <cdr:relSizeAnchor xmlns:cdr="http://schemas.openxmlformats.org/drawingml/2006/chartDrawing">
    <cdr:from>
      <cdr:x>0.69277</cdr:x>
      <cdr:y>0.59042</cdr:y>
    </cdr:from>
    <cdr:to>
      <cdr:x>0.83735</cdr:x>
      <cdr:y>0.68292</cdr:y>
    </cdr:to>
    <cdr:sp macro="" textlink="">
      <cdr:nvSpPr>
        <cdr:cNvPr id="9" name="TextBox 8"/>
        <cdr:cNvSpPr txBox="1"/>
      </cdr:nvSpPr>
      <cdr:spPr>
        <a:xfrm xmlns:a="http://schemas.openxmlformats.org/drawingml/2006/main">
          <a:off x="5701229" y="2672221"/>
          <a:ext cx="1189822" cy="41864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1400" b="1" dirty="0" smtClean="0">
              <a:solidFill>
                <a:schemeClr val="bg1"/>
              </a:solidFill>
            </a:rPr>
            <a:t>LTC</a:t>
          </a:r>
          <a:endParaRPr lang="en-US" sz="1400" b="1" dirty="0">
            <a:solidFill>
              <a:schemeClr val="bg1"/>
            </a:solidFill>
          </a:endParaRPr>
        </a:p>
      </cdr:txBody>
    </cdr:sp>
  </cdr:relSizeAnchor>
  <cdr:relSizeAnchor xmlns:cdr="http://schemas.openxmlformats.org/drawingml/2006/chartDrawing">
    <cdr:from>
      <cdr:x>0.69316</cdr:x>
      <cdr:y>0</cdr:y>
    </cdr:from>
    <cdr:to>
      <cdr:x>0.86233</cdr:x>
      <cdr:y>0.10163</cdr:y>
    </cdr:to>
    <cdr:sp macro="" textlink="">
      <cdr:nvSpPr>
        <cdr:cNvPr id="4" name="TextBox 3"/>
        <cdr:cNvSpPr txBox="1"/>
      </cdr:nvSpPr>
      <cdr:spPr>
        <a:xfrm xmlns:a="http://schemas.openxmlformats.org/drawingml/2006/main">
          <a:off x="5735052" y="-1674311"/>
          <a:ext cx="1399640" cy="50316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2400" b="1" dirty="0" smtClean="0"/>
            <a:t>$6.7B</a:t>
          </a:r>
          <a:endParaRPr lang="en-US" sz="2400" b="1"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3"/>
            <a:ext cx="2972421" cy="465621"/>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dirty="0"/>
          </a:p>
        </p:txBody>
      </p:sp>
      <p:sp>
        <p:nvSpPr>
          <p:cNvPr id="3" name="Date Placeholder 2"/>
          <p:cNvSpPr>
            <a:spLocks noGrp="1"/>
          </p:cNvSpPr>
          <p:nvPr>
            <p:ph type="dt" sz="quarter" idx="1"/>
          </p:nvPr>
        </p:nvSpPr>
        <p:spPr>
          <a:xfrm>
            <a:off x="3884029" y="3"/>
            <a:ext cx="2972421" cy="465621"/>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6055D80E-F34F-42DA-804E-2301DD079272}" type="datetimeFigureOut">
              <a:rPr lang="en-US"/>
              <a:pPr>
                <a:defRPr/>
              </a:pPr>
              <a:t>6/14/2016</a:t>
            </a:fld>
            <a:endParaRPr lang="en-US" dirty="0"/>
          </a:p>
        </p:txBody>
      </p:sp>
      <p:sp>
        <p:nvSpPr>
          <p:cNvPr id="4" name="Footer Placeholder 3"/>
          <p:cNvSpPr>
            <a:spLocks noGrp="1"/>
          </p:cNvSpPr>
          <p:nvPr>
            <p:ph type="ftr" sz="quarter" idx="2"/>
          </p:nvPr>
        </p:nvSpPr>
        <p:spPr>
          <a:xfrm>
            <a:off x="4" y="8829182"/>
            <a:ext cx="2972421" cy="465621"/>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dirty="0"/>
          </a:p>
        </p:txBody>
      </p:sp>
      <p:sp>
        <p:nvSpPr>
          <p:cNvPr id="5" name="Slide Number Placeholder 4"/>
          <p:cNvSpPr>
            <a:spLocks noGrp="1"/>
          </p:cNvSpPr>
          <p:nvPr>
            <p:ph type="sldNum" sz="quarter" idx="3"/>
          </p:nvPr>
        </p:nvSpPr>
        <p:spPr>
          <a:xfrm>
            <a:off x="3884029" y="8829182"/>
            <a:ext cx="2972421" cy="465621"/>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A7FAE73F-587A-4D66-A555-6AF11F52C300}" type="slidenum">
              <a:rPr lang="en-US"/>
              <a:pPr>
                <a:defRPr/>
              </a:pPr>
              <a:t>‹#›</a:t>
            </a:fld>
            <a:endParaRPr lang="en-US" dirty="0"/>
          </a:p>
        </p:txBody>
      </p:sp>
    </p:spTree>
    <p:extLst>
      <p:ext uri="{BB962C8B-B14F-4D97-AF65-F5344CB8AC3E}">
        <p14:creationId xmlns:p14="http://schemas.microsoft.com/office/powerpoint/2010/main" val="13925909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3"/>
            <a:ext cx="2972421" cy="467219"/>
          </a:xfrm>
          <a:prstGeom prst="rect">
            <a:avLst/>
          </a:prstGeom>
        </p:spPr>
        <p:txBody>
          <a:bodyPr vert="horz" lIns="92757" tIns="46378" rIns="92757" bIns="46378" rtlCol="0"/>
          <a:lstStyle>
            <a:lvl1pPr algn="l" fontAlgn="auto">
              <a:spcBef>
                <a:spcPts val="0"/>
              </a:spcBef>
              <a:spcAft>
                <a:spcPts val="0"/>
              </a:spcAft>
              <a:defRPr sz="1200">
                <a:latin typeface="+mn-lt"/>
              </a:defRPr>
            </a:lvl1pPr>
          </a:lstStyle>
          <a:p>
            <a:pPr>
              <a:defRPr/>
            </a:pPr>
            <a:endParaRPr lang="en-US" dirty="0"/>
          </a:p>
        </p:txBody>
      </p:sp>
      <p:sp>
        <p:nvSpPr>
          <p:cNvPr id="3" name="Date Placeholder 2"/>
          <p:cNvSpPr>
            <a:spLocks noGrp="1"/>
          </p:cNvSpPr>
          <p:nvPr>
            <p:ph type="dt" idx="1"/>
          </p:nvPr>
        </p:nvSpPr>
        <p:spPr>
          <a:xfrm>
            <a:off x="3884029" y="3"/>
            <a:ext cx="2972421" cy="467219"/>
          </a:xfrm>
          <a:prstGeom prst="rect">
            <a:avLst/>
          </a:prstGeom>
        </p:spPr>
        <p:txBody>
          <a:bodyPr vert="horz" lIns="92757" tIns="46378" rIns="92757" bIns="46378" rtlCol="0"/>
          <a:lstStyle>
            <a:lvl1pPr algn="r" fontAlgn="auto">
              <a:spcBef>
                <a:spcPts val="0"/>
              </a:spcBef>
              <a:spcAft>
                <a:spcPts val="0"/>
              </a:spcAft>
              <a:defRPr sz="1200" smtClean="0">
                <a:latin typeface="+mn-lt"/>
              </a:defRPr>
            </a:lvl1pPr>
          </a:lstStyle>
          <a:p>
            <a:pPr>
              <a:defRPr/>
            </a:pPr>
            <a:fld id="{B979878A-3676-4B62-8DA4-89ED9C2E6347}" type="datetimeFigureOut">
              <a:rPr lang="en-US"/>
              <a:pPr>
                <a:defRPr/>
              </a:pPr>
              <a:t>6/14/2016</a:t>
            </a:fld>
            <a:endParaRPr lang="en-US" dirty="0"/>
          </a:p>
        </p:txBody>
      </p:sp>
      <p:sp>
        <p:nvSpPr>
          <p:cNvPr id="4" name="Slide Image Placeholder 3"/>
          <p:cNvSpPr>
            <a:spLocks noGrp="1" noRot="1" noChangeAspect="1"/>
          </p:cNvSpPr>
          <p:nvPr>
            <p:ph type="sldImg" idx="2"/>
          </p:nvPr>
        </p:nvSpPr>
        <p:spPr>
          <a:xfrm>
            <a:off x="1338263" y="1162050"/>
            <a:ext cx="4181475" cy="3136900"/>
          </a:xfrm>
          <a:prstGeom prst="rect">
            <a:avLst/>
          </a:prstGeom>
          <a:noFill/>
          <a:ln w="12700">
            <a:solidFill>
              <a:prstClr val="black"/>
            </a:solidFill>
          </a:ln>
        </p:spPr>
        <p:txBody>
          <a:bodyPr vert="horz" lIns="92757" tIns="46378" rIns="92757" bIns="46378" rtlCol="0" anchor="ctr"/>
          <a:lstStyle/>
          <a:p>
            <a:pPr lvl="0"/>
            <a:endParaRPr lang="en-US" noProof="0" dirty="0"/>
          </a:p>
        </p:txBody>
      </p:sp>
      <p:sp>
        <p:nvSpPr>
          <p:cNvPr id="5" name="Notes Placeholder 4"/>
          <p:cNvSpPr>
            <a:spLocks noGrp="1"/>
          </p:cNvSpPr>
          <p:nvPr>
            <p:ph type="body" sz="quarter" idx="3"/>
          </p:nvPr>
        </p:nvSpPr>
        <p:spPr>
          <a:xfrm>
            <a:off x="686421" y="4473794"/>
            <a:ext cx="5485158" cy="3660959"/>
          </a:xfrm>
          <a:prstGeom prst="rect">
            <a:avLst/>
          </a:prstGeom>
        </p:spPr>
        <p:txBody>
          <a:bodyPr vert="horz" lIns="92757" tIns="46378" rIns="92757" bIns="46378"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4" y="8829183"/>
            <a:ext cx="2972421" cy="467219"/>
          </a:xfrm>
          <a:prstGeom prst="rect">
            <a:avLst/>
          </a:prstGeom>
        </p:spPr>
        <p:txBody>
          <a:bodyPr vert="horz" lIns="92757" tIns="46378" rIns="92757" bIns="46378" rtlCol="0" anchor="b"/>
          <a:lstStyle>
            <a:lvl1pPr algn="l" fontAlgn="auto">
              <a:spcBef>
                <a:spcPts val="0"/>
              </a:spcBef>
              <a:spcAft>
                <a:spcPts val="0"/>
              </a:spcAft>
              <a:defRPr sz="1200">
                <a:latin typeface="+mn-lt"/>
              </a:defRPr>
            </a:lvl1pPr>
          </a:lstStyle>
          <a:p>
            <a:pPr>
              <a:defRPr/>
            </a:pPr>
            <a:endParaRPr lang="en-US" dirty="0"/>
          </a:p>
        </p:txBody>
      </p:sp>
      <p:sp>
        <p:nvSpPr>
          <p:cNvPr id="7" name="Slide Number Placeholder 6"/>
          <p:cNvSpPr>
            <a:spLocks noGrp="1"/>
          </p:cNvSpPr>
          <p:nvPr>
            <p:ph type="sldNum" sz="quarter" idx="5"/>
          </p:nvPr>
        </p:nvSpPr>
        <p:spPr>
          <a:xfrm>
            <a:off x="3884029" y="8829183"/>
            <a:ext cx="2972421" cy="467219"/>
          </a:xfrm>
          <a:prstGeom prst="rect">
            <a:avLst/>
          </a:prstGeom>
        </p:spPr>
        <p:txBody>
          <a:bodyPr vert="horz" lIns="92757" tIns="46378" rIns="92757" bIns="46378" rtlCol="0" anchor="b"/>
          <a:lstStyle>
            <a:lvl1pPr algn="r" fontAlgn="auto">
              <a:spcBef>
                <a:spcPts val="0"/>
              </a:spcBef>
              <a:spcAft>
                <a:spcPts val="0"/>
              </a:spcAft>
              <a:defRPr sz="1200" smtClean="0">
                <a:latin typeface="+mn-lt"/>
              </a:defRPr>
            </a:lvl1pPr>
          </a:lstStyle>
          <a:p>
            <a:pPr>
              <a:defRPr/>
            </a:pPr>
            <a:fld id="{A800A31E-C330-4EDA-8129-B5A5DDFE74AC}" type="slidenum">
              <a:rPr lang="en-US"/>
              <a:pPr>
                <a:defRPr/>
              </a:pPr>
              <a:t>‹#›</a:t>
            </a:fld>
            <a:endParaRPr lang="en-US" dirty="0"/>
          </a:p>
        </p:txBody>
      </p:sp>
    </p:spTree>
    <p:extLst>
      <p:ext uri="{BB962C8B-B14F-4D97-AF65-F5344CB8AC3E}">
        <p14:creationId xmlns:p14="http://schemas.microsoft.com/office/powerpoint/2010/main" val="248200994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C94D1A7-C6B7-4D1E-9C5C-3776B2563E5A}" type="slidenum">
              <a:rPr lang="en-US" altLang="en-US">
                <a:solidFill>
                  <a:srgbClr val="000000"/>
                </a:solidFill>
                <a:latin typeface="Arial" charset="0"/>
              </a:rPr>
              <a:pPr fontAlgn="base">
                <a:spcBef>
                  <a:spcPct val="0"/>
                </a:spcBef>
                <a:spcAft>
                  <a:spcPct val="0"/>
                </a:spcAft>
              </a:pPr>
              <a:t>1</a:t>
            </a:fld>
            <a:endParaRPr lang="en-US" altLang="en-US" dirty="0">
              <a:solidFill>
                <a:srgbClr val="000000"/>
              </a:solidFill>
              <a:latin typeface="Arial" charset="0"/>
            </a:endParaRPr>
          </a:p>
        </p:txBody>
      </p:sp>
      <p:sp>
        <p:nvSpPr>
          <p:cNvPr id="1638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6387" name="Rectangle 3"/>
          <p:cNvSpPr>
            <a:spLocks noGrp="1" noChangeArrowheads="1"/>
          </p:cNvSpPr>
          <p:nvPr>
            <p:ph type="body" idx="1"/>
          </p:nvPr>
        </p:nvSpPr>
        <p:spPr bwMode="auto">
          <a:xfrm>
            <a:off x="198783" y="4416192"/>
            <a:ext cx="6516342" cy="4184181"/>
          </a:xfrm>
          <a:noFill/>
        </p:spPr>
        <p:txBody>
          <a:bodyPr wrap="square" numCol="1" anchor="t" anchorCtr="0" compatLnSpc="1">
            <a:prstTxWarp prst="textNoShape">
              <a:avLst/>
            </a:prstTxWarp>
          </a:bodyPr>
          <a:lstStyle/>
          <a:p>
            <a:pPr>
              <a:lnSpc>
                <a:spcPct val="150000"/>
              </a:lnSpc>
              <a:spcBef>
                <a:spcPct val="0"/>
              </a:spcBef>
            </a:pPr>
            <a:endParaRPr lang="en-US" altLang="en-US" sz="1600" dirty="0" smtClean="0">
              <a:latin typeface="Segoe UI"/>
              <a:ea typeface="Segoe UI"/>
              <a:cs typeface="Segoe UI"/>
            </a:endParaRPr>
          </a:p>
        </p:txBody>
      </p:sp>
    </p:spTree>
    <p:extLst>
      <p:ext uri="{BB962C8B-B14F-4D97-AF65-F5344CB8AC3E}">
        <p14:creationId xmlns:p14="http://schemas.microsoft.com/office/powerpoint/2010/main" val="34327464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800A31E-C330-4EDA-8129-B5A5DDFE74AC}" type="slidenum">
              <a:rPr lang="en-US" smtClean="0"/>
              <a:pPr>
                <a:defRPr/>
              </a:pPr>
              <a:t>10</a:t>
            </a:fld>
            <a:endParaRPr lang="en-US" dirty="0"/>
          </a:p>
        </p:txBody>
      </p:sp>
    </p:spTree>
    <p:extLst>
      <p:ext uri="{BB962C8B-B14F-4D97-AF65-F5344CB8AC3E}">
        <p14:creationId xmlns:p14="http://schemas.microsoft.com/office/powerpoint/2010/main" val="7627111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800A31E-C330-4EDA-8129-B5A5DDFE74AC}" type="slidenum">
              <a:rPr lang="en-US" smtClean="0"/>
              <a:pPr>
                <a:defRPr/>
              </a:pPr>
              <a:t>11</a:t>
            </a:fld>
            <a:endParaRPr lang="en-US" dirty="0"/>
          </a:p>
        </p:txBody>
      </p:sp>
    </p:spTree>
    <p:extLst>
      <p:ext uri="{BB962C8B-B14F-4D97-AF65-F5344CB8AC3E}">
        <p14:creationId xmlns:p14="http://schemas.microsoft.com/office/powerpoint/2010/main" val="7627111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800A31E-C330-4EDA-8129-B5A5DDFE74AC}" type="slidenum">
              <a:rPr lang="en-US" smtClean="0"/>
              <a:pPr>
                <a:defRPr/>
              </a:pPr>
              <a:t>12</a:t>
            </a:fld>
            <a:endParaRPr lang="en-US" dirty="0"/>
          </a:p>
        </p:txBody>
      </p:sp>
    </p:spTree>
    <p:extLst>
      <p:ext uri="{BB962C8B-B14F-4D97-AF65-F5344CB8AC3E}">
        <p14:creationId xmlns:p14="http://schemas.microsoft.com/office/powerpoint/2010/main" val="7627111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800A31E-C330-4EDA-8129-B5A5DDFE74AC}" type="slidenum">
              <a:rPr lang="en-US" smtClean="0"/>
              <a:pPr>
                <a:defRPr/>
              </a:pPr>
              <a:t>13</a:t>
            </a:fld>
            <a:endParaRPr lang="en-US" dirty="0"/>
          </a:p>
        </p:txBody>
      </p:sp>
    </p:spTree>
    <p:extLst>
      <p:ext uri="{BB962C8B-B14F-4D97-AF65-F5344CB8AC3E}">
        <p14:creationId xmlns:p14="http://schemas.microsoft.com/office/powerpoint/2010/main" val="7627111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800A31E-C330-4EDA-8129-B5A5DDFE74AC}" type="slidenum">
              <a:rPr lang="en-US" smtClean="0"/>
              <a:pPr>
                <a:defRPr/>
              </a:pPr>
              <a:t>14</a:t>
            </a:fld>
            <a:endParaRPr lang="en-US" dirty="0"/>
          </a:p>
        </p:txBody>
      </p:sp>
    </p:spTree>
    <p:extLst>
      <p:ext uri="{BB962C8B-B14F-4D97-AF65-F5344CB8AC3E}">
        <p14:creationId xmlns:p14="http://schemas.microsoft.com/office/powerpoint/2010/main" val="7627111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800A31E-C330-4EDA-8129-B5A5DDFE74AC}" type="slidenum">
              <a:rPr lang="en-US" smtClean="0"/>
              <a:pPr>
                <a:defRPr/>
              </a:pPr>
              <a:t>15</a:t>
            </a:fld>
            <a:endParaRPr lang="en-US" dirty="0"/>
          </a:p>
        </p:txBody>
      </p:sp>
    </p:spTree>
    <p:extLst>
      <p:ext uri="{BB962C8B-B14F-4D97-AF65-F5344CB8AC3E}">
        <p14:creationId xmlns:p14="http://schemas.microsoft.com/office/powerpoint/2010/main" val="7627111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800A31E-C330-4EDA-8129-B5A5DDFE74AC}" type="slidenum">
              <a:rPr lang="en-US" smtClean="0"/>
              <a:pPr>
                <a:defRPr/>
              </a:pPr>
              <a:t>16</a:t>
            </a:fld>
            <a:endParaRPr lang="en-US" dirty="0"/>
          </a:p>
        </p:txBody>
      </p:sp>
    </p:spTree>
    <p:extLst>
      <p:ext uri="{BB962C8B-B14F-4D97-AF65-F5344CB8AC3E}">
        <p14:creationId xmlns:p14="http://schemas.microsoft.com/office/powerpoint/2010/main" val="7627111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800A31E-C330-4EDA-8129-B5A5DDFE74AC}" type="slidenum">
              <a:rPr lang="en-US" smtClean="0"/>
              <a:pPr>
                <a:defRPr/>
              </a:pPr>
              <a:t>17</a:t>
            </a:fld>
            <a:endParaRPr lang="en-US" dirty="0"/>
          </a:p>
        </p:txBody>
      </p:sp>
    </p:spTree>
    <p:extLst>
      <p:ext uri="{BB962C8B-B14F-4D97-AF65-F5344CB8AC3E}">
        <p14:creationId xmlns:p14="http://schemas.microsoft.com/office/powerpoint/2010/main" val="7627111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p:cNvSpPr>
            <a:spLocks noGrp="1" noRot="1" noChangeAspect="1" noTextEdit="1"/>
          </p:cNvSpPr>
          <p:nvPr>
            <p:ph type="sldImg"/>
          </p:nvPr>
        </p:nvSpPr>
        <p:spPr>
          <a:ln/>
        </p:spPr>
      </p:sp>
      <p:sp>
        <p:nvSpPr>
          <p:cNvPr id="135171" name="Notes Placeholder 2"/>
          <p:cNvSpPr>
            <a:spLocks noGrp="1"/>
          </p:cNvSpPr>
          <p:nvPr>
            <p:ph type="body" idx="1"/>
          </p:nvPr>
        </p:nvSpPr>
        <p:spPr>
          <a:xfrm>
            <a:off x="861909" y="4464193"/>
            <a:ext cx="5485158" cy="41825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135172" name="Slide Number Placeholder 3"/>
          <p:cNvSpPr txBox="1">
            <a:spLocks noGrp="1"/>
          </p:cNvSpPr>
          <p:nvPr/>
        </p:nvSpPr>
        <p:spPr bwMode="auto">
          <a:xfrm>
            <a:off x="3885579" y="8829180"/>
            <a:ext cx="2970869" cy="4656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98" tIns="46150" rIns="92298" bIns="46150" anchor="b"/>
          <a:lstStyle>
            <a:lvl1pPr defTabSz="912813" eaLnBrk="0" hangingPunct="0">
              <a:spcBef>
                <a:spcPct val="30000"/>
              </a:spcBef>
              <a:defRPr sz="1200">
                <a:solidFill>
                  <a:schemeClr val="tx1"/>
                </a:solidFill>
                <a:latin typeface="Arial" charset="0"/>
              </a:defRPr>
            </a:lvl1pPr>
            <a:lvl2pPr marL="742950" indent="-285750" defTabSz="912813" eaLnBrk="0" hangingPunct="0">
              <a:spcBef>
                <a:spcPct val="30000"/>
              </a:spcBef>
              <a:defRPr sz="1200">
                <a:solidFill>
                  <a:schemeClr val="tx1"/>
                </a:solidFill>
                <a:latin typeface="Arial" charset="0"/>
              </a:defRPr>
            </a:lvl2pPr>
            <a:lvl3pPr marL="1143000" indent="-228600" defTabSz="912813" eaLnBrk="0" hangingPunct="0">
              <a:spcBef>
                <a:spcPct val="30000"/>
              </a:spcBef>
              <a:defRPr sz="1200">
                <a:solidFill>
                  <a:schemeClr val="tx1"/>
                </a:solidFill>
                <a:latin typeface="Arial" charset="0"/>
              </a:defRPr>
            </a:lvl3pPr>
            <a:lvl4pPr marL="1600200" indent="-228600" defTabSz="912813" eaLnBrk="0" hangingPunct="0">
              <a:spcBef>
                <a:spcPct val="30000"/>
              </a:spcBef>
              <a:defRPr sz="1200">
                <a:solidFill>
                  <a:schemeClr val="tx1"/>
                </a:solidFill>
                <a:latin typeface="Arial" charset="0"/>
              </a:defRPr>
            </a:lvl4pPr>
            <a:lvl5pPr marL="2057400" indent="-228600" defTabSz="912813" eaLnBrk="0" hangingPunct="0">
              <a:spcBef>
                <a:spcPct val="30000"/>
              </a:spcBef>
              <a:defRPr sz="1200">
                <a:solidFill>
                  <a:schemeClr val="tx1"/>
                </a:solidFill>
                <a:latin typeface="Arial" charset="0"/>
              </a:defRPr>
            </a:lvl5pPr>
            <a:lvl6pPr marL="2514600" indent="-228600" defTabSz="912813" eaLnBrk="0" fontAlgn="base" hangingPunct="0">
              <a:spcBef>
                <a:spcPct val="30000"/>
              </a:spcBef>
              <a:spcAft>
                <a:spcPct val="0"/>
              </a:spcAft>
              <a:defRPr sz="1200">
                <a:solidFill>
                  <a:schemeClr val="tx1"/>
                </a:solidFill>
                <a:latin typeface="Arial" charset="0"/>
              </a:defRPr>
            </a:lvl6pPr>
            <a:lvl7pPr marL="2971800" indent="-228600" defTabSz="912813" eaLnBrk="0" fontAlgn="base" hangingPunct="0">
              <a:spcBef>
                <a:spcPct val="30000"/>
              </a:spcBef>
              <a:spcAft>
                <a:spcPct val="0"/>
              </a:spcAft>
              <a:defRPr sz="1200">
                <a:solidFill>
                  <a:schemeClr val="tx1"/>
                </a:solidFill>
                <a:latin typeface="Arial" charset="0"/>
              </a:defRPr>
            </a:lvl7pPr>
            <a:lvl8pPr marL="3429000" indent="-228600" defTabSz="912813" eaLnBrk="0" fontAlgn="base" hangingPunct="0">
              <a:spcBef>
                <a:spcPct val="30000"/>
              </a:spcBef>
              <a:spcAft>
                <a:spcPct val="0"/>
              </a:spcAft>
              <a:defRPr sz="1200">
                <a:solidFill>
                  <a:schemeClr val="tx1"/>
                </a:solidFill>
                <a:latin typeface="Arial" charset="0"/>
              </a:defRPr>
            </a:lvl8pPr>
            <a:lvl9pPr marL="3886200" indent="-228600" defTabSz="9128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BE23C00A-14AC-4BA5-8037-E16F35FC296B}" type="slidenum">
              <a:rPr lang="en-US" altLang="en-US"/>
              <a:pPr algn="r" eaLnBrk="1" hangingPunct="1">
                <a:spcBef>
                  <a:spcPct val="0"/>
                </a:spcBef>
              </a:pPr>
              <a:t>18</a:t>
            </a:fld>
            <a:endParaRPr lang="en-US" altLang="en-US"/>
          </a:p>
        </p:txBody>
      </p:sp>
    </p:spTree>
    <p:extLst>
      <p:ext uri="{BB962C8B-B14F-4D97-AF65-F5344CB8AC3E}">
        <p14:creationId xmlns:p14="http://schemas.microsoft.com/office/powerpoint/2010/main" val="40650289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Rot="1" noChangeAspect="1" noChangeArrowheads="1" noTextEdit="1"/>
          </p:cNvSpPr>
          <p:nvPr>
            <p:ph type="sldImg"/>
          </p:nvPr>
        </p:nvSpPr>
        <p:spPr>
          <a:ln/>
        </p:spPr>
      </p:sp>
      <p:sp>
        <p:nvSpPr>
          <p:cNvPr id="1433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5562137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800A31E-C330-4EDA-8129-B5A5DDFE74AC}" type="slidenum">
              <a:rPr lang="en-US" smtClean="0"/>
              <a:pPr>
                <a:defRPr/>
              </a:pPr>
              <a:t>2</a:t>
            </a:fld>
            <a:endParaRPr lang="en-US" dirty="0"/>
          </a:p>
        </p:txBody>
      </p:sp>
    </p:spTree>
    <p:extLst>
      <p:ext uri="{BB962C8B-B14F-4D97-AF65-F5344CB8AC3E}">
        <p14:creationId xmlns:p14="http://schemas.microsoft.com/office/powerpoint/2010/main" val="7627111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800A31E-C330-4EDA-8129-B5A5DDFE74AC}" type="slidenum">
              <a:rPr lang="en-US" smtClean="0"/>
              <a:pPr>
                <a:defRPr/>
              </a:pPr>
              <a:t>20</a:t>
            </a:fld>
            <a:endParaRPr lang="en-US" dirty="0"/>
          </a:p>
        </p:txBody>
      </p:sp>
    </p:spTree>
    <p:extLst>
      <p:ext uri="{BB962C8B-B14F-4D97-AF65-F5344CB8AC3E}">
        <p14:creationId xmlns:p14="http://schemas.microsoft.com/office/powerpoint/2010/main" val="7627111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800A31E-C330-4EDA-8129-B5A5DDFE74AC}" type="slidenum">
              <a:rPr lang="en-US" smtClean="0"/>
              <a:pPr>
                <a:defRPr/>
              </a:pPr>
              <a:t>21</a:t>
            </a:fld>
            <a:endParaRPr lang="en-US" dirty="0"/>
          </a:p>
        </p:txBody>
      </p:sp>
    </p:spTree>
    <p:extLst>
      <p:ext uri="{BB962C8B-B14F-4D97-AF65-F5344CB8AC3E}">
        <p14:creationId xmlns:p14="http://schemas.microsoft.com/office/powerpoint/2010/main" val="7627111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800A31E-C330-4EDA-8129-B5A5DDFE74AC}" type="slidenum">
              <a:rPr lang="en-US" smtClean="0"/>
              <a:pPr>
                <a:defRPr/>
              </a:pPr>
              <a:t>22</a:t>
            </a:fld>
            <a:endParaRPr lang="en-US" dirty="0"/>
          </a:p>
        </p:txBody>
      </p:sp>
    </p:spTree>
    <p:extLst>
      <p:ext uri="{BB962C8B-B14F-4D97-AF65-F5344CB8AC3E}">
        <p14:creationId xmlns:p14="http://schemas.microsoft.com/office/powerpoint/2010/main" val="7627111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800A31E-C330-4EDA-8129-B5A5DDFE74AC}" type="slidenum">
              <a:rPr lang="en-US" smtClean="0"/>
              <a:pPr>
                <a:defRPr/>
              </a:pPr>
              <a:t>23</a:t>
            </a:fld>
            <a:endParaRPr lang="en-US" dirty="0"/>
          </a:p>
        </p:txBody>
      </p:sp>
    </p:spTree>
    <p:extLst>
      <p:ext uri="{BB962C8B-B14F-4D97-AF65-F5344CB8AC3E}">
        <p14:creationId xmlns:p14="http://schemas.microsoft.com/office/powerpoint/2010/main" val="7627111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800A31E-C330-4EDA-8129-B5A5DDFE74AC}" type="slidenum">
              <a:rPr lang="en-US" smtClean="0"/>
              <a:pPr>
                <a:defRPr/>
              </a:pPr>
              <a:t>24</a:t>
            </a:fld>
            <a:endParaRPr lang="en-US" dirty="0"/>
          </a:p>
        </p:txBody>
      </p:sp>
    </p:spTree>
    <p:extLst>
      <p:ext uri="{BB962C8B-B14F-4D97-AF65-F5344CB8AC3E}">
        <p14:creationId xmlns:p14="http://schemas.microsoft.com/office/powerpoint/2010/main" val="7627111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800A31E-C330-4EDA-8129-B5A5DDFE74AC}" type="slidenum">
              <a:rPr lang="en-US" smtClean="0"/>
              <a:pPr>
                <a:defRPr/>
              </a:pPr>
              <a:t>25</a:t>
            </a:fld>
            <a:endParaRPr lang="en-US" dirty="0"/>
          </a:p>
        </p:txBody>
      </p:sp>
    </p:spTree>
    <p:extLst>
      <p:ext uri="{BB962C8B-B14F-4D97-AF65-F5344CB8AC3E}">
        <p14:creationId xmlns:p14="http://schemas.microsoft.com/office/powerpoint/2010/main" val="7627111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800A31E-C330-4EDA-8129-B5A5DDFE74AC}" type="slidenum">
              <a:rPr lang="en-US" smtClean="0"/>
              <a:pPr>
                <a:defRPr/>
              </a:pPr>
              <a:t>26</a:t>
            </a:fld>
            <a:endParaRPr lang="en-US" dirty="0"/>
          </a:p>
        </p:txBody>
      </p:sp>
    </p:spTree>
    <p:extLst>
      <p:ext uri="{BB962C8B-B14F-4D97-AF65-F5344CB8AC3E}">
        <p14:creationId xmlns:p14="http://schemas.microsoft.com/office/powerpoint/2010/main" val="7627111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800A31E-C330-4EDA-8129-B5A5DDFE74AC}" type="slidenum">
              <a:rPr lang="en-US" smtClean="0"/>
              <a:pPr>
                <a:defRPr/>
              </a:pPr>
              <a:t>27</a:t>
            </a:fld>
            <a:endParaRPr lang="en-US" dirty="0"/>
          </a:p>
        </p:txBody>
      </p:sp>
    </p:spTree>
    <p:extLst>
      <p:ext uri="{BB962C8B-B14F-4D97-AF65-F5344CB8AC3E}">
        <p14:creationId xmlns:p14="http://schemas.microsoft.com/office/powerpoint/2010/main" val="7627111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800A31E-C330-4EDA-8129-B5A5DDFE74AC}" type="slidenum">
              <a:rPr lang="en-US" smtClean="0"/>
              <a:pPr>
                <a:defRPr/>
              </a:pPr>
              <a:t>28</a:t>
            </a:fld>
            <a:endParaRPr lang="en-US" dirty="0"/>
          </a:p>
        </p:txBody>
      </p:sp>
    </p:spTree>
    <p:extLst>
      <p:ext uri="{BB962C8B-B14F-4D97-AF65-F5344CB8AC3E}">
        <p14:creationId xmlns:p14="http://schemas.microsoft.com/office/powerpoint/2010/main" val="7627111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800A31E-C330-4EDA-8129-B5A5DDFE74AC}" type="slidenum">
              <a:rPr lang="en-US" smtClean="0"/>
              <a:pPr>
                <a:defRPr/>
              </a:pPr>
              <a:t>29</a:t>
            </a:fld>
            <a:endParaRPr lang="en-US" dirty="0"/>
          </a:p>
        </p:txBody>
      </p:sp>
    </p:spTree>
    <p:extLst>
      <p:ext uri="{BB962C8B-B14F-4D97-AF65-F5344CB8AC3E}">
        <p14:creationId xmlns:p14="http://schemas.microsoft.com/office/powerpoint/2010/main" val="7627111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800A31E-C330-4EDA-8129-B5A5DDFE74AC}" type="slidenum">
              <a:rPr lang="en-US" smtClean="0"/>
              <a:pPr>
                <a:defRPr/>
              </a:pPr>
              <a:t>3</a:t>
            </a:fld>
            <a:endParaRPr lang="en-US" dirty="0"/>
          </a:p>
        </p:txBody>
      </p:sp>
    </p:spTree>
    <p:extLst>
      <p:ext uri="{BB962C8B-B14F-4D97-AF65-F5344CB8AC3E}">
        <p14:creationId xmlns:p14="http://schemas.microsoft.com/office/powerpoint/2010/main" val="7627111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800A31E-C330-4EDA-8129-B5A5DDFE74AC}" type="slidenum">
              <a:rPr lang="en-US" smtClean="0"/>
              <a:pPr>
                <a:defRPr/>
              </a:pPr>
              <a:t>30</a:t>
            </a:fld>
            <a:endParaRPr lang="en-US" dirty="0"/>
          </a:p>
        </p:txBody>
      </p:sp>
    </p:spTree>
    <p:extLst>
      <p:ext uri="{BB962C8B-B14F-4D97-AF65-F5344CB8AC3E}">
        <p14:creationId xmlns:p14="http://schemas.microsoft.com/office/powerpoint/2010/main" val="76271111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800A31E-C330-4EDA-8129-B5A5DDFE74AC}" type="slidenum">
              <a:rPr lang="en-US" smtClean="0"/>
              <a:pPr>
                <a:defRPr/>
              </a:pPr>
              <a:t>31</a:t>
            </a:fld>
            <a:endParaRPr lang="en-US" dirty="0"/>
          </a:p>
        </p:txBody>
      </p:sp>
    </p:spTree>
    <p:extLst>
      <p:ext uri="{BB962C8B-B14F-4D97-AF65-F5344CB8AC3E}">
        <p14:creationId xmlns:p14="http://schemas.microsoft.com/office/powerpoint/2010/main" val="7627111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800A31E-C330-4EDA-8129-B5A5DDFE74AC}" type="slidenum">
              <a:rPr lang="en-US" smtClean="0"/>
              <a:pPr>
                <a:defRPr/>
              </a:pPr>
              <a:t>32</a:t>
            </a:fld>
            <a:endParaRPr lang="en-US" dirty="0"/>
          </a:p>
        </p:txBody>
      </p:sp>
    </p:spTree>
    <p:extLst>
      <p:ext uri="{BB962C8B-B14F-4D97-AF65-F5344CB8AC3E}">
        <p14:creationId xmlns:p14="http://schemas.microsoft.com/office/powerpoint/2010/main" val="76271111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800A31E-C330-4EDA-8129-B5A5DDFE74AC}" type="slidenum">
              <a:rPr lang="en-US" smtClean="0"/>
              <a:pPr>
                <a:defRPr/>
              </a:pPr>
              <a:t>33</a:t>
            </a:fld>
            <a:endParaRPr lang="en-US" dirty="0"/>
          </a:p>
        </p:txBody>
      </p:sp>
    </p:spTree>
    <p:extLst>
      <p:ext uri="{BB962C8B-B14F-4D97-AF65-F5344CB8AC3E}">
        <p14:creationId xmlns:p14="http://schemas.microsoft.com/office/powerpoint/2010/main" val="76271111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800A31E-C330-4EDA-8129-B5A5DDFE74AC}" type="slidenum">
              <a:rPr lang="en-US" smtClean="0"/>
              <a:pPr>
                <a:defRPr/>
              </a:pPr>
              <a:t>34</a:t>
            </a:fld>
            <a:endParaRPr lang="en-US" dirty="0"/>
          </a:p>
        </p:txBody>
      </p:sp>
    </p:spTree>
    <p:extLst>
      <p:ext uri="{BB962C8B-B14F-4D97-AF65-F5344CB8AC3E}">
        <p14:creationId xmlns:p14="http://schemas.microsoft.com/office/powerpoint/2010/main" val="76271111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4" name="Date Placeholder 3"/>
          <p:cNvSpPr txBox="1">
            <a:spLocks noGrp="1"/>
          </p:cNvSpPr>
          <p:nvPr/>
        </p:nvSpPr>
        <p:spPr>
          <a:xfrm>
            <a:off x="3884028" y="0"/>
            <a:ext cx="2972421" cy="467220"/>
          </a:xfrm>
          <a:prstGeom prst="rect">
            <a:avLst/>
          </a:prstGeom>
          <a:noFill/>
        </p:spPr>
        <p:txBody>
          <a:bodyPr lIns="92757" tIns="46378" rIns="92757" bIns="46378"/>
          <a:lstStyle/>
          <a:p>
            <a:pPr algn="r" fontAlgn="auto">
              <a:spcBef>
                <a:spcPts val="0"/>
              </a:spcBef>
              <a:spcAft>
                <a:spcPts val="0"/>
              </a:spcAft>
              <a:defRPr/>
            </a:pPr>
            <a:fld id="{CFFC97EB-37D6-47BF-8841-30947389B4D3}" type="datetime1">
              <a:rPr lang="en-US" sz="1200">
                <a:latin typeface="+mn-lt"/>
                <a:cs typeface="+mn-cs"/>
              </a:rPr>
              <a:pPr algn="r" fontAlgn="auto">
                <a:spcBef>
                  <a:spcPts val="0"/>
                </a:spcBef>
                <a:spcAft>
                  <a:spcPts val="0"/>
                </a:spcAft>
                <a:defRPr/>
              </a:pPr>
              <a:t>6/14/2016</a:t>
            </a:fld>
            <a:endParaRPr lang="en-US" sz="1200" dirty="0">
              <a:latin typeface="+mn-lt"/>
              <a:cs typeface="+mn-cs"/>
            </a:endParaRPr>
          </a:p>
        </p:txBody>
      </p:sp>
      <p:sp>
        <p:nvSpPr>
          <p:cNvPr id="5" name="Footer Placeholder 4"/>
          <p:cNvSpPr txBox="1">
            <a:spLocks noGrp="1"/>
          </p:cNvSpPr>
          <p:nvPr/>
        </p:nvSpPr>
        <p:spPr>
          <a:xfrm>
            <a:off x="2" y="8829180"/>
            <a:ext cx="2972421" cy="467220"/>
          </a:xfrm>
          <a:prstGeom prst="rect">
            <a:avLst/>
          </a:prstGeom>
          <a:noFill/>
        </p:spPr>
        <p:txBody>
          <a:bodyPr lIns="92757" tIns="46378" rIns="92757" bIns="46378" anchor="b"/>
          <a:lstStyle/>
          <a:p>
            <a:pPr fontAlgn="auto">
              <a:spcBef>
                <a:spcPts val="0"/>
              </a:spcBef>
              <a:spcAft>
                <a:spcPts val="0"/>
              </a:spcAft>
              <a:defRPr/>
            </a:pPr>
            <a:endParaRPr lang="en-US" sz="1200" dirty="0">
              <a:latin typeface="+mn-lt"/>
              <a:cs typeface="+mn-cs"/>
            </a:endParaRPr>
          </a:p>
        </p:txBody>
      </p:sp>
      <p:sp>
        <p:nvSpPr>
          <p:cNvPr id="6" name="Slide Number Placeholder 5"/>
          <p:cNvSpPr txBox="1">
            <a:spLocks noGrp="1"/>
          </p:cNvSpPr>
          <p:nvPr/>
        </p:nvSpPr>
        <p:spPr>
          <a:xfrm>
            <a:off x="3884028" y="8829180"/>
            <a:ext cx="2972421" cy="467220"/>
          </a:xfrm>
          <a:prstGeom prst="rect">
            <a:avLst/>
          </a:prstGeom>
          <a:noFill/>
        </p:spPr>
        <p:txBody>
          <a:bodyPr lIns="92757" tIns="46378" rIns="92757" bIns="46378" anchor="b"/>
          <a:lstStyle/>
          <a:p>
            <a:pPr algn="r" fontAlgn="auto">
              <a:spcBef>
                <a:spcPts val="0"/>
              </a:spcBef>
              <a:spcAft>
                <a:spcPts val="0"/>
              </a:spcAft>
              <a:defRPr/>
            </a:pPr>
            <a:fld id="{A14BBC34-CC06-402B-B104-4D3BF605B8BC}" type="slidenum">
              <a:rPr lang="en-US" sz="1200">
                <a:latin typeface="+mn-lt"/>
                <a:cs typeface="+mn-cs"/>
              </a:rPr>
              <a:pPr algn="r" fontAlgn="auto">
                <a:spcBef>
                  <a:spcPts val="0"/>
                </a:spcBef>
                <a:spcAft>
                  <a:spcPts val="0"/>
                </a:spcAft>
                <a:defRPr/>
              </a:pPr>
              <a:t>35</a:t>
            </a:fld>
            <a:endParaRPr lang="en-US" sz="1200" dirty="0">
              <a:latin typeface="+mn-lt"/>
              <a:cs typeface="+mn-cs"/>
            </a:endParaRPr>
          </a:p>
        </p:txBody>
      </p:sp>
    </p:spTree>
    <p:extLst>
      <p:ext uri="{BB962C8B-B14F-4D97-AF65-F5344CB8AC3E}">
        <p14:creationId xmlns:p14="http://schemas.microsoft.com/office/powerpoint/2010/main" val="306603372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4" name="Date Placeholder 3"/>
          <p:cNvSpPr txBox="1">
            <a:spLocks noGrp="1"/>
          </p:cNvSpPr>
          <p:nvPr/>
        </p:nvSpPr>
        <p:spPr>
          <a:xfrm>
            <a:off x="3884028" y="0"/>
            <a:ext cx="2972421" cy="467220"/>
          </a:xfrm>
          <a:prstGeom prst="rect">
            <a:avLst/>
          </a:prstGeom>
          <a:noFill/>
        </p:spPr>
        <p:txBody>
          <a:bodyPr lIns="92757" tIns="46378" rIns="92757" bIns="46378"/>
          <a:lstStyle/>
          <a:p>
            <a:pPr algn="r" fontAlgn="auto">
              <a:spcBef>
                <a:spcPts val="0"/>
              </a:spcBef>
              <a:spcAft>
                <a:spcPts val="0"/>
              </a:spcAft>
              <a:defRPr/>
            </a:pPr>
            <a:fld id="{CFFC97EB-37D6-47BF-8841-30947389B4D3}" type="datetime1">
              <a:rPr lang="en-US" sz="1200">
                <a:latin typeface="+mn-lt"/>
                <a:cs typeface="+mn-cs"/>
              </a:rPr>
              <a:pPr algn="r" fontAlgn="auto">
                <a:spcBef>
                  <a:spcPts val="0"/>
                </a:spcBef>
                <a:spcAft>
                  <a:spcPts val="0"/>
                </a:spcAft>
                <a:defRPr/>
              </a:pPr>
              <a:t>6/14/2016</a:t>
            </a:fld>
            <a:endParaRPr lang="en-US" sz="1200" dirty="0">
              <a:latin typeface="+mn-lt"/>
              <a:cs typeface="+mn-cs"/>
            </a:endParaRPr>
          </a:p>
        </p:txBody>
      </p:sp>
      <p:sp>
        <p:nvSpPr>
          <p:cNvPr id="5" name="Footer Placeholder 4"/>
          <p:cNvSpPr txBox="1">
            <a:spLocks noGrp="1"/>
          </p:cNvSpPr>
          <p:nvPr/>
        </p:nvSpPr>
        <p:spPr>
          <a:xfrm>
            <a:off x="2" y="8829180"/>
            <a:ext cx="2972421" cy="467220"/>
          </a:xfrm>
          <a:prstGeom prst="rect">
            <a:avLst/>
          </a:prstGeom>
          <a:noFill/>
        </p:spPr>
        <p:txBody>
          <a:bodyPr lIns="92757" tIns="46378" rIns="92757" bIns="46378" anchor="b"/>
          <a:lstStyle/>
          <a:p>
            <a:pPr fontAlgn="auto">
              <a:spcBef>
                <a:spcPts val="0"/>
              </a:spcBef>
              <a:spcAft>
                <a:spcPts val="0"/>
              </a:spcAft>
              <a:defRPr/>
            </a:pPr>
            <a:endParaRPr lang="en-US" sz="1200" dirty="0">
              <a:latin typeface="+mn-lt"/>
              <a:cs typeface="+mn-cs"/>
            </a:endParaRPr>
          </a:p>
        </p:txBody>
      </p:sp>
      <p:sp>
        <p:nvSpPr>
          <p:cNvPr id="6" name="Slide Number Placeholder 5"/>
          <p:cNvSpPr txBox="1">
            <a:spLocks noGrp="1"/>
          </p:cNvSpPr>
          <p:nvPr/>
        </p:nvSpPr>
        <p:spPr>
          <a:xfrm>
            <a:off x="3884028" y="8829180"/>
            <a:ext cx="2972421" cy="467220"/>
          </a:xfrm>
          <a:prstGeom prst="rect">
            <a:avLst/>
          </a:prstGeom>
          <a:noFill/>
        </p:spPr>
        <p:txBody>
          <a:bodyPr lIns="92757" tIns="46378" rIns="92757" bIns="46378" anchor="b"/>
          <a:lstStyle/>
          <a:p>
            <a:pPr algn="r" fontAlgn="auto">
              <a:spcBef>
                <a:spcPts val="0"/>
              </a:spcBef>
              <a:spcAft>
                <a:spcPts val="0"/>
              </a:spcAft>
              <a:defRPr/>
            </a:pPr>
            <a:fld id="{A14BBC34-CC06-402B-B104-4D3BF605B8BC}" type="slidenum">
              <a:rPr lang="en-US" sz="1200">
                <a:latin typeface="+mn-lt"/>
                <a:cs typeface="+mn-cs"/>
              </a:rPr>
              <a:pPr algn="r" fontAlgn="auto">
                <a:spcBef>
                  <a:spcPts val="0"/>
                </a:spcBef>
                <a:spcAft>
                  <a:spcPts val="0"/>
                </a:spcAft>
                <a:defRPr/>
              </a:pPr>
              <a:t>36</a:t>
            </a:fld>
            <a:endParaRPr lang="en-US" sz="1200" dirty="0">
              <a:latin typeface="+mn-lt"/>
              <a:cs typeface="+mn-cs"/>
            </a:endParaRPr>
          </a:p>
        </p:txBody>
      </p:sp>
    </p:spTree>
    <p:extLst>
      <p:ext uri="{BB962C8B-B14F-4D97-AF65-F5344CB8AC3E}">
        <p14:creationId xmlns:p14="http://schemas.microsoft.com/office/powerpoint/2010/main" val="306603372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4" name="Date Placeholder 3"/>
          <p:cNvSpPr txBox="1">
            <a:spLocks noGrp="1"/>
          </p:cNvSpPr>
          <p:nvPr/>
        </p:nvSpPr>
        <p:spPr>
          <a:xfrm>
            <a:off x="3884028" y="0"/>
            <a:ext cx="2972421" cy="467220"/>
          </a:xfrm>
          <a:prstGeom prst="rect">
            <a:avLst/>
          </a:prstGeom>
          <a:noFill/>
        </p:spPr>
        <p:txBody>
          <a:bodyPr lIns="92757" tIns="46378" rIns="92757" bIns="46378"/>
          <a:lstStyle/>
          <a:p>
            <a:pPr algn="r" fontAlgn="auto">
              <a:spcBef>
                <a:spcPts val="0"/>
              </a:spcBef>
              <a:spcAft>
                <a:spcPts val="0"/>
              </a:spcAft>
              <a:defRPr/>
            </a:pPr>
            <a:fld id="{CFFC97EB-37D6-47BF-8841-30947389B4D3}" type="datetime1">
              <a:rPr lang="en-US" sz="1200">
                <a:latin typeface="+mn-lt"/>
                <a:cs typeface="+mn-cs"/>
              </a:rPr>
              <a:pPr algn="r" fontAlgn="auto">
                <a:spcBef>
                  <a:spcPts val="0"/>
                </a:spcBef>
                <a:spcAft>
                  <a:spcPts val="0"/>
                </a:spcAft>
                <a:defRPr/>
              </a:pPr>
              <a:t>6/14/2016</a:t>
            </a:fld>
            <a:endParaRPr lang="en-US" sz="1200" dirty="0">
              <a:latin typeface="+mn-lt"/>
              <a:cs typeface="+mn-cs"/>
            </a:endParaRPr>
          </a:p>
        </p:txBody>
      </p:sp>
      <p:sp>
        <p:nvSpPr>
          <p:cNvPr id="5" name="Footer Placeholder 4"/>
          <p:cNvSpPr txBox="1">
            <a:spLocks noGrp="1"/>
          </p:cNvSpPr>
          <p:nvPr/>
        </p:nvSpPr>
        <p:spPr>
          <a:xfrm>
            <a:off x="2" y="8829180"/>
            <a:ext cx="2972421" cy="467220"/>
          </a:xfrm>
          <a:prstGeom prst="rect">
            <a:avLst/>
          </a:prstGeom>
          <a:noFill/>
        </p:spPr>
        <p:txBody>
          <a:bodyPr lIns="92757" tIns="46378" rIns="92757" bIns="46378" anchor="b"/>
          <a:lstStyle/>
          <a:p>
            <a:pPr fontAlgn="auto">
              <a:spcBef>
                <a:spcPts val="0"/>
              </a:spcBef>
              <a:spcAft>
                <a:spcPts val="0"/>
              </a:spcAft>
              <a:defRPr/>
            </a:pPr>
            <a:endParaRPr lang="en-US" sz="1200" dirty="0">
              <a:latin typeface="+mn-lt"/>
              <a:cs typeface="+mn-cs"/>
            </a:endParaRPr>
          </a:p>
        </p:txBody>
      </p:sp>
      <p:sp>
        <p:nvSpPr>
          <p:cNvPr id="6" name="Slide Number Placeholder 5"/>
          <p:cNvSpPr txBox="1">
            <a:spLocks noGrp="1"/>
          </p:cNvSpPr>
          <p:nvPr/>
        </p:nvSpPr>
        <p:spPr>
          <a:xfrm>
            <a:off x="3884028" y="8829180"/>
            <a:ext cx="2972421" cy="467220"/>
          </a:xfrm>
          <a:prstGeom prst="rect">
            <a:avLst/>
          </a:prstGeom>
          <a:noFill/>
        </p:spPr>
        <p:txBody>
          <a:bodyPr lIns="92757" tIns="46378" rIns="92757" bIns="46378" anchor="b"/>
          <a:lstStyle/>
          <a:p>
            <a:pPr algn="r" fontAlgn="auto">
              <a:spcBef>
                <a:spcPts val="0"/>
              </a:spcBef>
              <a:spcAft>
                <a:spcPts val="0"/>
              </a:spcAft>
              <a:defRPr/>
            </a:pPr>
            <a:fld id="{A14BBC34-CC06-402B-B104-4D3BF605B8BC}" type="slidenum">
              <a:rPr lang="en-US" sz="1200">
                <a:latin typeface="+mn-lt"/>
                <a:cs typeface="+mn-cs"/>
              </a:rPr>
              <a:pPr algn="r" fontAlgn="auto">
                <a:spcBef>
                  <a:spcPts val="0"/>
                </a:spcBef>
                <a:spcAft>
                  <a:spcPts val="0"/>
                </a:spcAft>
                <a:defRPr/>
              </a:pPr>
              <a:t>37</a:t>
            </a:fld>
            <a:endParaRPr lang="en-US" sz="1200" dirty="0">
              <a:latin typeface="+mn-lt"/>
              <a:cs typeface="+mn-cs"/>
            </a:endParaRPr>
          </a:p>
        </p:txBody>
      </p:sp>
    </p:spTree>
    <p:extLst>
      <p:ext uri="{BB962C8B-B14F-4D97-AF65-F5344CB8AC3E}">
        <p14:creationId xmlns:p14="http://schemas.microsoft.com/office/powerpoint/2010/main" val="3030977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800A31E-C330-4EDA-8129-B5A5DDFE74AC}" type="slidenum">
              <a:rPr lang="en-US" smtClean="0"/>
              <a:pPr>
                <a:defRPr/>
              </a:pPr>
              <a:t>38</a:t>
            </a:fld>
            <a:endParaRPr lang="en-US" dirty="0"/>
          </a:p>
        </p:txBody>
      </p:sp>
    </p:spTree>
    <p:extLst>
      <p:ext uri="{BB962C8B-B14F-4D97-AF65-F5344CB8AC3E}">
        <p14:creationId xmlns:p14="http://schemas.microsoft.com/office/powerpoint/2010/main" val="76271111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800A31E-C330-4EDA-8129-B5A5DDFE74AC}" type="slidenum">
              <a:rPr lang="en-US" smtClean="0"/>
              <a:pPr>
                <a:defRPr/>
              </a:pPr>
              <a:t>39</a:t>
            </a:fld>
            <a:endParaRPr lang="en-US" dirty="0"/>
          </a:p>
        </p:txBody>
      </p:sp>
    </p:spTree>
    <p:extLst>
      <p:ext uri="{BB962C8B-B14F-4D97-AF65-F5344CB8AC3E}">
        <p14:creationId xmlns:p14="http://schemas.microsoft.com/office/powerpoint/2010/main" val="7627111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Date Placeholder 3"/>
          <p:cNvSpPr>
            <a:spLocks noGrp="1"/>
          </p:cNvSpPr>
          <p:nvPr>
            <p:ph type="dt" idx="10"/>
          </p:nvPr>
        </p:nvSpPr>
        <p:spPr/>
        <p:txBody>
          <a:bodyPr/>
          <a:lstStyle/>
          <a:p>
            <a:pPr>
              <a:defRPr/>
            </a:pPr>
            <a:fld id="{27C313CE-415A-4021-8EE8-A4D84D9F07D1}" type="datetime1">
              <a:rPr lang="en-US" smtClean="0"/>
              <a:t>6/14/2016</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A3BD4FBC-A060-43B7-9FE8-B224F051AB39}" type="slidenum">
              <a:rPr lang="en-US" smtClean="0"/>
              <a:pPr>
                <a:defRPr/>
              </a:pPr>
              <a:t>4</a:t>
            </a:fld>
            <a:endParaRPr lang="en-US" dirty="0"/>
          </a:p>
        </p:txBody>
      </p:sp>
    </p:spTree>
    <p:extLst>
      <p:ext uri="{BB962C8B-B14F-4D97-AF65-F5344CB8AC3E}">
        <p14:creationId xmlns:p14="http://schemas.microsoft.com/office/powerpoint/2010/main" val="154900220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800A31E-C330-4EDA-8129-B5A5DDFE74AC}" type="slidenum">
              <a:rPr lang="en-US" smtClean="0"/>
              <a:pPr>
                <a:defRPr/>
              </a:pPr>
              <a:t>40</a:t>
            </a:fld>
            <a:endParaRPr lang="en-US" dirty="0"/>
          </a:p>
        </p:txBody>
      </p:sp>
    </p:spTree>
    <p:extLst>
      <p:ext uri="{BB962C8B-B14F-4D97-AF65-F5344CB8AC3E}">
        <p14:creationId xmlns:p14="http://schemas.microsoft.com/office/powerpoint/2010/main" val="76271111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800A31E-C330-4EDA-8129-B5A5DDFE74AC}" type="slidenum">
              <a:rPr lang="en-US" smtClean="0"/>
              <a:pPr>
                <a:defRPr/>
              </a:pPr>
              <a:t>41</a:t>
            </a:fld>
            <a:endParaRPr lang="en-US" dirty="0"/>
          </a:p>
        </p:txBody>
      </p:sp>
    </p:spTree>
    <p:extLst>
      <p:ext uri="{BB962C8B-B14F-4D97-AF65-F5344CB8AC3E}">
        <p14:creationId xmlns:p14="http://schemas.microsoft.com/office/powerpoint/2010/main" val="76271111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800A31E-C330-4EDA-8129-B5A5DDFE74AC}" type="slidenum">
              <a:rPr lang="en-US" smtClean="0"/>
              <a:pPr>
                <a:defRPr/>
              </a:pPr>
              <a:t>42</a:t>
            </a:fld>
            <a:endParaRPr lang="en-US" dirty="0"/>
          </a:p>
        </p:txBody>
      </p:sp>
    </p:spTree>
    <p:extLst>
      <p:ext uri="{BB962C8B-B14F-4D97-AF65-F5344CB8AC3E}">
        <p14:creationId xmlns:p14="http://schemas.microsoft.com/office/powerpoint/2010/main" val="7627111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800A31E-C330-4EDA-8129-B5A5DDFE74AC}" type="slidenum">
              <a:rPr lang="en-US" smtClean="0"/>
              <a:pPr>
                <a:defRPr/>
              </a:pPr>
              <a:t>5</a:t>
            </a:fld>
            <a:endParaRPr lang="en-US" dirty="0"/>
          </a:p>
        </p:txBody>
      </p:sp>
    </p:spTree>
    <p:extLst>
      <p:ext uri="{BB962C8B-B14F-4D97-AF65-F5344CB8AC3E}">
        <p14:creationId xmlns:p14="http://schemas.microsoft.com/office/powerpoint/2010/main" val="3555424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800A31E-C330-4EDA-8129-B5A5DDFE74AC}" type="slidenum">
              <a:rPr lang="en-US" smtClean="0"/>
              <a:pPr>
                <a:defRPr/>
              </a:pPr>
              <a:t>6</a:t>
            </a:fld>
            <a:endParaRPr lang="en-US" dirty="0"/>
          </a:p>
        </p:txBody>
      </p:sp>
    </p:spTree>
    <p:extLst>
      <p:ext uri="{BB962C8B-B14F-4D97-AF65-F5344CB8AC3E}">
        <p14:creationId xmlns:p14="http://schemas.microsoft.com/office/powerpoint/2010/main" val="7627111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800A31E-C330-4EDA-8129-B5A5DDFE74AC}" type="slidenum">
              <a:rPr lang="en-US" smtClean="0"/>
              <a:pPr>
                <a:defRPr/>
              </a:pPr>
              <a:t>7</a:t>
            </a:fld>
            <a:endParaRPr lang="en-US" dirty="0"/>
          </a:p>
        </p:txBody>
      </p:sp>
    </p:spTree>
    <p:extLst>
      <p:ext uri="{BB962C8B-B14F-4D97-AF65-F5344CB8AC3E}">
        <p14:creationId xmlns:p14="http://schemas.microsoft.com/office/powerpoint/2010/main" val="7627111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800A31E-C330-4EDA-8129-B5A5DDFE74AC}" type="slidenum">
              <a:rPr lang="en-US" smtClean="0"/>
              <a:pPr>
                <a:defRPr/>
              </a:pPr>
              <a:t>8</a:t>
            </a:fld>
            <a:endParaRPr lang="en-US" dirty="0"/>
          </a:p>
        </p:txBody>
      </p:sp>
    </p:spTree>
    <p:extLst>
      <p:ext uri="{BB962C8B-B14F-4D97-AF65-F5344CB8AC3E}">
        <p14:creationId xmlns:p14="http://schemas.microsoft.com/office/powerpoint/2010/main" val="7627111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800A31E-C330-4EDA-8129-B5A5DDFE74AC}" type="slidenum">
              <a:rPr lang="en-US" smtClean="0"/>
              <a:pPr>
                <a:defRPr/>
              </a:pPr>
              <a:t>9</a:t>
            </a:fld>
            <a:endParaRPr lang="en-US" dirty="0"/>
          </a:p>
        </p:txBody>
      </p:sp>
    </p:spTree>
    <p:extLst>
      <p:ext uri="{BB962C8B-B14F-4D97-AF65-F5344CB8AC3E}">
        <p14:creationId xmlns:p14="http://schemas.microsoft.com/office/powerpoint/2010/main" val="7627111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Title 3"/>
          <p:cNvSpPr txBox="1">
            <a:spLocks/>
          </p:cNvSpPr>
          <p:nvPr userDrawn="1"/>
        </p:nvSpPr>
        <p:spPr>
          <a:xfrm>
            <a:off x="3432175" y="1616075"/>
            <a:ext cx="5711825" cy="2270125"/>
          </a:xfrm>
          <a:prstGeom prst="rect">
            <a:avLst/>
          </a:prstGeom>
          <a:solidFill>
            <a:schemeClr val="tx1">
              <a:lumMod val="85000"/>
              <a:lumOff val="15000"/>
            </a:schemeClr>
          </a:solidFill>
        </p:spPr>
        <p:txBody>
          <a:bodyPr anchor="b"/>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defRPr/>
            </a:pPr>
            <a:endParaRPr lang="en-US" sz="1800" b="1" dirty="0">
              <a:solidFill>
                <a:srgbClr val="FFFF00"/>
              </a:solidFill>
              <a:effectLst>
                <a:outerShdw blurRad="38100" dist="38100" dir="2700000" algn="tl">
                  <a:srgbClr val="000000">
                    <a:alpha val="43137"/>
                  </a:srgbClr>
                </a:outerShdw>
              </a:effectLst>
            </a:endParaRPr>
          </a:p>
        </p:txBody>
      </p:sp>
      <p:sp>
        <p:nvSpPr>
          <p:cNvPr id="5" name="Title 3"/>
          <p:cNvSpPr txBox="1">
            <a:spLocks/>
          </p:cNvSpPr>
          <p:nvPr userDrawn="1"/>
        </p:nvSpPr>
        <p:spPr>
          <a:xfrm>
            <a:off x="0" y="1616075"/>
            <a:ext cx="3406775" cy="2270125"/>
          </a:xfrm>
          <a:prstGeom prst="rect">
            <a:avLst/>
          </a:prstGeom>
          <a:solidFill>
            <a:srgbClr val="2906A2"/>
          </a:solidFill>
        </p:spPr>
        <p:txBody>
          <a:bodyPr anchor="b"/>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defRPr/>
            </a:pPr>
            <a:endParaRPr lang="en-US" sz="1800" b="1" dirty="0">
              <a:solidFill>
                <a:srgbClr val="FFFF00"/>
              </a:solidFill>
              <a:effectLst>
                <a:outerShdw blurRad="38100" dist="38100" dir="2700000" algn="tl">
                  <a:srgbClr val="000000">
                    <a:alpha val="43137"/>
                  </a:srgbClr>
                </a:outerShdw>
              </a:effectLst>
            </a:endParaRPr>
          </a:p>
        </p:txBody>
      </p:sp>
      <p:pic>
        <p:nvPicPr>
          <p:cNvPr id="6" name="Picture 7" descr="DSS LOGO vector difference"/>
          <p:cNvPicPr>
            <a:picLocks noChangeAspect="1" noChangeArrowheads="1"/>
          </p:cNvPicPr>
          <p:nvPr userDrawn="1"/>
        </p:nvPicPr>
        <p:blipFill>
          <a:blip r:embed="rId2"/>
          <a:srcRect/>
          <a:stretch>
            <a:fillRect/>
          </a:stretch>
        </p:blipFill>
        <p:spPr bwMode="auto">
          <a:xfrm>
            <a:off x="0" y="3098800"/>
            <a:ext cx="3200400" cy="787400"/>
          </a:xfrm>
          <a:prstGeom prst="rect">
            <a:avLst/>
          </a:prstGeom>
          <a:noFill/>
          <a:ln w="9525">
            <a:noFill/>
            <a:miter lim="800000"/>
            <a:headEnd/>
            <a:tailEnd/>
          </a:ln>
        </p:spPr>
      </p:pic>
      <p:sp>
        <p:nvSpPr>
          <p:cNvPr id="7" name="Rectangle 9"/>
          <p:cNvSpPr/>
          <p:nvPr userDrawn="1"/>
        </p:nvSpPr>
        <p:spPr>
          <a:xfrm>
            <a:off x="-12700" y="-103188"/>
            <a:ext cx="9156700" cy="1690688"/>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8" name="Rectangle 10"/>
          <p:cNvSpPr/>
          <p:nvPr userDrawn="1"/>
        </p:nvSpPr>
        <p:spPr>
          <a:xfrm>
            <a:off x="-12700" y="3919538"/>
            <a:ext cx="9156700" cy="29718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 name="Title 1"/>
          <p:cNvSpPr>
            <a:spLocks noGrp="1"/>
          </p:cNvSpPr>
          <p:nvPr>
            <p:ph type="ctrTitle"/>
          </p:nvPr>
        </p:nvSpPr>
        <p:spPr>
          <a:xfrm>
            <a:off x="3432131" y="2130425"/>
            <a:ext cx="5711869" cy="800665"/>
          </a:xfrm>
          <a:noFill/>
        </p:spPr>
        <p:txBody>
          <a:bodyPr anchor="t"/>
          <a:lstStyle>
            <a:lvl1pPr algn="ctr">
              <a:defRPr sz="3200"/>
            </a:lvl1pPr>
          </a:lstStyle>
          <a:p>
            <a:r>
              <a:rPr lang="en-US" dirty="0" smtClean="0"/>
              <a:t>Click to edit Master title style</a:t>
            </a:r>
            <a:endParaRPr lang="en-US" dirty="0"/>
          </a:p>
        </p:txBody>
      </p:sp>
      <p:sp>
        <p:nvSpPr>
          <p:cNvPr id="3" name="Subtitle 2"/>
          <p:cNvSpPr>
            <a:spLocks noGrp="1"/>
          </p:cNvSpPr>
          <p:nvPr>
            <p:ph type="subTitle" idx="1"/>
          </p:nvPr>
        </p:nvSpPr>
        <p:spPr>
          <a:xfrm>
            <a:off x="3432130" y="2983261"/>
            <a:ext cx="5711870" cy="877886"/>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9" name="Date Placeholder 3"/>
          <p:cNvSpPr>
            <a:spLocks noGrp="1"/>
          </p:cNvSpPr>
          <p:nvPr>
            <p:ph type="dt" sz="half" idx="10"/>
          </p:nvPr>
        </p:nvSpPr>
        <p:spPr/>
        <p:txBody>
          <a:bodyPr/>
          <a:lstStyle>
            <a:lvl1pPr>
              <a:defRPr/>
            </a:lvl1pPr>
          </a:lstStyle>
          <a:p>
            <a:pPr>
              <a:defRPr/>
            </a:pPr>
            <a:r>
              <a:rPr lang="en-US" dirty="0" smtClean="0"/>
              <a:t>2/11/2016</a:t>
            </a:r>
            <a:endParaRPr lang="en-US" dirty="0"/>
          </a:p>
        </p:txBody>
      </p:sp>
      <p:sp>
        <p:nvSpPr>
          <p:cNvPr id="10" name="Footer Placeholder 4"/>
          <p:cNvSpPr>
            <a:spLocks noGrp="1"/>
          </p:cNvSpPr>
          <p:nvPr>
            <p:ph type="ftr" sz="quarter" idx="11"/>
          </p:nvPr>
        </p:nvSpPr>
        <p:spPr/>
        <p:txBody>
          <a:bodyPr/>
          <a:lstStyle>
            <a:lvl1pPr>
              <a:defRPr/>
            </a:lvl1pPr>
          </a:lstStyle>
          <a:p>
            <a:pPr>
              <a:defRPr/>
            </a:pPr>
            <a:r>
              <a:rPr lang="en-US" dirty="0"/>
              <a:t>Department of Social Services</a:t>
            </a:r>
          </a:p>
        </p:txBody>
      </p:sp>
      <p:sp>
        <p:nvSpPr>
          <p:cNvPr id="11" name="Slide Number Placeholder 5"/>
          <p:cNvSpPr>
            <a:spLocks noGrp="1"/>
          </p:cNvSpPr>
          <p:nvPr>
            <p:ph type="sldNum" sz="quarter" idx="12"/>
          </p:nvPr>
        </p:nvSpPr>
        <p:spPr/>
        <p:txBody>
          <a:bodyPr/>
          <a:lstStyle>
            <a:lvl1pPr>
              <a:defRPr/>
            </a:lvl1pPr>
          </a:lstStyle>
          <a:p>
            <a:pPr>
              <a:defRPr/>
            </a:pPr>
            <a:fld id="{22A8FCF6-5391-4B26-880E-5F24893A50C0}"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r>
              <a:rPr lang="en-US" dirty="0" smtClean="0"/>
              <a:t>2/11/2016</a:t>
            </a:r>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dirty="0"/>
              <a:t>Department of Social Services</a:t>
            </a:r>
          </a:p>
        </p:txBody>
      </p:sp>
      <p:sp>
        <p:nvSpPr>
          <p:cNvPr id="6" name="Slide Number Placeholder 5"/>
          <p:cNvSpPr>
            <a:spLocks noGrp="1"/>
          </p:cNvSpPr>
          <p:nvPr>
            <p:ph type="sldNum" sz="quarter" idx="12"/>
          </p:nvPr>
        </p:nvSpPr>
        <p:spPr/>
        <p:txBody>
          <a:bodyPr/>
          <a:lstStyle>
            <a:lvl1pPr>
              <a:defRPr/>
            </a:lvl1pPr>
          </a:lstStyle>
          <a:p>
            <a:pPr>
              <a:defRPr/>
            </a:pPr>
            <a:fld id="{6D5A4297-53E4-41EB-B544-90BB684DE89D}"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r>
              <a:rPr lang="en-US" dirty="0" smtClean="0"/>
              <a:t>2/11/2016</a:t>
            </a:r>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dirty="0"/>
              <a:t>Department of Social Services</a:t>
            </a:r>
          </a:p>
        </p:txBody>
      </p:sp>
      <p:sp>
        <p:nvSpPr>
          <p:cNvPr id="6" name="Slide Number Placeholder 5"/>
          <p:cNvSpPr>
            <a:spLocks noGrp="1"/>
          </p:cNvSpPr>
          <p:nvPr>
            <p:ph type="sldNum" sz="quarter" idx="12"/>
          </p:nvPr>
        </p:nvSpPr>
        <p:spPr/>
        <p:txBody>
          <a:bodyPr/>
          <a:lstStyle>
            <a:lvl1pPr>
              <a:defRPr/>
            </a:lvl1pPr>
          </a:lstStyle>
          <a:p>
            <a:pPr>
              <a:defRPr/>
            </a:pPr>
            <a:fld id="{8D91D655-7119-457D-A34B-11276AAE675F}"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841329" y="2130425"/>
            <a:ext cx="5711869" cy="800665"/>
          </a:xfrm>
          <a:noFill/>
        </p:spPr>
        <p:txBody>
          <a:bodyPr anchor="t"/>
          <a:lstStyle>
            <a:lvl1pPr algn="ctr">
              <a:defRPr sz="4800" b="0">
                <a:solidFill>
                  <a:srgbClr val="2906A2"/>
                </a:solidFill>
                <a:effectLst/>
                <a:latin typeface="+mj-lt"/>
              </a:defRPr>
            </a:lvl1pPr>
          </a:lstStyle>
          <a:p>
            <a:r>
              <a:rPr lang="en-US" dirty="0" smtClean="0"/>
              <a:t>Click to edit Master title style</a:t>
            </a:r>
            <a:endParaRPr lang="en-US" dirty="0"/>
          </a:p>
        </p:txBody>
      </p:sp>
      <p:sp>
        <p:nvSpPr>
          <p:cNvPr id="7" name="Slide Number Placeholder 5"/>
          <p:cNvSpPr>
            <a:spLocks noGrp="1"/>
          </p:cNvSpPr>
          <p:nvPr>
            <p:ph type="sldNum" sz="quarter" idx="12"/>
          </p:nvPr>
        </p:nvSpPr>
        <p:spPr>
          <a:xfrm>
            <a:off x="6553200" y="6475618"/>
            <a:ext cx="2133600" cy="365125"/>
          </a:xfrm>
        </p:spPr>
        <p:txBody>
          <a:bodyPr/>
          <a:lstStyle>
            <a:lvl1pPr>
              <a:defRPr>
                <a:latin typeface="+mj-lt"/>
              </a:defRPr>
            </a:lvl1pPr>
          </a:lstStyle>
          <a:p>
            <a:pPr>
              <a:defRPr/>
            </a:pPr>
            <a:fld id="{2D43976D-FE59-46FF-B0CA-10F23A3434E0}" type="slidenum">
              <a:rPr lang="en-US" smtClean="0"/>
              <a:pPr>
                <a:defRPr/>
              </a:pPr>
              <a:t>‹#›</a:t>
            </a:fld>
            <a:endParaRPr lang="en-US" dirty="0"/>
          </a:p>
        </p:txBody>
      </p:sp>
    </p:spTree>
    <p:extLst>
      <p:ext uri="{BB962C8B-B14F-4D97-AF65-F5344CB8AC3E}">
        <p14:creationId xmlns:p14="http://schemas.microsoft.com/office/powerpoint/2010/main" val="401282482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r>
              <a:rPr lang="en-US" dirty="0" smtClean="0"/>
              <a:t>2/11/2016</a:t>
            </a:r>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dirty="0"/>
              <a:t>Department of Social Services</a:t>
            </a:r>
          </a:p>
        </p:txBody>
      </p:sp>
      <p:sp>
        <p:nvSpPr>
          <p:cNvPr id="6" name="Slide Number Placeholder 5"/>
          <p:cNvSpPr>
            <a:spLocks noGrp="1"/>
          </p:cNvSpPr>
          <p:nvPr>
            <p:ph type="sldNum" sz="quarter" idx="12"/>
          </p:nvPr>
        </p:nvSpPr>
        <p:spPr/>
        <p:txBody>
          <a:bodyPr/>
          <a:lstStyle>
            <a:lvl1pPr>
              <a:defRPr/>
            </a:lvl1pPr>
          </a:lstStyle>
          <a:p>
            <a:pPr>
              <a:defRPr/>
            </a:pPr>
            <a:fld id="{8E0910F7-5D48-4D29-89D1-83725AECF732}"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544638"/>
            <a:ext cx="7772400" cy="1362075"/>
          </a:xfrm>
          <a:solidFill>
            <a:schemeClr val="accent1">
              <a:lumMod val="20000"/>
              <a:lumOff val="80000"/>
            </a:schemeClr>
          </a:solidFill>
        </p:spPr>
        <p:txBody>
          <a:bodyPr anchor="t"/>
          <a:lstStyle>
            <a:lvl1pPr algn="l">
              <a:defRPr sz="4000" b="1" u="none" cap="none">
                <a:solidFill>
                  <a:srgbClr val="2906A2"/>
                </a:solidFill>
                <a:effectLst/>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r>
              <a:rPr lang="en-US" dirty="0" smtClean="0"/>
              <a:t>2/11/2016</a:t>
            </a:r>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dirty="0"/>
              <a:t>Department of Social Services</a:t>
            </a:r>
          </a:p>
        </p:txBody>
      </p:sp>
      <p:sp>
        <p:nvSpPr>
          <p:cNvPr id="6" name="Slide Number Placeholder 5"/>
          <p:cNvSpPr>
            <a:spLocks noGrp="1"/>
          </p:cNvSpPr>
          <p:nvPr>
            <p:ph type="sldNum" sz="quarter" idx="12"/>
          </p:nvPr>
        </p:nvSpPr>
        <p:spPr/>
        <p:txBody>
          <a:bodyPr/>
          <a:lstStyle>
            <a:lvl1pPr>
              <a:defRPr/>
            </a:lvl1pPr>
          </a:lstStyle>
          <a:p>
            <a:pPr>
              <a:defRPr/>
            </a:pPr>
            <a:fld id="{120F9A6D-C033-4D6D-9AA8-89024EE4BA4D}"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r>
              <a:rPr lang="en-US" dirty="0" smtClean="0"/>
              <a:t>2/11/2016</a:t>
            </a:r>
            <a:endParaRPr lang="en-US" dirty="0"/>
          </a:p>
        </p:txBody>
      </p:sp>
      <p:sp>
        <p:nvSpPr>
          <p:cNvPr id="6" name="Footer Placeholder 4"/>
          <p:cNvSpPr>
            <a:spLocks noGrp="1"/>
          </p:cNvSpPr>
          <p:nvPr>
            <p:ph type="ftr" sz="quarter" idx="11"/>
          </p:nvPr>
        </p:nvSpPr>
        <p:spPr/>
        <p:txBody>
          <a:bodyPr/>
          <a:lstStyle>
            <a:lvl1pPr>
              <a:defRPr/>
            </a:lvl1pPr>
          </a:lstStyle>
          <a:p>
            <a:pPr>
              <a:defRPr/>
            </a:pPr>
            <a:r>
              <a:rPr lang="en-US" dirty="0"/>
              <a:t>Department of Social Services</a:t>
            </a:r>
          </a:p>
        </p:txBody>
      </p:sp>
      <p:sp>
        <p:nvSpPr>
          <p:cNvPr id="7" name="Slide Number Placeholder 5"/>
          <p:cNvSpPr>
            <a:spLocks noGrp="1"/>
          </p:cNvSpPr>
          <p:nvPr>
            <p:ph type="sldNum" sz="quarter" idx="12"/>
          </p:nvPr>
        </p:nvSpPr>
        <p:spPr/>
        <p:txBody>
          <a:bodyPr/>
          <a:lstStyle>
            <a:lvl1pPr>
              <a:defRPr/>
            </a:lvl1pPr>
          </a:lstStyle>
          <a:p>
            <a:pPr>
              <a:defRPr/>
            </a:pPr>
            <a:fld id="{382B61B4-6BB9-47A6-B93C-99ACD9D56F89}"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r>
              <a:rPr lang="en-US" dirty="0" smtClean="0"/>
              <a:t>2/11/2016</a:t>
            </a:r>
            <a:endParaRPr lang="en-US" dirty="0"/>
          </a:p>
        </p:txBody>
      </p:sp>
      <p:sp>
        <p:nvSpPr>
          <p:cNvPr id="8" name="Footer Placeholder 4"/>
          <p:cNvSpPr>
            <a:spLocks noGrp="1"/>
          </p:cNvSpPr>
          <p:nvPr>
            <p:ph type="ftr" sz="quarter" idx="11"/>
          </p:nvPr>
        </p:nvSpPr>
        <p:spPr/>
        <p:txBody>
          <a:bodyPr/>
          <a:lstStyle>
            <a:lvl1pPr>
              <a:defRPr/>
            </a:lvl1pPr>
          </a:lstStyle>
          <a:p>
            <a:pPr>
              <a:defRPr/>
            </a:pPr>
            <a:r>
              <a:rPr lang="en-US" dirty="0"/>
              <a:t>Department of Social Services</a:t>
            </a:r>
          </a:p>
        </p:txBody>
      </p:sp>
      <p:sp>
        <p:nvSpPr>
          <p:cNvPr id="9" name="Slide Number Placeholder 5"/>
          <p:cNvSpPr>
            <a:spLocks noGrp="1"/>
          </p:cNvSpPr>
          <p:nvPr>
            <p:ph type="sldNum" sz="quarter" idx="12"/>
          </p:nvPr>
        </p:nvSpPr>
        <p:spPr/>
        <p:txBody>
          <a:bodyPr/>
          <a:lstStyle>
            <a:lvl1pPr>
              <a:defRPr/>
            </a:lvl1pPr>
          </a:lstStyle>
          <a:p>
            <a:pPr>
              <a:defRPr/>
            </a:pPr>
            <a:fld id="{73517445-A01B-4834-84D5-6A6757894F5E}"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r>
              <a:rPr lang="en-US" dirty="0" smtClean="0"/>
              <a:t>2/11/2016</a:t>
            </a:r>
            <a:endParaRPr lang="en-US" dirty="0"/>
          </a:p>
        </p:txBody>
      </p:sp>
      <p:sp>
        <p:nvSpPr>
          <p:cNvPr id="4" name="Footer Placeholder 4"/>
          <p:cNvSpPr>
            <a:spLocks noGrp="1"/>
          </p:cNvSpPr>
          <p:nvPr>
            <p:ph type="ftr" sz="quarter" idx="11"/>
          </p:nvPr>
        </p:nvSpPr>
        <p:spPr/>
        <p:txBody>
          <a:bodyPr/>
          <a:lstStyle>
            <a:lvl1pPr>
              <a:defRPr/>
            </a:lvl1pPr>
          </a:lstStyle>
          <a:p>
            <a:pPr>
              <a:defRPr/>
            </a:pPr>
            <a:r>
              <a:rPr lang="en-US" dirty="0"/>
              <a:t>Department of Social Services</a:t>
            </a:r>
          </a:p>
        </p:txBody>
      </p:sp>
      <p:sp>
        <p:nvSpPr>
          <p:cNvPr id="5" name="Slide Number Placeholder 5"/>
          <p:cNvSpPr>
            <a:spLocks noGrp="1"/>
          </p:cNvSpPr>
          <p:nvPr>
            <p:ph type="sldNum" sz="quarter" idx="12"/>
          </p:nvPr>
        </p:nvSpPr>
        <p:spPr/>
        <p:txBody>
          <a:bodyPr/>
          <a:lstStyle>
            <a:lvl1pPr>
              <a:defRPr/>
            </a:lvl1pPr>
          </a:lstStyle>
          <a:p>
            <a:pPr>
              <a:defRPr/>
            </a:pPr>
            <a:fld id="{B77E40C9-912E-40AE-8E8F-5BBEFA612765}"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r>
              <a:rPr lang="en-US" dirty="0" smtClean="0"/>
              <a:t>2/11/2016</a:t>
            </a:r>
            <a:endParaRPr lang="en-US" dirty="0"/>
          </a:p>
        </p:txBody>
      </p:sp>
      <p:sp>
        <p:nvSpPr>
          <p:cNvPr id="3" name="Footer Placeholder 4"/>
          <p:cNvSpPr>
            <a:spLocks noGrp="1"/>
          </p:cNvSpPr>
          <p:nvPr>
            <p:ph type="ftr" sz="quarter" idx="11"/>
          </p:nvPr>
        </p:nvSpPr>
        <p:spPr/>
        <p:txBody>
          <a:bodyPr/>
          <a:lstStyle>
            <a:lvl1pPr>
              <a:defRPr/>
            </a:lvl1pPr>
          </a:lstStyle>
          <a:p>
            <a:pPr>
              <a:defRPr/>
            </a:pPr>
            <a:r>
              <a:rPr lang="en-US" dirty="0"/>
              <a:t>Department of Social Services</a:t>
            </a:r>
          </a:p>
        </p:txBody>
      </p:sp>
      <p:sp>
        <p:nvSpPr>
          <p:cNvPr id="4" name="Slide Number Placeholder 5"/>
          <p:cNvSpPr>
            <a:spLocks noGrp="1"/>
          </p:cNvSpPr>
          <p:nvPr>
            <p:ph type="sldNum" sz="quarter" idx="12"/>
          </p:nvPr>
        </p:nvSpPr>
        <p:spPr/>
        <p:txBody>
          <a:bodyPr/>
          <a:lstStyle>
            <a:lvl1pPr>
              <a:defRPr/>
            </a:lvl1pPr>
          </a:lstStyle>
          <a:p>
            <a:pPr>
              <a:defRPr/>
            </a:pPr>
            <a:fld id="{56F41AA8-8C5A-4593-9204-DB23FE104221}"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r>
              <a:rPr lang="en-US" dirty="0" smtClean="0"/>
              <a:t>2/11/2016</a:t>
            </a:r>
            <a:endParaRPr lang="en-US" dirty="0"/>
          </a:p>
        </p:txBody>
      </p:sp>
      <p:sp>
        <p:nvSpPr>
          <p:cNvPr id="6" name="Footer Placeholder 4"/>
          <p:cNvSpPr>
            <a:spLocks noGrp="1"/>
          </p:cNvSpPr>
          <p:nvPr>
            <p:ph type="ftr" sz="quarter" idx="11"/>
          </p:nvPr>
        </p:nvSpPr>
        <p:spPr/>
        <p:txBody>
          <a:bodyPr/>
          <a:lstStyle>
            <a:lvl1pPr>
              <a:defRPr/>
            </a:lvl1pPr>
          </a:lstStyle>
          <a:p>
            <a:pPr>
              <a:defRPr/>
            </a:pPr>
            <a:r>
              <a:rPr lang="en-US" dirty="0"/>
              <a:t>Department of Social Services</a:t>
            </a:r>
          </a:p>
        </p:txBody>
      </p:sp>
      <p:sp>
        <p:nvSpPr>
          <p:cNvPr id="7" name="Slide Number Placeholder 5"/>
          <p:cNvSpPr>
            <a:spLocks noGrp="1"/>
          </p:cNvSpPr>
          <p:nvPr>
            <p:ph type="sldNum" sz="quarter" idx="12"/>
          </p:nvPr>
        </p:nvSpPr>
        <p:spPr/>
        <p:txBody>
          <a:bodyPr/>
          <a:lstStyle>
            <a:lvl1pPr>
              <a:defRPr/>
            </a:lvl1pPr>
          </a:lstStyle>
          <a:p>
            <a:pPr>
              <a:defRPr/>
            </a:pPr>
            <a:fld id="{34F3143F-4BD4-4B07-9F39-382813E35AF1}"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r>
              <a:rPr lang="en-US" dirty="0" smtClean="0"/>
              <a:t>2/11/2016</a:t>
            </a:r>
            <a:endParaRPr lang="en-US" dirty="0"/>
          </a:p>
        </p:txBody>
      </p:sp>
      <p:sp>
        <p:nvSpPr>
          <p:cNvPr id="6" name="Footer Placeholder 4"/>
          <p:cNvSpPr>
            <a:spLocks noGrp="1"/>
          </p:cNvSpPr>
          <p:nvPr>
            <p:ph type="ftr" sz="quarter" idx="11"/>
          </p:nvPr>
        </p:nvSpPr>
        <p:spPr/>
        <p:txBody>
          <a:bodyPr/>
          <a:lstStyle>
            <a:lvl1pPr>
              <a:defRPr/>
            </a:lvl1pPr>
          </a:lstStyle>
          <a:p>
            <a:pPr>
              <a:defRPr/>
            </a:pPr>
            <a:r>
              <a:rPr lang="en-US" dirty="0"/>
              <a:t>Department of Social Services</a:t>
            </a:r>
          </a:p>
        </p:txBody>
      </p:sp>
      <p:sp>
        <p:nvSpPr>
          <p:cNvPr id="7" name="Slide Number Placeholder 5"/>
          <p:cNvSpPr>
            <a:spLocks noGrp="1"/>
          </p:cNvSpPr>
          <p:nvPr>
            <p:ph type="sldNum" sz="quarter" idx="12"/>
          </p:nvPr>
        </p:nvSpPr>
        <p:spPr/>
        <p:txBody>
          <a:bodyPr/>
          <a:lstStyle>
            <a:lvl1pPr>
              <a:defRPr/>
            </a:lvl1pPr>
          </a:lstStyle>
          <a:p>
            <a:pPr>
              <a:defRPr/>
            </a:pPr>
            <a:fld id="{40A5E6D9-857F-4A68-8641-FFCB332747BC}"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ext Placeholder 2"/>
          <p:cNvSpPr>
            <a:spLocks noGrp="1"/>
          </p:cNvSpPr>
          <p:nvPr>
            <p:ph type="body" idx="1"/>
          </p:nvPr>
        </p:nvSpPr>
        <p:spPr bwMode="auto">
          <a:xfrm>
            <a:off x="457200" y="939800"/>
            <a:ext cx="8229600" cy="51863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r>
              <a:rPr lang="en-US" dirty="0" smtClean="0"/>
              <a:t>2/11/2016</a:t>
            </a:r>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defRPr>
            </a:lvl1pPr>
          </a:lstStyle>
          <a:p>
            <a:pPr>
              <a:defRPr/>
            </a:pPr>
            <a:r>
              <a:rPr lang="en-US" dirty="0"/>
              <a:t>Department of Social Services</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3F14E114-112D-4C96-A0B4-2C41C19A598A}" type="slidenum">
              <a:rPr lang="en-US"/>
              <a:pPr>
                <a:defRPr/>
              </a:pPr>
              <a:t>‹#›</a:t>
            </a:fld>
            <a:endParaRPr lang="en-US" dirty="0"/>
          </a:p>
        </p:txBody>
      </p:sp>
      <p:sp>
        <p:nvSpPr>
          <p:cNvPr id="7" name="Rectangle 6"/>
          <p:cNvSpPr/>
          <p:nvPr userDrawn="1"/>
        </p:nvSpPr>
        <p:spPr>
          <a:xfrm>
            <a:off x="0" y="0"/>
            <a:ext cx="9144000" cy="798513"/>
          </a:xfrm>
          <a:prstGeom prst="rect">
            <a:avLst/>
          </a:prstGeom>
          <a:solidFill>
            <a:srgbClr val="2906A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1031" name="Picture 8" descr="DSS LOGO vector difference"/>
          <p:cNvPicPr>
            <a:picLocks noChangeAspect="1" noChangeArrowheads="1"/>
          </p:cNvPicPr>
          <p:nvPr userDrawn="1"/>
        </p:nvPicPr>
        <p:blipFill>
          <a:blip r:embed="rId14"/>
          <a:srcRect/>
          <a:stretch>
            <a:fillRect/>
          </a:stretch>
        </p:blipFill>
        <p:spPr bwMode="auto">
          <a:xfrm>
            <a:off x="0" y="0"/>
            <a:ext cx="3200400" cy="787400"/>
          </a:xfrm>
          <a:prstGeom prst="rect">
            <a:avLst/>
          </a:prstGeom>
          <a:noFill/>
          <a:ln w="9525">
            <a:noFill/>
            <a:miter lim="800000"/>
            <a:headEnd/>
            <a:tailEnd/>
          </a:ln>
        </p:spPr>
      </p:pic>
      <p:cxnSp>
        <p:nvCxnSpPr>
          <p:cNvPr id="10" name="Straight Connector 9"/>
          <p:cNvCxnSpPr/>
          <p:nvPr userDrawn="1"/>
        </p:nvCxnSpPr>
        <p:spPr>
          <a:xfrm>
            <a:off x="738188" y="536575"/>
            <a:ext cx="8275637" cy="0"/>
          </a:xfrm>
          <a:prstGeom prst="line">
            <a:avLst/>
          </a:prstGeom>
          <a:ln w="25400">
            <a:solidFill>
              <a:srgbClr val="F0E018"/>
            </a:solidFill>
          </a:ln>
        </p:spPr>
        <p:style>
          <a:lnRef idx="1">
            <a:schemeClr val="accent1"/>
          </a:lnRef>
          <a:fillRef idx="0">
            <a:schemeClr val="accent1"/>
          </a:fillRef>
          <a:effectRef idx="0">
            <a:schemeClr val="accent1"/>
          </a:effectRef>
          <a:fontRef idx="minor">
            <a:schemeClr val="tx1"/>
          </a:fontRef>
        </p:style>
      </p:cxnSp>
      <p:sp>
        <p:nvSpPr>
          <p:cNvPr id="1033" name="Title Placeholder 1"/>
          <p:cNvSpPr>
            <a:spLocks noGrp="1"/>
          </p:cNvSpPr>
          <p:nvPr>
            <p:ph type="title"/>
          </p:nvPr>
        </p:nvSpPr>
        <p:spPr bwMode="auto">
          <a:xfrm>
            <a:off x="3124200" y="41275"/>
            <a:ext cx="5889625" cy="53181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Tree>
  </p:cSld>
  <p:clrMap bg1="lt1" tx1="dk1" bg2="lt2" tx2="dk2" accent1="accent1" accent2="accent2" accent3="accent3" accent4="accent4" accent5="accent5" accent6="accent6" hlink="hlink" folHlink="folHlink"/>
  <p:sldLayoutIdLst>
    <p:sldLayoutId id="2147483660" r:id="rId1"/>
    <p:sldLayoutId id="2147483659" r:id="rId2"/>
    <p:sldLayoutId id="2147483661" r:id="rId3"/>
    <p:sldLayoutId id="2147483658" r:id="rId4"/>
    <p:sldLayoutId id="2147483657" r:id="rId5"/>
    <p:sldLayoutId id="2147483656" r:id="rId6"/>
    <p:sldLayoutId id="2147483655" r:id="rId7"/>
    <p:sldLayoutId id="2147483654" r:id="rId8"/>
    <p:sldLayoutId id="2147483653" r:id="rId9"/>
    <p:sldLayoutId id="2147483652" r:id="rId10"/>
    <p:sldLayoutId id="2147483651" r:id="rId11"/>
    <p:sldLayoutId id="2147483662" r:id="rId12"/>
  </p:sldLayoutIdLst>
  <p:hf hdr="0"/>
  <p:txStyles>
    <p:titleStyle>
      <a:lvl1pPr algn="l" rtl="0" fontAlgn="base">
        <a:spcBef>
          <a:spcPct val="0"/>
        </a:spcBef>
        <a:spcAft>
          <a:spcPct val="0"/>
        </a:spcAft>
        <a:defRPr sz="2800" kern="1200">
          <a:solidFill>
            <a:srgbClr val="FFFF00"/>
          </a:solidFill>
          <a:latin typeface="+mj-lt"/>
          <a:ea typeface="+mj-ea"/>
          <a:cs typeface="+mj-cs"/>
        </a:defRPr>
      </a:lvl1pPr>
      <a:lvl2pPr algn="l" rtl="0" fontAlgn="base">
        <a:spcBef>
          <a:spcPct val="0"/>
        </a:spcBef>
        <a:spcAft>
          <a:spcPct val="0"/>
        </a:spcAft>
        <a:defRPr sz="2800">
          <a:solidFill>
            <a:srgbClr val="FFFF00"/>
          </a:solidFill>
          <a:latin typeface="Calibri" pitchFamily="34" charset="0"/>
        </a:defRPr>
      </a:lvl2pPr>
      <a:lvl3pPr algn="l" rtl="0" fontAlgn="base">
        <a:spcBef>
          <a:spcPct val="0"/>
        </a:spcBef>
        <a:spcAft>
          <a:spcPct val="0"/>
        </a:spcAft>
        <a:defRPr sz="2800">
          <a:solidFill>
            <a:srgbClr val="FFFF00"/>
          </a:solidFill>
          <a:latin typeface="Calibri" pitchFamily="34" charset="0"/>
        </a:defRPr>
      </a:lvl3pPr>
      <a:lvl4pPr algn="l" rtl="0" fontAlgn="base">
        <a:spcBef>
          <a:spcPct val="0"/>
        </a:spcBef>
        <a:spcAft>
          <a:spcPct val="0"/>
        </a:spcAft>
        <a:defRPr sz="2800">
          <a:solidFill>
            <a:srgbClr val="FFFF00"/>
          </a:solidFill>
          <a:latin typeface="Calibri" pitchFamily="34" charset="0"/>
        </a:defRPr>
      </a:lvl4pPr>
      <a:lvl5pPr algn="l" rtl="0" fontAlgn="base">
        <a:spcBef>
          <a:spcPct val="0"/>
        </a:spcBef>
        <a:spcAft>
          <a:spcPct val="0"/>
        </a:spcAft>
        <a:defRPr sz="2800">
          <a:solidFill>
            <a:srgbClr val="FFFF00"/>
          </a:solidFill>
          <a:latin typeface="Calibri" pitchFamily="34" charset="0"/>
        </a:defRPr>
      </a:lvl5pPr>
      <a:lvl6pPr marL="457200" algn="l" rtl="0" fontAlgn="base">
        <a:spcBef>
          <a:spcPct val="0"/>
        </a:spcBef>
        <a:spcAft>
          <a:spcPct val="0"/>
        </a:spcAft>
        <a:defRPr sz="2800">
          <a:solidFill>
            <a:srgbClr val="FFFF00"/>
          </a:solidFill>
          <a:latin typeface="Calibri" pitchFamily="34" charset="0"/>
        </a:defRPr>
      </a:lvl6pPr>
      <a:lvl7pPr marL="914400" algn="l" rtl="0" fontAlgn="base">
        <a:spcBef>
          <a:spcPct val="0"/>
        </a:spcBef>
        <a:spcAft>
          <a:spcPct val="0"/>
        </a:spcAft>
        <a:defRPr sz="2800">
          <a:solidFill>
            <a:srgbClr val="FFFF00"/>
          </a:solidFill>
          <a:latin typeface="Calibri" pitchFamily="34" charset="0"/>
        </a:defRPr>
      </a:lvl7pPr>
      <a:lvl8pPr marL="1371600" algn="l" rtl="0" fontAlgn="base">
        <a:spcBef>
          <a:spcPct val="0"/>
        </a:spcBef>
        <a:spcAft>
          <a:spcPct val="0"/>
        </a:spcAft>
        <a:defRPr sz="2800">
          <a:solidFill>
            <a:srgbClr val="FFFF00"/>
          </a:solidFill>
          <a:latin typeface="Calibri" pitchFamily="34" charset="0"/>
        </a:defRPr>
      </a:lvl8pPr>
      <a:lvl9pPr marL="1828800" algn="l" rtl="0" fontAlgn="base">
        <a:spcBef>
          <a:spcPct val="0"/>
        </a:spcBef>
        <a:spcAft>
          <a:spcPct val="0"/>
        </a:spcAft>
        <a:defRPr sz="2800">
          <a:solidFill>
            <a:srgbClr val="FFFF00"/>
          </a:solidFill>
          <a:latin typeface="Calibri" pitchFamily="34" charset="0"/>
        </a:defRPr>
      </a:lvl9pPr>
    </p:titleStyle>
    <p:bodyStyle>
      <a:lvl1pPr marL="342900" indent="-342900" algn="l" rtl="0" fontAlgn="base">
        <a:spcBef>
          <a:spcPct val="20000"/>
        </a:spcBef>
        <a:spcAft>
          <a:spcPct val="0"/>
        </a:spcAft>
        <a:buFont typeface="Wingdings" pitchFamily="2" charset="2"/>
        <a:buChar char="§"/>
        <a:defRPr sz="2400" kern="1200">
          <a:solidFill>
            <a:srgbClr val="2906A2"/>
          </a:solidFill>
          <a:latin typeface="+mn-lt"/>
          <a:ea typeface="+mn-ea"/>
          <a:cs typeface="+mn-cs"/>
        </a:defRPr>
      </a:lvl1pPr>
      <a:lvl2pPr marL="742950" indent="-285750" algn="l" rtl="0" fontAlgn="base">
        <a:spcBef>
          <a:spcPct val="20000"/>
        </a:spcBef>
        <a:spcAft>
          <a:spcPct val="0"/>
        </a:spcAft>
        <a:buFont typeface="Arial" charset="0"/>
        <a:buChar char="•"/>
        <a:defRPr sz="24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0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9.gif"/><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28.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9.gif"/><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4.xml"/><Relationship Id="rId1" Type="http://schemas.openxmlformats.org/officeDocument/2006/relationships/vmlDrawing" Target="../drawings/vmlDrawing1.vml"/><Relationship Id="rId6" Type="http://schemas.openxmlformats.org/officeDocument/2006/relationships/image" Target="../media/image20.emf"/><Relationship Id="rId5" Type="http://schemas.openxmlformats.org/officeDocument/2006/relationships/oleObject" Target="../embeddings/Microsoft_Excel_97-2003_Worksheet1.xls"/><Relationship Id="rId4" Type="http://schemas.openxmlformats.org/officeDocument/2006/relationships/oleObject" Target="../embeddings/oleObject1.bin"/></Relationships>
</file>

<file path=ppt/slides/_rels/slide3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6.xml"/><Relationship Id="rId1" Type="http://schemas.openxmlformats.org/officeDocument/2006/relationships/slideLayout" Target="../slideLayouts/slideLayout4.xml"/><Relationship Id="rId4" Type="http://schemas.openxmlformats.org/officeDocument/2006/relationships/image" Target="cid:image002.png@01D1AF4F.7E4EB6A0" TargetMode="External"/></Relationships>
</file>

<file path=ppt/slides/_rels/slide3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image" Target="../media/image22.jpeg"/><Relationship Id="rId13" Type="http://schemas.openxmlformats.org/officeDocument/2006/relationships/image" Target="../media/image27.png"/><Relationship Id="rId3" Type="http://schemas.openxmlformats.org/officeDocument/2006/relationships/image" Target="../media/image15.jpeg"/><Relationship Id="rId7" Type="http://schemas.openxmlformats.org/officeDocument/2006/relationships/image" Target="../media/image19.gif"/><Relationship Id="rId12" Type="http://schemas.openxmlformats.org/officeDocument/2006/relationships/image" Target="../media/image26.jpeg"/><Relationship Id="rId2" Type="http://schemas.openxmlformats.org/officeDocument/2006/relationships/notesSlide" Target="../notesSlides/notesSlide39.xml"/><Relationship Id="rId16" Type="http://schemas.openxmlformats.org/officeDocument/2006/relationships/image" Target="../media/image29.jpeg"/><Relationship Id="rId1" Type="http://schemas.openxmlformats.org/officeDocument/2006/relationships/slideLayout" Target="../slideLayouts/slideLayout2.xml"/><Relationship Id="rId6" Type="http://schemas.openxmlformats.org/officeDocument/2006/relationships/image" Target="../media/image18.jpeg"/><Relationship Id="rId11" Type="http://schemas.openxmlformats.org/officeDocument/2006/relationships/image" Target="../media/image25.jpeg"/><Relationship Id="rId5" Type="http://schemas.openxmlformats.org/officeDocument/2006/relationships/image" Target="../media/image17.jpeg"/><Relationship Id="rId15" Type="http://schemas.openxmlformats.org/officeDocument/2006/relationships/hyperlink" Target="https://www.google.com/url?sa=i&amp;rct=j&amp;q=&amp;esrc=s&amp;source=images&amp;cd=&amp;cad=rja&amp;uact=8&amp;ved=0ahUKEwjfkqrOoYXNAhXJ4SYKHdbQBFEQjRwIBw&amp;url=https://hscweb3.hsc.usf.edu/health/now/?p%3D19862&amp;psig=AFQjCNGuqX8Sp6_wv39TqQSBOtaSlzFR5g&amp;ust=1464816674716663" TargetMode="External"/><Relationship Id="rId10" Type="http://schemas.openxmlformats.org/officeDocument/2006/relationships/image" Target="../media/image24.png"/><Relationship Id="rId4" Type="http://schemas.openxmlformats.org/officeDocument/2006/relationships/image" Target="../media/image16.jpeg"/><Relationship Id="rId9" Type="http://schemas.openxmlformats.org/officeDocument/2006/relationships/image" Target="../media/image23.jpeg"/><Relationship Id="rId14" Type="http://schemas.openxmlformats.org/officeDocument/2006/relationships/image" Target="../media/image28.png"/></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15.jpeg"/><Relationship Id="rId7" Type="http://schemas.openxmlformats.org/officeDocument/2006/relationships/image" Target="../media/image19.gif"/><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18.jpeg"/><Relationship Id="rId11" Type="http://schemas.openxmlformats.org/officeDocument/2006/relationships/image" Target="../media/image32.png"/><Relationship Id="rId5" Type="http://schemas.openxmlformats.org/officeDocument/2006/relationships/image" Target="../media/image17.jpeg"/><Relationship Id="rId10" Type="http://schemas.openxmlformats.org/officeDocument/2006/relationships/image" Target="../media/image31.jpeg"/><Relationship Id="rId4" Type="http://schemas.openxmlformats.org/officeDocument/2006/relationships/image" Target="../media/image16.jpeg"/><Relationship Id="rId9" Type="http://schemas.openxmlformats.org/officeDocument/2006/relationships/image" Target="../media/image27.png"/></Relationships>
</file>

<file path=ppt/slides/_rels/slide41.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15.jpeg"/><Relationship Id="rId7" Type="http://schemas.openxmlformats.org/officeDocument/2006/relationships/image" Target="../media/image19.gif"/><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6"/>
          <p:cNvSpPr>
            <a:spLocks noGrp="1" noChangeArrowheads="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F5F2041-E455-48EC-937E-7560ADE7771A}" type="slidenum">
              <a:rPr lang="en-US">
                <a:solidFill>
                  <a:srgbClr val="7B9899"/>
                </a:solidFill>
              </a:rPr>
              <a:pPr fontAlgn="base">
                <a:spcBef>
                  <a:spcPct val="0"/>
                </a:spcBef>
                <a:spcAft>
                  <a:spcPct val="0"/>
                </a:spcAft>
              </a:pPr>
              <a:t>1</a:t>
            </a:fld>
            <a:endParaRPr lang="en-US" dirty="0">
              <a:solidFill>
                <a:srgbClr val="7B9899"/>
              </a:solidFill>
            </a:endParaRPr>
          </a:p>
        </p:txBody>
      </p:sp>
      <p:sp>
        <p:nvSpPr>
          <p:cNvPr id="2" name="Rectangle 1"/>
          <p:cNvSpPr/>
          <p:nvPr/>
        </p:nvSpPr>
        <p:spPr>
          <a:xfrm>
            <a:off x="160338" y="1187450"/>
            <a:ext cx="8823325" cy="5086521"/>
          </a:xfrm>
          <a:prstGeom prst="rect">
            <a:avLst/>
          </a:prstGeom>
        </p:spPr>
        <p:txBody>
          <a:bodyPr>
            <a:spAutoFit/>
          </a:bodyPr>
          <a:lstStyle/>
          <a:p>
            <a:pPr algn="ctr" fontAlgn="auto">
              <a:lnSpc>
                <a:spcPct val="90000"/>
              </a:lnSpc>
              <a:spcBef>
                <a:spcPts val="0"/>
              </a:spcBef>
              <a:spcAft>
                <a:spcPts val="0"/>
              </a:spcAft>
              <a:defRPr/>
            </a:pPr>
            <a:endParaRPr lang="en-US" sz="4000" dirty="0" smtClean="0">
              <a:solidFill>
                <a:srgbClr val="1D0670"/>
              </a:solidFill>
              <a:latin typeface="+mn-lt"/>
              <a:ea typeface="+mj-ea"/>
              <a:cs typeface="+mj-cs"/>
            </a:endParaRPr>
          </a:p>
          <a:p>
            <a:pPr algn="ctr" fontAlgn="auto">
              <a:lnSpc>
                <a:spcPct val="90000"/>
              </a:lnSpc>
              <a:spcBef>
                <a:spcPts val="0"/>
              </a:spcBef>
              <a:spcAft>
                <a:spcPts val="0"/>
              </a:spcAft>
              <a:defRPr/>
            </a:pPr>
            <a:endParaRPr lang="en-US" sz="4000" dirty="0">
              <a:solidFill>
                <a:srgbClr val="1D0670"/>
              </a:solidFill>
              <a:latin typeface="+mn-lt"/>
              <a:ea typeface="+mj-ea"/>
              <a:cs typeface="+mj-cs"/>
            </a:endParaRPr>
          </a:p>
          <a:p>
            <a:pPr algn="ctr" fontAlgn="auto">
              <a:lnSpc>
                <a:spcPct val="90000"/>
              </a:lnSpc>
              <a:spcBef>
                <a:spcPts val="0"/>
              </a:spcBef>
              <a:spcAft>
                <a:spcPts val="0"/>
              </a:spcAft>
              <a:defRPr/>
            </a:pPr>
            <a:endParaRPr lang="en-US" sz="4000" dirty="0">
              <a:solidFill>
                <a:srgbClr val="1D0670"/>
              </a:solidFill>
              <a:latin typeface="+mn-lt"/>
              <a:ea typeface="+mj-ea"/>
              <a:cs typeface="+mj-cs"/>
            </a:endParaRPr>
          </a:p>
          <a:p>
            <a:pPr algn="ctr" fontAlgn="auto">
              <a:lnSpc>
                <a:spcPts val="4000"/>
              </a:lnSpc>
              <a:spcBef>
                <a:spcPts val="0"/>
              </a:spcBef>
              <a:spcAft>
                <a:spcPts val="0"/>
              </a:spcAft>
              <a:defRPr/>
            </a:pPr>
            <a:endParaRPr lang="en-US" sz="2800" dirty="0" smtClean="0">
              <a:solidFill>
                <a:srgbClr val="1D0670"/>
              </a:solidFill>
              <a:latin typeface="+mn-lt"/>
              <a:ea typeface="+mj-ea"/>
              <a:cs typeface="+mj-cs"/>
            </a:endParaRPr>
          </a:p>
          <a:p>
            <a:pPr algn="ctr" fontAlgn="auto">
              <a:lnSpc>
                <a:spcPts val="4000"/>
              </a:lnSpc>
              <a:spcBef>
                <a:spcPts val="0"/>
              </a:spcBef>
              <a:spcAft>
                <a:spcPts val="0"/>
              </a:spcAft>
              <a:defRPr/>
            </a:pPr>
            <a:endParaRPr lang="en-US" sz="2800" dirty="0" smtClean="0">
              <a:solidFill>
                <a:srgbClr val="1D0670"/>
              </a:solidFill>
              <a:latin typeface="+mn-lt"/>
              <a:ea typeface="+mj-ea"/>
              <a:cs typeface="+mj-cs"/>
            </a:endParaRPr>
          </a:p>
          <a:p>
            <a:pPr algn="ctr" fontAlgn="auto">
              <a:lnSpc>
                <a:spcPts val="4000"/>
              </a:lnSpc>
              <a:spcBef>
                <a:spcPts val="0"/>
              </a:spcBef>
              <a:spcAft>
                <a:spcPts val="0"/>
              </a:spcAft>
              <a:defRPr/>
            </a:pPr>
            <a:endParaRPr lang="en-US" sz="2800" dirty="0" smtClean="0">
              <a:solidFill>
                <a:srgbClr val="1D0670"/>
              </a:solidFill>
              <a:latin typeface="+mn-lt"/>
              <a:ea typeface="+mj-ea"/>
              <a:cs typeface="+mj-cs"/>
            </a:endParaRPr>
          </a:p>
          <a:p>
            <a:pPr algn="ctr" fontAlgn="auto">
              <a:lnSpc>
                <a:spcPts val="4000"/>
              </a:lnSpc>
              <a:spcBef>
                <a:spcPts val="0"/>
              </a:spcBef>
              <a:spcAft>
                <a:spcPts val="0"/>
              </a:spcAft>
              <a:defRPr/>
            </a:pPr>
            <a:r>
              <a:rPr lang="en-US" sz="2800" dirty="0" smtClean="0">
                <a:solidFill>
                  <a:srgbClr val="2906A2"/>
                </a:solidFill>
                <a:latin typeface="+mn-lt"/>
                <a:ea typeface="+mj-ea"/>
                <a:cs typeface="+mj-cs"/>
              </a:rPr>
              <a:t>Presentation </a:t>
            </a:r>
            <a:r>
              <a:rPr lang="en-US" sz="2800" dirty="0">
                <a:solidFill>
                  <a:srgbClr val="2906A2"/>
                </a:solidFill>
                <a:latin typeface="+mn-lt"/>
                <a:ea typeface="+mj-ea"/>
                <a:cs typeface="+mj-cs"/>
              </a:rPr>
              <a:t>to </a:t>
            </a:r>
            <a:r>
              <a:rPr lang="en-US" sz="2800" dirty="0" smtClean="0">
                <a:solidFill>
                  <a:srgbClr val="2906A2"/>
                </a:solidFill>
                <a:latin typeface="+mn-lt"/>
                <a:ea typeface="+mj-ea"/>
                <a:cs typeface="+mj-cs"/>
              </a:rPr>
              <a:t>the Health Care Cabinet</a:t>
            </a:r>
          </a:p>
          <a:p>
            <a:pPr algn="ctr" fontAlgn="auto">
              <a:lnSpc>
                <a:spcPct val="90000"/>
              </a:lnSpc>
              <a:spcBef>
                <a:spcPts val="0"/>
              </a:spcBef>
              <a:spcAft>
                <a:spcPts val="0"/>
              </a:spcAft>
              <a:defRPr/>
            </a:pPr>
            <a:endParaRPr lang="en-US" sz="2400" dirty="0" smtClean="0">
              <a:solidFill>
                <a:srgbClr val="2906A2"/>
              </a:solidFill>
              <a:latin typeface="+mn-lt"/>
            </a:endParaRPr>
          </a:p>
          <a:p>
            <a:pPr algn="ctr" fontAlgn="auto">
              <a:lnSpc>
                <a:spcPct val="90000"/>
              </a:lnSpc>
              <a:spcBef>
                <a:spcPts val="0"/>
              </a:spcBef>
              <a:spcAft>
                <a:spcPts val="0"/>
              </a:spcAft>
              <a:defRPr/>
            </a:pPr>
            <a:r>
              <a:rPr lang="en-US" sz="2400" dirty="0" smtClean="0">
                <a:solidFill>
                  <a:srgbClr val="2906A2"/>
                </a:solidFill>
                <a:latin typeface="+mn-lt"/>
              </a:rPr>
              <a:t>June 14, 2016</a:t>
            </a:r>
            <a:endParaRPr lang="en-US" sz="2400" dirty="0">
              <a:solidFill>
                <a:srgbClr val="2906A2"/>
              </a:solidFill>
              <a:latin typeface="+mn-lt"/>
              <a:ea typeface="+mj-ea"/>
              <a:cs typeface="+mj-cs"/>
            </a:endParaRPr>
          </a:p>
          <a:p>
            <a:pPr fontAlgn="auto">
              <a:spcAft>
                <a:spcPts val="0"/>
              </a:spcAft>
              <a:defRPr/>
            </a:pPr>
            <a:endParaRPr lang="en-US" sz="4000" dirty="0">
              <a:solidFill>
                <a:prstClr val="black"/>
              </a:solidFill>
              <a:latin typeface="+mn-lt"/>
              <a:ea typeface="+mj-ea"/>
              <a:cs typeface="+mj-cs"/>
            </a:endParaRPr>
          </a:p>
        </p:txBody>
      </p:sp>
      <p:sp>
        <p:nvSpPr>
          <p:cNvPr id="8" name="Date Placeholder 7"/>
          <p:cNvSpPr>
            <a:spLocks noGrp="1"/>
          </p:cNvSpPr>
          <p:nvPr>
            <p:ph type="dt" sz="quarter" idx="10"/>
          </p:nvPr>
        </p:nvSpPr>
        <p:spPr/>
        <p:txBody>
          <a:bodyPr/>
          <a:lstStyle/>
          <a:p>
            <a:pPr>
              <a:defRPr/>
            </a:pPr>
            <a:r>
              <a:rPr lang="en-US" dirty="0" smtClean="0"/>
              <a:t>6/14/2016</a:t>
            </a:r>
          </a:p>
        </p:txBody>
      </p:sp>
      <p:sp>
        <p:nvSpPr>
          <p:cNvPr id="9" name="Footer Placeholder 8"/>
          <p:cNvSpPr>
            <a:spLocks noGrp="1"/>
          </p:cNvSpPr>
          <p:nvPr>
            <p:ph type="ftr" sz="quarter" idx="11"/>
          </p:nvPr>
        </p:nvSpPr>
        <p:spPr/>
        <p:txBody>
          <a:bodyPr/>
          <a:lstStyle/>
          <a:p>
            <a:pPr>
              <a:defRPr/>
            </a:pPr>
            <a:r>
              <a:rPr lang="en-US" dirty="0"/>
              <a:t>Department of Social Services</a:t>
            </a:r>
          </a:p>
        </p:txBody>
      </p:sp>
      <p:grpSp>
        <p:nvGrpSpPr>
          <p:cNvPr id="6" name="Group 5"/>
          <p:cNvGrpSpPr/>
          <p:nvPr/>
        </p:nvGrpSpPr>
        <p:grpSpPr>
          <a:xfrm>
            <a:off x="442625" y="1077307"/>
            <a:ext cx="7930342" cy="2893796"/>
            <a:chOff x="-51425" y="1855056"/>
            <a:chExt cx="2885846" cy="1756013"/>
          </a:xfrm>
        </p:grpSpPr>
        <p:sp>
          <p:nvSpPr>
            <p:cNvPr id="7" name="Rounded Rectangle 6"/>
            <p:cNvSpPr/>
            <p:nvPr/>
          </p:nvSpPr>
          <p:spPr>
            <a:xfrm>
              <a:off x="-51425" y="2093090"/>
              <a:ext cx="2885846" cy="1517979"/>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Rounded Rectangle 4"/>
            <p:cNvSpPr/>
            <p:nvPr/>
          </p:nvSpPr>
          <p:spPr>
            <a:xfrm>
              <a:off x="61459" y="1855056"/>
              <a:ext cx="2720578" cy="152750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endParaRPr lang="en-US" sz="3600" b="1" dirty="0" smtClean="0">
                <a:latin typeface="Calibri" panose="020F0502020204030204" pitchFamily="34" charset="0"/>
              </a:endParaRPr>
            </a:p>
            <a:p>
              <a:pPr lvl="0" algn="ctr" defTabSz="800100">
                <a:lnSpc>
                  <a:spcPct val="90000"/>
                </a:lnSpc>
                <a:spcBef>
                  <a:spcPct val="0"/>
                </a:spcBef>
                <a:spcAft>
                  <a:spcPct val="35000"/>
                </a:spcAft>
              </a:pPr>
              <a:r>
                <a:rPr lang="en-US" sz="3600" b="1" dirty="0" smtClean="0">
                  <a:latin typeface="Calibri" panose="020F0502020204030204" pitchFamily="34" charset="0"/>
                </a:rPr>
                <a:t>Connecticut HUSKY Health: </a:t>
              </a:r>
            </a:p>
            <a:p>
              <a:pPr algn="ctr" defTabSz="800100">
                <a:lnSpc>
                  <a:spcPct val="90000"/>
                </a:lnSpc>
                <a:spcAft>
                  <a:spcPct val="35000"/>
                </a:spcAft>
              </a:pPr>
              <a:r>
                <a:rPr lang="en-US" sz="2800" b="1" dirty="0" smtClean="0">
                  <a:latin typeface="Calibri" panose="020F0502020204030204" pitchFamily="34" charset="0"/>
                </a:rPr>
                <a:t>Cost Drivers, Reform Agenda, Outcomes and Future State</a:t>
              </a:r>
              <a:endParaRPr lang="en-US" sz="2800" b="1" kern="1200" dirty="0">
                <a:latin typeface="Calibri" panose="020F0502020204030204" pitchFamily="34" charset="0"/>
              </a:endParaRPr>
            </a:p>
          </p:txBody>
        </p:sp>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endParaRPr lang="en-US" sz="3200" dirty="0"/>
          </a:p>
        </p:txBody>
      </p:sp>
      <p:sp>
        <p:nvSpPr>
          <p:cNvPr id="3" name="Content Placeholder 2"/>
          <p:cNvSpPr>
            <a:spLocks noGrp="1"/>
          </p:cNvSpPr>
          <p:nvPr>
            <p:ph idx="1"/>
          </p:nvPr>
        </p:nvSpPr>
        <p:spPr>
          <a:xfrm>
            <a:off x="290945" y="898237"/>
            <a:ext cx="8620298" cy="5186363"/>
          </a:xfrm>
        </p:spPr>
        <p:txBody>
          <a:bodyPr/>
          <a:lstStyle/>
          <a:p>
            <a:pPr marL="0" lvl="0" indent="0" algn="ctr">
              <a:buNone/>
            </a:pPr>
            <a:r>
              <a:rPr lang="en-US" sz="3200" dirty="0" smtClean="0"/>
              <a:t>HUSKY Health is </a:t>
            </a:r>
            <a:r>
              <a:rPr lang="en-US" sz="3200" b="1" u="sng" dirty="0" smtClean="0"/>
              <a:t>improving outcomes while controlling costs</a:t>
            </a:r>
            <a:r>
              <a:rPr lang="en-US" sz="3200" b="1" dirty="0" smtClean="0"/>
              <a:t>.</a:t>
            </a:r>
          </a:p>
          <a:p>
            <a:pPr marL="0" lvl="0" indent="0" algn="ctr">
              <a:buNone/>
            </a:pPr>
            <a:endParaRPr lang="en-US" sz="3200" b="1" dirty="0"/>
          </a:p>
          <a:p>
            <a:pPr marL="0" lvl="0" indent="0" algn="ctr">
              <a:buNone/>
            </a:pPr>
            <a:r>
              <a:rPr lang="en-US" b="1" dirty="0" smtClean="0"/>
              <a:t>Health outcomes and care experience are improving</a:t>
            </a:r>
            <a:r>
              <a:rPr lang="en-US" dirty="0" smtClean="0"/>
              <a:t>. We are </a:t>
            </a:r>
            <a:r>
              <a:rPr lang="en-US" b="1" dirty="0" smtClean="0"/>
              <a:t>enabling independence and choice </a:t>
            </a:r>
            <a:r>
              <a:rPr lang="en-US" dirty="0" smtClean="0"/>
              <a:t>for people who need long-term services and supports.</a:t>
            </a:r>
          </a:p>
          <a:p>
            <a:pPr marL="0" lvl="0" indent="0" algn="ctr">
              <a:buNone/>
            </a:pPr>
            <a:endParaRPr lang="en-US" dirty="0" smtClean="0"/>
          </a:p>
          <a:p>
            <a:pPr marL="0" lvl="0" indent="0" algn="ctr">
              <a:buNone/>
            </a:pPr>
            <a:r>
              <a:rPr lang="en-US" b="1" dirty="0" smtClean="0"/>
              <a:t>Provider participation has increased</a:t>
            </a:r>
            <a:r>
              <a:rPr lang="en-US" dirty="0" smtClean="0"/>
              <a:t>.</a:t>
            </a:r>
          </a:p>
          <a:p>
            <a:pPr marL="0" lvl="0" indent="0" algn="ctr">
              <a:buNone/>
            </a:pPr>
            <a:endParaRPr lang="en-US" dirty="0" smtClean="0"/>
          </a:p>
          <a:p>
            <a:pPr marL="0" lvl="0" indent="0" algn="ctr">
              <a:buNone/>
            </a:pPr>
            <a:r>
              <a:rPr lang="en-US" dirty="0" smtClean="0"/>
              <a:t>Enrollment is up, but </a:t>
            </a:r>
            <a:r>
              <a:rPr lang="en-US" b="1" dirty="0" smtClean="0"/>
              <a:t>per member per month costs are stable</a:t>
            </a:r>
            <a:r>
              <a:rPr lang="en-US" dirty="0" smtClean="0"/>
              <a:t>.</a:t>
            </a:r>
          </a:p>
          <a:p>
            <a:pPr marL="0" lvl="0" indent="0" algn="ctr">
              <a:buNone/>
            </a:pPr>
            <a:endParaRPr lang="en-US" dirty="0"/>
          </a:p>
          <a:p>
            <a:pPr marL="0" lvl="0" indent="0" algn="ctr">
              <a:buNone/>
            </a:pPr>
            <a:r>
              <a:rPr lang="en-US" dirty="0" smtClean="0"/>
              <a:t>The </a:t>
            </a:r>
            <a:r>
              <a:rPr lang="en-US" b="1" dirty="0" smtClean="0"/>
              <a:t>federal share </a:t>
            </a:r>
            <a:r>
              <a:rPr lang="en-US" dirty="0" smtClean="0"/>
              <a:t>of HUSKY Health costs </a:t>
            </a:r>
            <a:r>
              <a:rPr lang="en-US" b="1" dirty="0" smtClean="0"/>
              <a:t>has</a:t>
            </a:r>
            <a:r>
              <a:rPr lang="en-US" dirty="0" smtClean="0"/>
              <a:t> </a:t>
            </a:r>
            <a:r>
              <a:rPr lang="en-US" b="1" dirty="0" smtClean="0"/>
              <a:t>increased.</a:t>
            </a:r>
            <a:endParaRPr lang="en-US" dirty="0" smtClean="0"/>
          </a:p>
          <a:p>
            <a:pPr marL="0" indent="0" algn="ctr">
              <a:buNone/>
            </a:pPr>
            <a:endParaRPr lang="en-US" sz="2800" dirty="0" smtClean="0"/>
          </a:p>
          <a:p>
            <a:pPr marL="0" lvl="0" indent="0" algn="ctr">
              <a:buNone/>
            </a:pPr>
            <a:endParaRPr lang="en-US" sz="2800" dirty="0" smtClean="0"/>
          </a:p>
          <a:p>
            <a:pPr marL="0" lvl="0" indent="0">
              <a:buNone/>
            </a:pPr>
            <a:endParaRPr lang="en-US" dirty="0" smtClean="0"/>
          </a:p>
          <a:p>
            <a:pPr marL="0" lvl="0" indent="0">
              <a:buNone/>
            </a:pPr>
            <a:endParaRPr lang="en-US" dirty="0" smtClean="0"/>
          </a:p>
          <a:p>
            <a:pPr marL="0" lvl="0" indent="0">
              <a:buNone/>
            </a:pPr>
            <a:endParaRPr lang="en-US" sz="1200" dirty="0" smtClean="0"/>
          </a:p>
          <a:p>
            <a:pPr marL="0" lvl="0" indent="0">
              <a:buNone/>
            </a:pPr>
            <a:endParaRPr lang="en-US" sz="1200" dirty="0"/>
          </a:p>
        </p:txBody>
      </p:sp>
      <p:sp>
        <p:nvSpPr>
          <p:cNvPr id="4" name="Date Placeholder 3"/>
          <p:cNvSpPr>
            <a:spLocks noGrp="1"/>
          </p:cNvSpPr>
          <p:nvPr>
            <p:ph type="dt" sz="half" idx="10"/>
          </p:nvPr>
        </p:nvSpPr>
        <p:spPr/>
        <p:txBody>
          <a:bodyPr/>
          <a:lstStyle/>
          <a:p>
            <a:pPr>
              <a:defRPr/>
            </a:pPr>
            <a:r>
              <a:rPr lang="en-US" dirty="0" smtClean="0"/>
              <a:t>6/14/2016</a:t>
            </a:r>
            <a:endParaRPr lang="en-US" dirty="0"/>
          </a:p>
        </p:txBody>
      </p:sp>
      <p:sp>
        <p:nvSpPr>
          <p:cNvPr id="5" name="Footer Placeholder 4"/>
          <p:cNvSpPr>
            <a:spLocks noGrp="1"/>
          </p:cNvSpPr>
          <p:nvPr>
            <p:ph type="ftr" sz="quarter" idx="11"/>
          </p:nvPr>
        </p:nvSpPr>
        <p:spPr/>
        <p:txBody>
          <a:bodyPr/>
          <a:lstStyle/>
          <a:p>
            <a:pPr>
              <a:defRPr/>
            </a:pPr>
            <a:r>
              <a:rPr lang="en-US" dirty="0" smtClean="0"/>
              <a:t>Department of Social Services</a:t>
            </a:r>
            <a:endParaRPr lang="en-US" dirty="0"/>
          </a:p>
        </p:txBody>
      </p:sp>
      <p:sp>
        <p:nvSpPr>
          <p:cNvPr id="6" name="Slide Number Placeholder 5"/>
          <p:cNvSpPr>
            <a:spLocks noGrp="1"/>
          </p:cNvSpPr>
          <p:nvPr>
            <p:ph type="sldNum" sz="quarter" idx="12"/>
          </p:nvPr>
        </p:nvSpPr>
        <p:spPr/>
        <p:txBody>
          <a:bodyPr/>
          <a:lstStyle/>
          <a:p>
            <a:pPr>
              <a:defRPr/>
            </a:pPr>
            <a:fld id="{8E0910F7-5D48-4D29-89D1-83725AECF732}" type="slidenum">
              <a:rPr lang="en-US" smtClean="0"/>
              <a:pPr>
                <a:defRPr/>
              </a:pPr>
              <a:t>10</a:t>
            </a:fld>
            <a:endParaRPr lang="en-US" dirty="0"/>
          </a:p>
        </p:txBody>
      </p:sp>
    </p:spTree>
    <p:extLst>
      <p:ext uri="{BB962C8B-B14F-4D97-AF65-F5344CB8AC3E}">
        <p14:creationId xmlns:p14="http://schemas.microsoft.com/office/powerpoint/2010/main" val="9128892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endParaRPr lang="en-US" sz="3200" dirty="0"/>
          </a:p>
        </p:txBody>
      </p:sp>
      <p:sp>
        <p:nvSpPr>
          <p:cNvPr id="3" name="Content Placeholder 2"/>
          <p:cNvSpPr>
            <a:spLocks noGrp="1"/>
          </p:cNvSpPr>
          <p:nvPr>
            <p:ph idx="1"/>
          </p:nvPr>
        </p:nvSpPr>
        <p:spPr>
          <a:xfrm>
            <a:off x="279222" y="1050637"/>
            <a:ext cx="8620298" cy="5186363"/>
          </a:xfrm>
        </p:spPr>
        <p:txBody>
          <a:bodyPr/>
          <a:lstStyle/>
          <a:p>
            <a:pPr marL="0" lvl="0" indent="0" algn="ctr">
              <a:buNone/>
            </a:pPr>
            <a:r>
              <a:rPr lang="en-US" sz="3200" dirty="0" smtClean="0"/>
              <a:t>HUSKY Health has </a:t>
            </a:r>
            <a:r>
              <a:rPr lang="en-US" sz="3200" b="1" u="sng" dirty="0" smtClean="0"/>
              <a:t>maximized benefits under the Affordable Care Act</a:t>
            </a:r>
            <a:r>
              <a:rPr lang="en-US" sz="3200" b="1" dirty="0" smtClean="0"/>
              <a:t>.</a:t>
            </a:r>
          </a:p>
          <a:p>
            <a:pPr marL="0" lvl="0" indent="0" algn="ctr">
              <a:buNone/>
            </a:pPr>
            <a:endParaRPr lang="en-US" sz="3200" b="1" dirty="0"/>
          </a:p>
          <a:p>
            <a:r>
              <a:rPr lang="en-US" dirty="0" smtClean="0"/>
              <a:t>100% federal coverage for expansion of Medicaid eligibility (HUSKY D)</a:t>
            </a:r>
          </a:p>
          <a:p>
            <a:r>
              <a:rPr lang="en-US" dirty="0"/>
              <a:t>c</a:t>
            </a:r>
            <a:r>
              <a:rPr lang="en-US" dirty="0" smtClean="0"/>
              <a:t>overage of new preventative services including smoking cessation and family planning</a:t>
            </a:r>
          </a:p>
          <a:p>
            <a:r>
              <a:rPr lang="en-US" dirty="0"/>
              <a:t>n</a:t>
            </a:r>
            <a:r>
              <a:rPr lang="en-US" dirty="0" smtClean="0"/>
              <a:t>ew resources for behavioral health integration through DMHAS-led health homes</a:t>
            </a:r>
          </a:p>
          <a:p>
            <a:pPr lvl="0"/>
            <a:r>
              <a:rPr lang="en-US" dirty="0" smtClean="0"/>
              <a:t>$77 </a:t>
            </a:r>
            <a:r>
              <a:rPr lang="en-US" dirty="0"/>
              <a:t>million in </a:t>
            </a:r>
            <a:r>
              <a:rPr lang="en-US" dirty="0" smtClean="0"/>
              <a:t>funding </a:t>
            </a:r>
            <a:r>
              <a:rPr lang="en-US" dirty="0"/>
              <a:t>under the State Balancing Incentive Program </a:t>
            </a:r>
            <a:r>
              <a:rPr lang="en-US" dirty="0" smtClean="0"/>
              <a:t>for home </a:t>
            </a:r>
            <a:r>
              <a:rPr lang="en-US" dirty="0"/>
              <a:t>and community-based long-term services and </a:t>
            </a:r>
            <a:r>
              <a:rPr lang="en-US" dirty="0" smtClean="0"/>
              <a:t>supports (LTSS)</a:t>
            </a:r>
            <a:endParaRPr lang="en-US" dirty="0"/>
          </a:p>
          <a:p>
            <a:endParaRPr lang="en-US" sz="2800" dirty="0" smtClean="0"/>
          </a:p>
          <a:p>
            <a:pPr marL="0" lvl="0" indent="0" algn="ctr">
              <a:buNone/>
            </a:pPr>
            <a:endParaRPr lang="en-US" sz="2800" dirty="0" smtClean="0"/>
          </a:p>
          <a:p>
            <a:pPr marL="0" lvl="0" indent="0">
              <a:buNone/>
            </a:pPr>
            <a:endParaRPr lang="en-US" dirty="0" smtClean="0"/>
          </a:p>
          <a:p>
            <a:pPr marL="0" lvl="0" indent="0">
              <a:buNone/>
            </a:pPr>
            <a:endParaRPr lang="en-US" dirty="0" smtClean="0"/>
          </a:p>
          <a:p>
            <a:pPr marL="0" lvl="0" indent="0">
              <a:buNone/>
            </a:pPr>
            <a:endParaRPr lang="en-US" sz="1200" dirty="0" smtClean="0"/>
          </a:p>
          <a:p>
            <a:pPr marL="0" lvl="0" indent="0">
              <a:buNone/>
            </a:pPr>
            <a:endParaRPr lang="en-US" sz="1200" dirty="0"/>
          </a:p>
        </p:txBody>
      </p:sp>
      <p:sp>
        <p:nvSpPr>
          <p:cNvPr id="4" name="Date Placeholder 3"/>
          <p:cNvSpPr>
            <a:spLocks noGrp="1"/>
          </p:cNvSpPr>
          <p:nvPr>
            <p:ph type="dt" sz="half" idx="10"/>
          </p:nvPr>
        </p:nvSpPr>
        <p:spPr/>
        <p:txBody>
          <a:bodyPr/>
          <a:lstStyle/>
          <a:p>
            <a:pPr>
              <a:defRPr/>
            </a:pPr>
            <a:r>
              <a:rPr lang="en-US" dirty="0" smtClean="0"/>
              <a:t>6/14/2016</a:t>
            </a:r>
            <a:endParaRPr lang="en-US" dirty="0"/>
          </a:p>
        </p:txBody>
      </p:sp>
      <p:sp>
        <p:nvSpPr>
          <p:cNvPr id="5" name="Footer Placeholder 4"/>
          <p:cNvSpPr>
            <a:spLocks noGrp="1"/>
          </p:cNvSpPr>
          <p:nvPr>
            <p:ph type="ftr" sz="quarter" idx="11"/>
          </p:nvPr>
        </p:nvSpPr>
        <p:spPr/>
        <p:txBody>
          <a:bodyPr/>
          <a:lstStyle/>
          <a:p>
            <a:pPr>
              <a:defRPr/>
            </a:pPr>
            <a:r>
              <a:rPr lang="en-US" dirty="0" smtClean="0"/>
              <a:t>Department of Social Services</a:t>
            </a:r>
            <a:endParaRPr lang="en-US" dirty="0"/>
          </a:p>
        </p:txBody>
      </p:sp>
      <p:sp>
        <p:nvSpPr>
          <p:cNvPr id="6" name="Slide Number Placeholder 5"/>
          <p:cNvSpPr>
            <a:spLocks noGrp="1"/>
          </p:cNvSpPr>
          <p:nvPr>
            <p:ph type="sldNum" sz="quarter" idx="12"/>
          </p:nvPr>
        </p:nvSpPr>
        <p:spPr/>
        <p:txBody>
          <a:bodyPr/>
          <a:lstStyle/>
          <a:p>
            <a:pPr>
              <a:defRPr/>
            </a:pPr>
            <a:fld id="{8E0910F7-5D48-4D29-89D1-83725AECF732}" type="slidenum">
              <a:rPr lang="en-US" smtClean="0"/>
              <a:pPr>
                <a:defRPr/>
              </a:pPr>
              <a:t>11</a:t>
            </a:fld>
            <a:endParaRPr lang="en-US" dirty="0"/>
          </a:p>
        </p:txBody>
      </p:sp>
    </p:spTree>
    <p:extLst>
      <p:ext uri="{BB962C8B-B14F-4D97-AF65-F5344CB8AC3E}">
        <p14:creationId xmlns:p14="http://schemas.microsoft.com/office/powerpoint/2010/main" val="40718442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sz="3200" dirty="0" smtClean="0"/>
              <a:t>Conceptual framework</a:t>
            </a:r>
            <a:endParaRPr lang="en-US" sz="3200" dirty="0"/>
          </a:p>
        </p:txBody>
      </p:sp>
      <p:sp>
        <p:nvSpPr>
          <p:cNvPr id="3" name="Content Placeholder 2"/>
          <p:cNvSpPr>
            <a:spLocks noGrp="1"/>
          </p:cNvSpPr>
          <p:nvPr>
            <p:ph idx="1"/>
          </p:nvPr>
        </p:nvSpPr>
        <p:spPr>
          <a:xfrm>
            <a:off x="267499" y="1062359"/>
            <a:ext cx="8620298" cy="5186363"/>
          </a:xfrm>
        </p:spPr>
        <p:txBody>
          <a:bodyPr/>
          <a:lstStyle/>
          <a:p>
            <a:pPr marL="0" indent="0">
              <a:buNone/>
              <a:defRPr/>
            </a:pPr>
            <a:r>
              <a:rPr lang="en-US" sz="3200" dirty="0" smtClean="0"/>
              <a:t>DSS and its state agency partners (DCF, DDS, DMHAS) are motivated </a:t>
            </a:r>
            <a:r>
              <a:rPr lang="en-US" sz="3200" dirty="0"/>
              <a:t>and guided by the Centers for Medicare and Medicaid Services (CMS) “Triple Aim”:</a:t>
            </a:r>
          </a:p>
          <a:p>
            <a:pPr>
              <a:defRPr/>
            </a:pPr>
            <a:endParaRPr lang="en-US" sz="3200" dirty="0"/>
          </a:p>
          <a:p>
            <a:pPr>
              <a:defRPr/>
            </a:pPr>
            <a:r>
              <a:rPr lang="en-US" sz="3200" dirty="0"/>
              <a:t>improving the patient experience of care (including quality and satisfaction)</a:t>
            </a:r>
          </a:p>
          <a:p>
            <a:pPr>
              <a:defRPr/>
            </a:pPr>
            <a:r>
              <a:rPr lang="en-US" sz="3200" dirty="0"/>
              <a:t>improving the health of populations</a:t>
            </a:r>
          </a:p>
          <a:p>
            <a:pPr>
              <a:defRPr/>
            </a:pPr>
            <a:r>
              <a:rPr lang="en-US" sz="3200" dirty="0"/>
              <a:t>reducing the per capita cost of health care</a:t>
            </a:r>
          </a:p>
          <a:p>
            <a:pPr marL="0" lvl="0" indent="0">
              <a:buNone/>
            </a:pPr>
            <a:endParaRPr lang="en-US" sz="3200" b="1" dirty="0"/>
          </a:p>
          <a:p>
            <a:pPr marL="0" lvl="0" indent="0" algn="ctr">
              <a:buNone/>
            </a:pPr>
            <a:endParaRPr lang="en-US" sz="2800" dirty="0" smtClean="0"/>
          </a:p>
          <a:p>
            <a:pPr marL="0" lvl="0" indent="0">
              <a:buNone/>
            </a:pPr>
            <a:endParaRPr lang="en-US" dirty="0" smtClean="0"/>
          </a:p>
          <a:p>
            <a:pPr marL="0" lvl="0" indent="0">
              <a:buNone/>
            </a:pPr>
            <a:endParaRPr lang="en-US" dirty="0" smtClean="0"/>
          </a:p>
          <a:p>
            <a:pPr marL="0" lvl="0" indent="0">
              <a:buNone/>
            </a:pPr>
            <a:endParaRPr lang="en-US" sz="1200" dirty="0" smtClean="0"/>
          </a:p>
          <a:p>
            <a:pPr marL="0" lvl="0" indent="0">
              <a:buNone/>
            </a:pPr>
            <a:endParaRPr lang="en-US" sz="1200" dirty="0"/>
          </a:p>
        </p:txBody>
      </p:sp>
      <p:sp>
        <p:nvSpPr>
          <p:cNvPr id="4" name="Date Placeholder 3"/>
          <p:cNvSpPr>
            <a:spLocks noGrp="1"/>
          </p:cNvSpPr>
          <p:nvPr>
            <p:ph type="dt" sz="half" idx="10"/>
          </p:nvPr>
        </p:nvSpPr>
        <p:spPr/>
        <p:txBody>
          <a:bodyPr/>
          <a:lstStyle/>
          <a:p>
            <a:pPr>
              <a:defRPr/>
            </a:pPr>
            <a:r>
              <a:rPr lang="en-US" dirty="0" smtClean="0"/>
              <a:t>6/14/2016</a:t>
            </a:r>
            <a:endParaRPr lang="en-US" dirty="0"/>
          </a:p>
        </p:txBody>
      </p:sp>
      <p:sp>
        <p:nvSpPr>
          <p:cNvPr id="5" name="Footer Placeholder 4"/>
          <p:cNvSpPr>
            <a:spLocks noGrp="1"/>
          </p:cNvSpPr>
          <p:nvPr>
            <p:ph type="ftr" sz="quarter" idx="11"/>
          </p:nvPr>
        </p:nvSpPr>
        <p:spPr/>
        <p:txBody>
          <a:bodyPr/>
          <a:lstStyle/>
          <a:p>
            <a:pPr>
              <a:defRPr/>
            </a:pPr>
            <a:r>
              <a:rPr lang="en-US" dirty="0" smtClean="0"/>
              <a:t>Department of Social Services</a:t>
            </a:r>
            <a:endParaRPr lang="en-US" dirty="0"/>
          </a:p>
        </p:txBody>
      </p:sp>
      <p:sp>
        <p:nvSpPr>
          <p:cNvPr id="6" name="Slide Number Placeholder 5"/>
          <p:cNvSpPr>
            <a:spLocks noGrp="1"/>
          </p:cNvSpPr>
          <p:nvPr>
            <p:ph type="sldNum" sz="quarter" idx="12"/>
          </p:nvPr>
        </p:nvSpPr>
        <p:spPr/>
        <p:txBody>
          <a:bodyPr/>
          <a:lstStyle/>
          <a:p>
            <a:pPr>
              <a:defRPr/>
            </a:pPr>
            <a:fld id="{8E0910F7-5D48-4D29-89D1-83725AECF732}" type="slidenum">
              <a:rPr lang="en-US" smtClean="0"/>
              <a:pPr>
                <a:defRPr/>
              </a:pPr>
              <a:t>12</a:t>
            </a:fld>
            <a:endParaRPr lang="en-US" dirty="0"/>
          </a:p>
        </p:txBody>
      </p:sp>
    </p:spTree>
    <p:extLst>
      <p:ext uri="{BB962C8B-B14F-4D97-AF65-F5344CB8AC3E}">
        <p14:creationId xmlns:p14="http://schemas.microsoft.com/office/powerpoint/2010/main" val="40593002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endParaRPr lang="en-US" sz="3200" dirty="0"/>
          </a:p>
        </p:txBody>
      </p:sp>
      <p:sp>
        <p:nvSpPr>
          <p:cNvPr id="3" name="Content Placeholder 2"/>
          <p:cNvSpPr>
            <a:spLocks noGrp="1"/>
          </p:cNvSpPr>
          <p:nvPr>
            <p:ph idx="1"/>
          </p:nvPr>
        </p:nvSpPr>
        <p:spPr>
          <a:xfrm>
            <a:off x="267499" y="1062359"/>
            <a:ext cx="8620298" cy="5186363"/>
          </a:xfrm>
        </p:spPr>
        <p:txBody>
          <a:bodyPr/>
          <a:lstStyle/>
          <a:p>
            <a:pPr marL="457200" lvl="1" indent="0">
              <a:buFont typeface="Wingdings" pitchFamily="2" charset="2"/>
              <a:buNone/>
            </a:pPr>
            <a:r>
              <a:rPr lang="en-US" altLang="en-US" sz="2800" dirty="0" smtClean="0">
                <a:solidFill>
                  <a:srgbClr val="2906A2"/>
                </a:solidFill>
              </a:rPr>
              <a:t>We </a:t>
            </a:r>
            <a:r>
              <a:rPr lang="en-US" altLang="en-US" sz="2800" dirty="0">
                <a:solidFill>
                  <a:srgbClr val="2906A2"/>
                </a:solidFill>
              </a:rPr>
              <a:t>are also influenced by a value-based purchasing orientation. The Centers for Medicare and Medicaid Services (CMS) define </a:t>
            </a:r>
            <a:r>
              <a:rPr lang="en-US" altLang="en-US" sz="2800" b="1" dirty="0">
                <a:solidFill>
                  <a:srgbClr val="2906A2"/>
                </a:solidFill>
              </a:rPr>
              <a:t>value-based purchasing </a:t>
            </a:r>
            <a:r>
              <a:rPr lang="en-US" altLang="en-US" sz="2800" dirty="0">
                <a:solidFill>
                  <a:srgbClr val="2906A2"/>
                </a:solidFill>
              </a:rPr>
              <a:t>as a method that provides for:</a:t>
            </a:r>
          </a:p>
          <a:p>
            <a:pPr marL="457200" lvl="1" indent="0">
              <a:buFont typeface="Wingdings" pitchFamily="2" charset="2"/>
              <a:buNone/>
            </a:pPr>
            <a:endParaRPr lang="en-US" altLang="en-US" sz="2800" dirty="0">
              <a:solidFill>
                <a:srgbClr val="2906A2"/>
              </a:solidFill>
            </a:endParaRPr>
          </a:p>
          <a:p>
            <a:pPr marL="457200" lvl="1" indent="0">
              <a:buFont typeface="Wingdings" pitchFamily="2" charset="2"/>
              <a:buNone/>
            </a:pPr>
            <a:r>
              <a:rPr lang="en-US" altLang="en-US" sz="2800" i="1" dirty="0">
                <a:solidFill>
                  <a:srgbClr val="2906A2"/>
                </a:solidFill>
              </a:rPr>
              <a:t>Linking provider payments to improved performance by health care providers. This form of payment holds health care providers accountable for both the cost and quality of care they provide. It attempts to reduce inappropriate care and to identify and reward the best-performing providers.</a:t>
            </a:r>
          </a:p>
          <a:p>
            <a:pPr marL="0" lvl="0" indent="0" algn="ctr">
              <a:buNone/>
            </a:pPr>
            <a:endParaRPr lang="en-US" sz="2800" dirty="0" smtClean="0"/>
          </a:p>
          <a:p>
            <a:pPr marL="0" lvl="0" indent="0">
              <a:buNone/>
            </a:pPr>
            <a:endParaRPr lang="en-US" dirty="0" smtClean="0"/>
          </a:p>
          <a:p>
            <a:pPr marL="0" lvl="0" indent="0">
              <a:buNone/>
            </a:pPr>
            <a:endParaRPr lang="en-US" dirty="0" smtClean="0"/>
          </a:p>
          <a:p>
            <a:pPr marL="0" lvl="0" indent="0">
              <a:buNone/>
            </a:pPr>
            <a:endParaRPr lang="en-US" sz="1200" dirty="0" smtClean="0"/>
          </a:p>
          <a:p>
            <a:pPr marL="0" lvl="0" indent="0">
              <a:buNone/>
            </a:pPr>
            <a:endParaRPr lang="en-US" sz="1200" dirty="0"/>
          </a:p>
        </p:txBody>
      </p:sp>
      <p:sp>
        <p:nvSpPr>
          <p:cNvPr id="4" name="Date Placeholder 3"/>
          <p:cNvSpPr>
            <a:spLocks noGrp="1"/>
          </p:cNvSpPr>
          <p:nvPr>
            <p:ph type="dt" sz="half" idx="10"/>
          </p:nvPr>
        </p:nvSpPr>
        <p:spPr/>
        <p:txBody>
          <a:bodyPr/>
          <a:lstStyle/>
          <a:p>
            <a:pPr>
              <a:defRPr/>
            </a:pPr>
            <a:r>
              <a:rPr lang="en-US" dirty="0" smtClean="0"/>
              <a:t>6/14/2016</a:t>
            </a:r>
            <a:endParaRPr lang="en-US" dirty="0"/>
          </a:p>
        </p:txBody>
      </p:sp>
      <p:sp>
        <p:nvSpPr>
          <p:cNvPr id="5" name="Footer Placeholder 4"/>
          <p:cNvSpPr>
            <a:spLocks noGrp="1"/>
          </p:cNvSpPr>
          <p:nvPr>
            <p:ph type="ftr" sz="quarter" idx="11"/>
          </p:nvPr>
        </p:nvSpPr>
        <p:spPr/>
        <p:txBody>
          <a:bodyPr/>
          <a:lstStyle/>
          <a:p>
            <a:pPr>
              <a:defRPr/>
            </a:pPr>
            <a:r>
              <a:rPr lang="en-US" dirty="0" smtClean="0"/>
              <a:t>Department of Social Services</a:t>
            </a:r>
            <a:endParaRPr lang="en-US" dirty="0"/>
          </a:p>
        </p:txBody>
      </p:sp>
      <p:sp>
        <p:nvSpPr>
          <p:cNvPr id="6" name="Slide Number Placeholder 5"/>
          <p:cNvSpPr>
            <a:spLocks noGrp="1"/>
          </p:cNvSpPr>
          <p:nvPr>
            <p:ph type="sldNum" sz="quarter" idx="12"/>
          </p:nvPr>
        </p:nvSpPr>
        <p:spPr/>
        <p:txBody>
          <a:bodyPr/>
          <a:lstStyle/>
          <a:p>
            <a:pPr>
              <a:defRPr/>
            </a:pPr>
            <a:fld id="{8E0910F7-5D48-4D29-89D1-83725AECF732}" type="slidenum">
              <a:rPr lang="en-US" smtClean="0"/>
              <a:pPr>
                <a:defRPr/>
              </a:pPr>
              <a:t>13</a:t>
            </a:fld>
            <a:endParaRPr lang="en-US" dirty="0"/>
          </a:p>
        </p:txBody>
      </p:sp>
    </p:spTree>
    <p:extLst>
      <p:ext uri="{BB962C8B-B14F-4D97-AF65-F5344CB8AC3E}">
        <p14:creationId xmlns:p14="http://schemas.microsoft.com/office/powerpoint/2010/main" val="7958927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sz="3200" dirty="0" smtClean="0"/>
              <a:t>Hypotheses</a:t>
            </a:r>
            <a:endParaRPr lang="en-US" sz="3200" dirty="0"/>
          </a:p>
        </p:txBody>
      </p:sp>
      <p:sp>
        <p:nvSpPr>
          <p:cNvPr id="3" name="Content Placeholder 2"/>
          <p:cNvSpPr>
            <a:spLocks noGrp="1"/>
          </p:cNvSpPr>
          <p:nvPr>
            <p:ph idx="1"/>
          </p:nvPr>
        </p:nvSpPr>
        <p:spPr>
          <a:xfrm>
            <a:off x="267499" y="1062359"/>
            <a:ext cx="8620298" cy="5186363"/>
          </a:xfrm>
        </p:spPr>
        <p:txBody>
          <a:bodyPr/>
          <a:lstStyle/>
          <a:p>
            <a:pPr marL="0" indent="0">
              <a:buNone/>
            </a:pPr>
            <a:endParaRPr lang="en-US" sz="2800" b="1" i="1" dirty="0" smtClean="0"/>
          </a:p>
          <a:p>
            <a:pPr marL="0" indent="0">
              <a:buNone/>
            </a:pPr>
            <a:r>
              <a:rPr lang="en-US" sz="2800" b="1" i="1" dirty="0" smtClean="0"/>
              <a:t>We have two critical reform hypotheses:</a:t>
            </a:r>
          </a:p>
          <a:p>
            <a:pPr marL="0" indent="0">
              <a:buNone/>
            </a:pPr>
            <a:endParaRPr lang="en-US" sz="2800" i="1" dirty="0"/>
          </a:p>
          <a:p>
            <a:pPr marL="0" indent="0">
              <a:buNone/>
            </a:pPr>
            <a:r>
              <a:rPr lang="en-US" sz="2800" i="1" dirty="0" smtClean="0"/>
              <a:t>Centralizing </a:t>
            </a:r>
            <a:r>
              <a:rPr lang="en-US" sz="2800" i="1" dirty="0"/>
              <a:t>management of services for all Medicaid beneficiaries in self-insured, managed fee-for-service arrangements with Administrative Services Organizations, as well as use of predictive modeling tools and data to inform and to target beneficiaries in greatest need of assistance, will yield improved health outcomes and beneficiary experience, and will help to control the rate of increase in Medicaid spending. </a:t>
            </a:r>
          </a:p>
          <a:p>
            <a:pPr marL="0" lvl="0" indent="0" algn="ctr">
              <a:buNone/>
            </a:pPr>
            <a:endParaRPr lang="en-US" sz="2800" dirty="0" smtClean="0"/>
          </a:p>
          <a:p>
            <a:pPr marL="0" lvl="0" indent="0">
              <a:buNone/>
            </a:pPr>
            <a:endParaRPr lang="en-US" dirty="0" smtClean="0"/>
          </a:p>
          <a:p>
            <a:pPr marL="0" lvl="0" indent="0">
              <a:buNone/>
            </a:pPr>
            <a:endParaRPr lang="en-US" dirty="0" smtClean="0"/>
          </a:p>
          <a:p>
            <a:pPr marL="0" lvl="0" indent="0">
              <a:buNone/>
            </a:pPr>
            <a:endParaRPr lang="en-US" sz="1200" dirty="0" smtClean="0"/>
          </a:p>
          <a:p>
            <a:pPr marL="0" lvl="0" indent="0">
              <a:buNone/>
            </a:pPr>
            <a:endParaRPr lang="en-US" sz="1200" dirty="0"/>
          </a:p>
        </p:txBody>
      </p:sp>
      <p:sp>
        <p:nvSpPr>
          <p:cNvPr id="4" name="Date Placeholder 3"/>
          <p:cNvSpPr>
            <a:spLocks noGrp="1"/>
          </p:cNvSpPr>
          <p:nvPr>
            <p:ph type="dt" sz="half" idx="10"/>
          </p:nvPr>
        </p:nvSpPr>
        <p:spPr/>
        <p:txBody>
          <a:bodyPr/>
          <a:lstStyle/>
          <a:p>
            <a:pPr>
              <a:defRPr/>
            </a:pPr>
            <a:r>
              <a:rPr lang="en-US" dirty="0" smtClean="0"/>
              <a:t>6/14/2016</a:t>
            </a:r>
            <a:endParaRPr lang="en-US" dirty="0"/>
          </a:p>
        </p:txBody>
      </p:sp>
      <p:sp>
        <p:nvSpPr>
          <p:cNvPr id="5" name="Footer Placeholder 4"/>
          <p:cNvSpPr>
            <a:spLocks noGrp="1"/>
          </p:cNvSpPr>
          <p:nvPr>
            <p:ph type="ftr" sz="quarter" idx="11"/>
          </p:nvPr>
        </p:nvSpPr>
        <p:spPr/>
        <p:txBody>
          <a:bodyPr/>
          <a:lstStyle/>
          <a:p>
            <a:pPr>
              <a:defRPr/>
            </a:pPr>
            <a:r>
              <a:rPr lang="en-US" dirty="0" smtClean="0"/>
              <a:t>Department of Social Services</a:t>
            </a:r>
            <a:endParaRPr lang="en-US" dirty="0"/>
          </a:p>
        </p:txBody>
      </p:sp>
      <p:sp>
        <p:nvSpPr>
          <p:cNvPr id="6" name="Slide Number Placeholder 5"/>
          <p:cNvSpPr>
            <a:spLocks noGrp="1"/>
          </p:cNvSpPr>
          <p:nvPr>
            <p:ph type="sldNum" sz="quarter" idx="12"/>
          </p:nvPr>
        </p:nvSpPr>
        <p:spPr/>
        <p:txBody>
          <a:bodyPr/>
          <a:lstStyle/>
          <a:p>
            <a:pPr>
              <a:defRPr/>
            </a:pPr>
            <a:fld id="{8E0910F7-5D48-4D29-89D1-83725AECF732}" type="slidenum">
              <a:rPr lang="en-US" smtClean="0"/>
              <a:pPr>
                <a:defRPr/>
              </a:pPr>
              <a:t>14</a:t>
            </a:fld>
            <a:endParaRPr lang="en-US" dirty="0"/>
          </a:p>
        </p:txBody>
      </p:sp>
    </p:spTree>
    <p:extLst>
      <p:ext uri="{BB962C8B-B14F-4D97-AF65-F5344CB8AC3E}">
        <p14:creationId xmlns:p14="http://schemas.microsoft.com/office/powerpoint/2010/main" val="6409128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endParaRPr lang="en-US" sz="3200" dirty="0"/>
          </a:p>
        </p:txBody>
      </p:sp>
      <p:sp>
        <p:nvSpPr>
          <p:cNvPr id="3" name="Content Placeholder 2"/>
          <p:cNvSpPr>
            <a:spLocks noGrp="1"/>
          </p:cNvSpPr>
          <p:nvPr>
            <p:ph idx="1"/>
          </p:nvPr>
        </p:nvSpPr>
        <p:spPr>
          <a:xfrm>
            <a:off x="267499" y="1062359"/>
            <a:ext cx="8620298" cy="5186363"/>
          </a:xfrm>
        </p:spPr>
        <p:txBody>
          <a:bodyPr/>
          <a:lstStyle/>
          <a:p>
            <a:pPr marL="0" indent="0">
              <a:buNone/>
            </a:pPr>
            <a:endParaRPr lang="en-US" sz="2800" i="1" dirty="0"/>
          </a:p>
          <a:p>
            <a:pPr marL="0" indent="0">
              <a:buNone/>
            </a:pPr>
            <a:r>
              <a:rPr lang="en-US" sz="2800" i="1" dirty="0" smtClean="0"/>
              <a:t>Building on current preventative and coordinative interventions (e.g. PCMH, ASO-based Intensive Care Management), DMHAS health home) by migrating such efforts to a more community-based approach and building in appropriate value-based payment strategies (e.g. pay-for-performance, bundled payments, episodes, shared savings arrangements) will </a:t>
            </a:r>
            <a:r>
              <a:rPr lang="en-US" sz="2800" i="1" dirty="0"/>
              <a:t>yield </a:t>
            </a:r>
            <a:r>
              <a:rPr lang="en-US" sz="2800" i="1" dirty="0" smtClean="0"/>
              <a:t>further improvements in </a:t>
            </a:r>
            <a:r>
              <a:rPr lang="en-US" sz="2800" i="1" dirty="0"/>
              <a:t>health outcomes and beneficiary experience, and will </a:t>
            </a:r>
            <a:r>
              <a:rPr lang="en-US" sz="2800" i="1" dirty="0" smtClean="0"/>
              <a:t>continue to control </a:t>
            </a:r>
            <a:r>
              <a:rPr lang="en-US" sz="2800" i="1" dirty="0"/>
              <a:t>the rate of increase in Medicaid spending. </a:t>
            </a:r>
          </a:p>
          <a:p>
            <a:pPr marL="0" lvl="0" indent="0" algn="ctr">
              <a:buNone/>
            </a:pPr>
            <a:endParaRPr lang="en-US" sz="2800" dirty="0" smtClean="0"/>
          </a:p>
          <a:p>
            <a:pPr marL="0" lvl="0" indent="0">
              <a:buNone/>
            </a:pPr>
            <a:endParaRPr lang="en-US" dirty="0" smtClean="0"/>
          </a:p>
          <a:p>
            <a:pPr marL="0" lvl="0" indent="0">
              <a:buNone/>
            </a:pPr>
            <a:endParaRPr lang="en-US" dirty="0" smtClean="0"/>
          </a:p>
          <a:p>
            <a:pPr marL="0" lvl="0" indent="0">
              <a:buNone/>
            </a:pPr>
            <a:endParaRPr lang="en-US" sz="1200" dirty="0" smtClean="0"/>
          </a:p>
          <a:p>
            <a:pPr marL="0" lvl="0" indent="0">
              <a:buNone/>
            </a:pPr>
            <a:endParaRPr lang="en-US" sz="1200" dirty="0"/>
          </a:p>
        </p:txBody>
      </p:sp>
      <p:sp>
        <p:nvSpPr>
          <p:cNvPr id="4" name="Date Placeholder 3"/>
          <p:cNvSpPr>
            <a:spLocks noGrp="1"/>
          </p:cNvSpPr>
          <p:nvPr>
            <p:ph type="dt" sz="half" idx="10"/>
          </p:nvPr>
        </p:nvSpPr>
        <p:spPr/>
        <p:txBody>
          <a:bodyPr/>
          <a:lstStyle/>
          <a:p>
            <a:pPr>
              <a:defRPr/>
            </a:pPr>
            <a:r>
              <a:rPr lang="en-US" dirty="0" smtClean="0"/>
              <a:t>6/14/2016</a:t>
            </a:r>
            <a:endParaRPr lang="en-US" dirty="0"/>
          </a:p>
        </p:txBody>
      </p:sp>
      <p:sp>
        <p:nvSpPr>
          <p:cNvPr id="5" name="Footer Placeholder 4"/>
          <p:cNvSpPr>
            <a:spLocks noGrp="1"/>
          </p:cNvSpPr>
          <p:nvPr>
            <p:ph type="ftr" sz="quarter" idx="11"/>
          </p:nvPr>
        </p:nvSpPr>
        <p:spPr/>
        <p:txBody>
          <a:bodyPr/>
          <a:lstStyle/>
          <a:p>
            <a:pPr>
              <a:defRPr/>
            </a:pPr>
            <a:r>
              <a:rPr lang="en-US" dirty="0" smtClean="0"/>
              <a:t>Department of Social Services</a:t>
            </a:r>
            <a:endParaRPr lang="en-US" dirty="0"/>
          </a:p>
        </p:txBody>
      </p:sp>
      <p:sp>
        <p:nvSpPr>
          <p:cNvPr id="6" name="Slide Number Placeholder 5"/>
          <p:cNvSpPr>
            <a:spLocks noGrp="1"/>
          </p:cNvSpPr>
          <p:nvPr>
            <p:ph type="sldNum" sz="quarter" idx="12"/>
          </p:nvPr>
        </p:nvSpPr>
        <p:spPr/>
        <p:txBody>
          <a:bodyPr/>
          <a:lstStyle/>
          <a:p>
            <a:pPr>
              <a:defRPr/>
            </a:pPr>
            <a:fld id="{8E0910F7-5D48-4D29-89D1-83725AECF732}" type="slidenum">
              <a:rPr lang="en-US" smtClean="0"/>
              <a:pPr>
                <a:defRPr/>
              </a:pPr>
              <a:t>15</a:t>
            </a:fld>
            <a:endParaRPr lang="en-US" dirty="0"/>
          </a:p>
        </p:txBody>
      </p:sp>
    </p:spTree>
    <p:extLst>
      <p:ext uri="{BB962C8B-B14F-4D97-AF65-F5344CB8AC3E}">
        <p14:creationId xmlns:p14="http://schemas.microsoft.com/office/powerpoint/2010/main" val="38375822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endParaRPr lang="en-US" sz="3200" dirty="0"/>
          </a:p>
        </p:txBody>
      </p:sp>
      <p:sp>
        <p:nvSpPr>
          <p:cNvPr id="3" name="Content Placeholder 2"/>
          <p:cNvSpPr>
            <a:spLocks noGrp="1"/>
          </p:cNvSpPr>
          <p:nvPr>
            <p:ph idx="1"/>
          </p:nvPr>
        </p:nvSpPr>
        <p:spPr>
          <a:xfrm>
            <a:off x="290945" y="898237"/>
            <a:ext cx="8620298" cy="5186363"/>
          </a:xfrm>
        </p:spPr>
        <p:txBody>
          <a:bodyPr/>
          <a:lstStyle/>
          <a:p>
            <a:pPr marL="0" lvl="0" indent="0" algn="ctr">
              <a:buNone/>
            </a:pPr>
            <a:endParaRPr lang="en-US" sz="3200" b="1" dirty="0" smtClean="0"/>
          </a:p>
          <a:p>
            <a:pPr marL="0" lvl="0" indent="0" algn="ctr">
              <a:buNone/>
            </a:pPr>
            <a:endParaRPr lang="en-US" sz="3200" b="1" dirty="0"/>
          </a:p>
          <a:p>
            <a:pPr marL="0" lvl="0" indent="0" algn="ctr">
              <a:buNone/>
            </a:pPr>
            <a:endParaRPr lang="en-US" sz="3200" b="1" dirty="0" smtClean="0"/>
          </a:p>
          <a:p>
            <a:pPr marL="0" lvl="0" indent="0" algn="ctr">
              <a:buNone/>
            </a:pPr>
            <a:r>
              <a:rPr lang="en-US" sz="3200" b="1" dirty="0" smtClean="0"/>
              <a:t>Cost Drivers</a:t>
            </a:r>
            <a:endParaRPr lang="en-US" sz="2800" dirty="0" smtClean="0"/>
          </a:p>
          <a:p>
            <a:pPr marL="0" lvl="0" indent="0" algn="ctr">
              <a:buNone/>
            </a:pPr>
            <a:endParaRPr lang="en-US" sz="2800" dirty="0" smtClean="0"/>
          </a:p>
          <a:p>
            <a:pPr marL="0" lvl="0" indent="0">
              <a:buNone/>
            </a:pPr>
            <a:endParaRPr lang="en-US" dirty="0" smtClean="0"/>
          </a:p>
          <a:p>
            <a:pPr marL="0" lvl="0" indent="0">
              <a:buNone/>
            </a:pPr>
            <a:endParaRPr lang="en-US" dirty="0" smtClean="0"/>
          </a:p>
          <a:p>
            <a:pPr marL="0" lvl="0" indent="0">
              <a:buNone/>
            </a:pPr>
            <a:endParaRPr lang="en-US" sz="1200" dirty="0" smtClean="0"/>
          </a:p>
          <a:p>
            <a:pPr marL="0" lvl="0" indent="0">
              <a:buNone/>
            </a:pPr>
            <a:endParaRPr lang="en-US" sz="1200" dirty="0"/>
          </a:p>
        </p:txBody>
      </p:sp>
      <p:sp>
        <p:nvSpPr>
          <p:cNvPr id="4" name="Date Placeholder 3"/>
          <p:cNvSpPr>
            <a:spLocks noGrp="1"/>
          </p:cNvSpPr>
          <p:nvPr>
            <p:ph type="dt" sz="half" idx="10"/>
          </p:nvPr>
        </p:nvSpPr>
        <p:spPr/>
        <p:txBody>
          <a:bodyPr/>
          <a:lstStyle/>
          <a:p>
            <a:pPr>
              <a:defRPr/>
            </a:pPr>
            <a:r>
              <a:rPr lang="en-US" dirty="0" smtClean="0"/>
              <a:t>6/14/2016</a:t>
            </a:r>
            <a:endParaRPr lang="en-US" dirty="0"/>
          </a:p>
        </p:txBody>
      </p:sp>
      <p:sp>
        <p:nvSpPr>
          <p:cNvPr id="5" name="Footer Placeholder 4"/>
          <p:cNvSpPr>
            <a:spLocks noGrp="1"/>
          </p:cNvSpPr>
          <p:nvPr>
            <p:ph type="ftr" sz="quarter" idx="11"/>
          </p:nvPr>
        </p:nvSpPr>
        <p:spPr/>
        <p:txBody>
          <a:bodyPr/>
          <a:lstStyle/>
          <a:p>
            <a:pPr>
              <a:defRPr/>
            </a:pPr>
            <a:r>
              <a:rPr lang="en-US" dirty="0" smtClean="0"/>
              <a:t>Department of Social Services</a:t>
            </a:r>
            <a:endParaRPr lang="en-US" dirty="0"/>
          </a:p>
        </p:txBody>
      </p:sp>
      <p:sp>
        <p:nvSpPr>
          <p:cNvPr id="6" name="Slide Number Placeholder 5"/>
          <p:cNvSpPr>
            <a:spLocks noGrp="1"/>
          </p:cNvSpPr>
          <p:nvPr>
            <p:ph type="sldNum" sz="quarter" idx="12"/>
          </p:nvPr>
        </p:nvSpPr>
        <p:spPr/>
        <p:txBody>
          <a:bodyPr/>
          <a:lstStyle/>
          <a:p>
            <a:pPr>
              <a:defRPr/>
            </a:pPr>
            <a:fld id="{8E0910F7-5D48-4D29-89D1-83725AECF732}" type="slidenum">
              <a:rPr lang="en-US" smtClean="0"/>
              <a:pPr>
                <a:defRPr/>
              </a:pPr>
              <a:t>16</a:t>
            </a:fld>
            <a:endParaRPr lang="en-US" dirty="0"/>
          </a:p>
        </p:txBody>
      </p:sp>
    </p:spTree>
    <p:extLst>
      <p:ext uri="{BB962C8B-B14F-4D97-AF65-F5344CB8AC3E}">
        <p14:creationId xmlns:p14="http://schemas.microsoft.com/office/powerpoint/2010/main" val="111300692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endParaRPr lang="en-US" sz="3200" dirty="0"/>
          </a:p>
        </p:txBody>
      </p:sp>
      <p:sp>
        <p:nvSpPr>
          <p:cNvPr id="3" name="Content Placeholder 2"/>
          <p:cNvSpPr>
            <a:spLocks noGrp="1"/>
          </p:cNvSpPr>
          <p:nvPr>
            <p:ph idx="1"/>
          </p:nvPr>
        </p:nvSpPr>
        <p:spPr>
          <a:xfrm>
            <a:off x="323601" y="1210827"/>
            <a:ext cx="8493826" cy="5146431"/>
          </a:xfrm>
        </p:spPr>
        <p:txBody>
          <a:bodyPr/>
          <a:lstStyle/>
          <a:p>
            <a:pPr marL="0" lvl="0" indent="0">
              <a:buNone/>
            </a:pPr>
            <a:endParaRPr lang="en-US" sz="3600" b="1" dirty="0" smtClean="0"/>
          </a:p>
          <a:p>
            <a:pPr marL="0" lvl="0" indent="0">
              <a:buNone/>
            </a:pPr>
            <a:r>
              <a:rPr lang="en-US" sz="3200" b="1" dirty="0" smtClean="0"/>
              <a:t>Key cost drivers for Medicaid include the following:</a:t>
            </a:r>
            <a:endParaRPr lang="en-US" sz="3200" b="1" dirty="0"/>
          </a:p>
          <a:p>
            <a:endParaRPr lang="en-US" sz="2800" dirty="0" smtClean="0"/>
          </a:p>
          <a:p>
            <a:r>
              <a:rPr lang="en-US" sz="2800" dirty="0" smtClean="0"/>
              <a:t>“high need, high cost” individuals with complex needs</a:t>
            </a:r>
          </a:p>
          <a:p>
            <a:r>
              <a:rPr lang="en-US" sz="2800" dirty="0" smtClean="0"/>
              <a:t>individuals who receive long-term services and supports (LTSS)</a:t>
            </a:r>
          </a:p>
          <a:p>
            <a:endParaRPr lang="en-US" sz="2800" dirty="0"/>
          </a:p>
        </p:txBody>
      </p:sp>
      <p:sp>
        <p:nvSpPr>
          <p:cNvPr id="4" name="Date Placeholder 3"/>
          <p:cNvSpPr>
            <a:spLocks noGrp="1"/>
          </p:cNvSpPr>
          <p:nvPr>
            <p:ph type="dt" sz="half" idx="10"/>
          </p:nvPr>
        </p:nvSpPr>
        <p:spPr/>
        <p:txBody>
          <a:bodyPr/>
          <a:lstStyle/>
          <a:p>
            <a:pPr>
              <a:defRPr/>
            </a:pPr>
            <a:r>
              <a:rPr lang="en-US" dirty="0" smtClean="0"/>
              <a:t>6/14/2016</a:t>
            </a:r>
            <a:endParaRPr lang="en-US" dirty="0"/>
          </a:p>
        </p:txBody>
      </p:sp>
      <p:sp>
        <p:nvSpPr>
          <p:cNvPr id="5" name="Footer Placeholder 4"/>
          <p:cNvSpPr>
            <a:spLocks noGrp="1"/>
          </p:cNvSpPr>
          <p:nvPr>
            <p:ph type="ftr" sz="quarter" idx="11"/>
          </p:nvPr>
        </p:nvSpPr>
        <p:spPr/>
        <p:txBody>
          <a:bodyPr/>
          <a:lstStyle/>
          <a:p>
            <a:pPr>
              <a:defRPr/>
            </a:pPr>
            <a:r>
              <a:rPr lang="en-US" dirty="0" smtClean="0"/>
              <a:t>Department of Social Services</a:t>
            </a:r>
            <a:endParaRPr lang="en-US" dirty="0"/>
          </a:p>
        </p:txBody>
      </p:sp>
      <p:sp>
        <p:nvSpPr>
          <p:cNvPr id="6" name="Slide Number Placeholder 5"/>
          <p:cNvSpPr>
            <a:spLocks noGrp="1"/>
          </p:cNvSpPr>
          <p:nvPr>
            <p:ph type="sldNum" sz="quarter" idx="12"/>
          </p:nvPr>
        </p:nvSpPr>
        <p:spPr/>
        <p:txBody>
          <a:bodyPr/>
          <a:lstStyle/>
          <a:p>
            <a:pPr>
              <a:defRPr/>
            </a:pPr>
            <a:fld id="{8E0910F7-5D48-4D29-89D1-83725AECF732}" type="slidenum">
              <a:rPr lang="en-US" smtClean="0"/>
              <a:pPr>
                <a:defRPr/>
              </a:pPr>
              <a:t>17</a:t>
            </a:fld>
            <a:endParaRPr lang="en-US" dirty="0"/>
          </a:p>
        </p:txBody>
      </p:sp>
    </p:spTree>
    <p:extLst>
      <p:ext uri="{BB962C8B-B14F-4D97-AF65-F5344CB8AC3E}">
        <p14:creationId xmlns:p14="http://schemas.microsoft.com/office/powerpoint/2010/main" val="267328316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Content Placeholder 2"/>
          <p:cNvSpPr>
            <a:spLocks noGrp="1"/>
          </p:cNvSpPr>
          <p:nvPr>
            <p:ph idx="4294967295"/>
          </p:nvPr>
        </p:nvSpPr>
        <p:spPr>
          <a:xfrm>
            <a:off x="501650" y="1168627"/>
            <a:ext cx="8185150" cy="4598987"/>
          </a:xfrm>
        </p:spPr>
        <p:txBody>
          <a:bodyPr/>
          <a:lstStyle/>
          <a:p>
            <a:pPr marL="0" indent="0">
              <a:buNone/>
            </a:pPr>
            <a:endParaRPr lang="en-US" altLang="en-US" dirty="0" smtClean="0"/>
          </a:p>
          <a:p>
            <a:pPr marL="0" indent="0">
              <a:buNone/>
            </a:pPr>
            <a:r>
              <a:rPr lang="en-US" altLang="en-US" dirty="0" smtClean="0"/>
              <a:t>Using dates of services in CY 2014 and </a:t>
            </a:r>
            <a:r>
              <a:rPr lang="en-US" altLang="en-US" dirty="0"/>
              <a:t>stratifying by child (0-20) and adult (21 </a:t>
            </a:r>
            <a:r>
              <a:rPr lang="en-US" altLang="en-US" dirty="0" smtClean="0"/>
              <a:t>+), the</a:t>
            </a:r>
            <a:r>
              <a:rPr lang="en-US" altLang="en-US" sz="2400" dirty="0" smtClean="0"/>
              <a:t> Administrative Services Organizations were asked to provide the department the following information:</a:t>
            </a:r>
          </a:p>
          <a:p>
            <a:pPr marL="0" indent="0">
              <a:buFont typeface="Wingdings" pitchFamily="2" charset="2"/>
              <a:buNone/>
            </a:pPr>
            <a:endParaRPr lang="en-US" altLang="en-US" sz="2400" dirty="0" smtClean="0"/>
          </a:p>
          <a:p>
            <a:pPr marL="457200" indent="-457200">
              <a:buFont typeface="Wingdings" pitchFamily="2" charset="2"/>
              <a:buAutoNum type="arabicPeriod"/>
            </a:pPr>
            <a:r>
              <a:rPr lang="en-US" altLang="en-US" sz="2400" dirty="0" smtClean="0"/>
              <a:t>Highest 10% members by cost, </a:t>
            </a:r>
            <a:r>
              <a:rPr lang="en-US" altLang="en-US" sz="2400" dirty="0" smtClean="0">
                <a:solidFill>
                  <a:srgbClr val="FF0000"/>
                </a:solidFill>
              </a:rPr>
              <a:t>excluding nursing  home (NH) residents </a:t>
            </a:r>
          </a:p>
          <a:p>
            <a:pPr marL="457200" indent="-457200">
              <a:buFont typeface="Wingdings" pitchFamily="2" charset="2"/>
              <a:buAutoNum type="arabicPeriod"/>
            </a:pPr>
            <a:r>
              <a:rPr lang="en-US" altLang="en-US" sz="2400" dirty="0" smtClean="0"/>
              <a:t>Highest 10% of members with hospital admission</a:t>
            </a:r>
          </a:p>
          <a:p>
            <a:pPr marL="457200" indent="-457200">
              <a:buFont typeface="Wingdings" pitchFamily="2" charset="2"/>
              <a:buAutoNum type="arabicPeriod"/>
            </a:pPr>
            <a:r>
              <a:rPr lang="en-US" altLang="en-US" sz="2400" dirty="0" smtClean="0"/>
              <a:t>Highest 10 % of members with ED utilization</a:t>
            </a:r>
          </a:p>
          <a:p>
            <a:pPr marL="457200" indent="-457200">
              <a:buFont typeface="Wingdings" pitchFamily="2" charset="2"/>
              <a:buAutoNum type="arabicPeriod"/>
            </a:pPr>
            <a:r>
              <a:rPr lang="en-US" altLang="en-US" sz="2400" dirty="0" smtClean="0"/>
              <a:t>Total unduplicated members from a, b, &amp; c</a:t>
            </a:r>
            <a:endParaRPr lang="en-US" altLang="en-US" dirty="0" smtClean="0"/>
          </a:p>
        </p:txBody>
      </p:sp>
      <p:sp>
        <p:nvSpPr>
          <p:cNvPr id="5" name="Slide Number Placeholder 4"/>
          <p:cNvSpPr txBox="1">
            <a:spLocks noGrp="1"/>
          </p:cNvSpPr>
          <p:nvPr/>
        </p:nvSpPr>
        <p:spPr bwMode="auto">
          <a:xfrm>
            <a:off x="6553200" y="6248400"/>
            <a:ext cx="2133600" cy="457200"/>
          </a:xfrm>
          <a:prstGeom prst="rect">
            <a:avLst/>
          </a:prstGeom>
          <a:noFill/>
          <a:ln>
            <a:miter lim="800000"/>
            <a:headEnd/>
            <a:tailEnd/>
          </a:ln>
        </p:spPr>
        <p:txBody>
          <a:bodyPr anchor="b"/>
          <a:lstStyle/>
          <a:p>
            <a:pPr algn="r">
              <a:defRPr/>
            </a:pPr>
            <a:fld id="{A4C28DD1-2455-4EAC-8A32-6F594B7165D8}" type="slidenum">
              <a:rPr lang="en-US" sz="1200">
                <a:solidFill>
                  <a:schemeClr val="tx1">
                    <a:tint val="75000"/>
                  </a:schemeClr>
                </a:solidFill>
                <a:latin typeface="Arial Black" pitchFamily="34" charset="0"/>
                <a:cs typeface="Arial" pitchFamily="34" charset="0"/>
              </a:rPr>
              <a:pPr algn="r">
                <a:defRPr/>
              </a:pPr>
              <a:t>18</a:t>
            </a:fld>
            <a:endParaRPr lang="en-US" sz="1200" dirty="0">
              <a:solidFill>
                <a:schemeClr val="tx1">
                  <a:tint val="75000"/>
                </a:schemeClr>
              </a:solidFill>
              <a:latin typeface="Arial Black" pitchFamily="34" charset="0"/>
              <a:cs typeface="Arial" pitchFamily="34" charset="0"/>
            </a:endParaRPr>
          </a:p>
        </p:txBody>
      </p:sp>
      <p:sp>
        <p:nvSpPr>
          <p:cNvPr id="6" name="Title 1"/>
          <p:cNvSpPr>
            <a:spLocks noGrp="1"/>
          </p:cNvSpPr>
          <p:nvPr>
            <p:ph type="title"/>
          </p:nvPr>
        </p:nvSpPr>
        <p:spPr>
          <a:xfrm>
            <a:off x="3124200" y="41275"/>
            <a:ext cx="5889625" cy="531813"/>
          </a:xfrm>
        </p:spPr>
        <p:txBody>
          <a:bodyPr/>
          <a:lstStyle/>
          <a:p>
            <a:pPr algn="r"/>
            <a:r>
              <a:rPr lang="en-US" sz="3200" dirty="0" smtClean="0"/>
              <a:t>High Need, High Cost Individuals</a:t>
            </a:r>
            <a:endParaRPr lang="en-US" sz="3200" dirty="0"/>
          </a:p>
        </p:txBody>
      </p:sp>
      <p:sp>
        <p:nvSpPr>
          <p:cNvPr id="7" name="Date Placeholder 3"/>
          <p:cNvSpPr>
            <a:spLocks noGrp="1"/>
          </p:cNvSpPr>
          <p:nvPr>
            <p:ph type="dt" sz="half" idx="10"/>
          </p:nvPr>
        </p:nvSpPr>
        <p:spPr>
          <a:xfrm>
            <a:off x="457200" y="6356350"/>
            <a:ext cx="2133600" cy="365125"/>
          </a:xfrm>
        </p:spPr>
        <p:txBody>
          <a:bodyPr/>
          <a:lstStyle/>
          <a:p>
            <a:pPr>
              <a:defRPr/>
            </a:pPr>
            <a:r>
              <a:rPr lang="en-US" dirty="0" smtClean="0"/>
              <a:t>6/14/2016</a:t>
            </a:r>
            <a:endParaRPr lang="en-US" dirty="0"/>
          </a:p>
        </p:txBody>
      </p:sp>
      <p:sp>
        <p:nvSpPr>
          <p:cNvPr id="8" name="Footer Placeholder 4"/>
          <p:cNvSpPr txBox="1">
            <a:spLocks/>
          </p:cNvSpPr>
          <p:nvPr/>
        </p:nvSpPr>
        <p:spPr>
          <a:xfrm>
            <a:off x="3472543" y="6286046"/>
            <a:ext cx="2895600" cy="365125"/>
          </a:xfrm>
          <a:prstGeom prst="rect">
            <a:avLst/>
          </a:prstGeom>
        </p:spPr>
        <p:txBody>
          <a:bodyPr vert="horz" lIns="91440" tIns="45720" rIns="91440" bIns="45720" rtlCol="0" anchor="ctr"/>
          <a:lstStyle>
            <a:defPPr>
              <a:defRPr lang="en-US"/>
            </a:defPPr>
            <a:lvl1pPr algn="ctr"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en-US" dirty="0" smtClean="0"/>
              <a:t>Department of Social Services</a:t>
            </a:r>
            <a:endParaRPr lang="en-US" dirty="0"/>
          </a:p>
        </p:txBody>
      </p:sp>
    </p:spTree>
    <p:extLst>
      <p:ext uri="{BB962C8B-B14F-4D97-AF65-F5344CB8AC3E}">
        <p14:creationId xmlns:p14="http://schemas.microsoft.com/office/powerpoint/2010/main" val="299422508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3"/>
          <p:cNvSpPr>
            <a:spLocks noGrp="1"/>
          </p:cNvSpPr>
          <p:nvPr>
            <p:ph type="title"/>
          </p:nvPr>
        </p:nvSpPr>
        <p:spPr>
          <a:xfrm>
            <a:off x="457200" y="865413"/>
            <a:ext cx="8229600" cy="727529"/>
          </a:xfrm>
        </p:spPr>
        <p:txBody>
          <a:bodyPr/>
          <a:lstStyle/>
          <a:p>
            <a:r>
              <a:rPr lang="en-US" altLang="en-US" sz="3200" dirty="0" smtClean="0">
                <a:solidFill>
                  <a:srgbClr val="2906A2"/>
                </a:solidFill>
              </a:rPr>
              <a:t/>
            </a:r>
            <a:br>
              <a:rPr lang="en-US" altLang="en-US" sz="3200" dirty="0" smtClean="0">
                <a:solidFill>
                  <a:srgbClr val="2906A2"/>
                </a:solidFill>
              </a:rPr>
            </a:br>
            <a:r>
              <a:rPr lang="en-US" altLang="en-US" sz="3200" dirty="0" smtClean="0">
                <a:solidFill>
                  <a:srgbClr val="2906A2"/>
                </a:solidFill>
              </a:rPr>
              <a:t>Hospital Inpatient Conditions Adults &amp; Children </a:t>
            </a:r>
            <a:r>
              <a:rPr lang="en-US" altLang="en-US" sz="4000" dirty="0" smtClean="0"/>
              <a:t>	</a:t>
            </a:r>
          </a:p>
        </p:txBody>
      </p:sp>
      <p:sp>
        <p:nvSpPr>
          <p:cNvPr id="74755" name="Content Placeholder 4"/>
          <p:cNvSpPr>
            <a:spLocks noGrp="1"/>
          </p:cNvSpPr>
          <p:nvPr>
            <p:ph idx="1"/>
          </p:nvPr>
        </p:nvSpPr>
        <p:spPr>
          <a:xfrm>
            <a:off x="501650" y="1574800"/>
            <a:ext cx="8185150" cy="4762500"/>
          </a:xfrm>
        </p:spPr>
        <p:txBody>
          <a:bodyPr/>
          <a:lstStyle/>
          <a:p>
            <a:pPr marL="457200" lvl="1" indent="0">
              <a:buFont typeface="Wingdings" pitchFamily="2" charset="2"/>
              <a:buNone/>
            </a:pPr>
            <a:endParaRPr lang="en-US" altLang="en-US" sz="2300" u="sng" smtClean="0"/>
          </a:p>
          <a:p>
            <a:pPr marL="914400" lvl="2" indent="0">
              <a:buFont typeface="Wingdings" pitchFamily="2" charset="2"/>
              <a:buNone/>
            </a:pPr>
            <a:endParaRPr lang="en-US" altLang="en-US" smtClean="0"/>
          </a:p>
        </p:txBody>
      </p:sp>
      <p:graphicFrame>
        <p:nvGraphicFramePr>
          <p:cNvPr id="72754" name="Group 50"/>
          <p:cNvGraphicFramePr>
            <a:graphicFrameLocks noGrp="1"/>
          </p:cNvGraphicFramePr>
          <p:nvPr>
            <p:extLst>
              <p:ext uri="{D42A27DB-BD31-4B8C-83A1-F6EECF244321}">
                <p14:modId xmlns:p14="http://schemas.microsoft.com/office/powerpoint/2010/main" val="2260343738"/>
              </p:ext>
            </p:extLst>
          </p:nvPr>
        </p:nvGraphicFramePr>
        <p:xfrm>
          <a:off x="444500" y="1689100"/>
          <a:ext cx="8242300" cy="4605347"/>
        </p:xfrm>
        <a:graphic>
          <a:graphicData uri="http://schemas.openxmlformats.org/drawingml/2006/table">
            <a:tbl>
              <a:tblPr/>
              <a:tblGrid>
                <a:gridCol w="4267200"/>
                <a:gridCol w="2006600"/>
                <a:gridCol w="1968500"/>
              </a:tblGrid>
              <a:tr h="1158343">
                <a:tc>
                  <a:txBody>
                    <a:bodyPr/>
                    <a:lstStyle>
                      <a:lvl1pPr eaLnBrk="0" hangingPunct="0">
                        <a:spcBef>
                          <a:spcPct val="20000"/>
                        </a:spcBef>
                        <a:buClr>
                          <a:schemeClr val="bg2"/>
                        </a:buClr>
                        <a:buSzPct val="75000"/>
                        <a:buFont typeface="Wingdings" pitchFamily="2" charset="2"/>
                        <a:defRPr sz="2800">
                          <a:solidFill>
                            <a:schemeClr val="tx1"/>
                          </a:solidFill>
                          <a:latin typeface="Arial" charset="0"/>
                        </a:defRPr>
                      </a:lvl1pPr>
                      <a:lvl2pPr marL="742950" indent="-285750" eaLnBrk="0" hangingPunct="0">
                        <a:spcBef>
                          <a:spcPct val="20000"/>
                        </a:spcBef>
                        <a:buClr>
                          <a:schemeClr val="accent2"/>
                        </a:buClr>
                        <a:buSzPct val="80000"/>
                        <a:buFont typeface="Wingdings" pitchFamily="2" charset="2"/>
                        <a:defRPr sz="2400">
                          <a:solidFill>
                            <a:schemeClr val="tx1"/>
                          </a:solidFill>
                          <a:latin typeface="Arial" charset="0"/>
                        </a:defRPr>
                      </a:lvl2pPr>
                      <a:lvl3pPr marL="1143000" indent="-228600" eaLnBrk="0" hangingPunct="0">
                        <a:spcBef>
                          <a:spcPct val="20000"/>
                        </a:spcBef>
                        <a:buClr>
                          <a:schemeClr val="bg2"/>
                        </a:buClr>
                        <a:buSzPct val="65000"/>
                        <a:buFont typeface="Wingdings" pitchFamily="2" charset="2"/>
                        <a:defRPr sz="2000">
                          <a:solidFill>
                            <a:schemeClr val="tx1"/>
                          </a:solidFill>
                          <a:latin typeface="Arial" charset="0"/>
                        </a:defRPr>
                      </a:lvl3pPr>
                      <a:lvl4pPr marL="1600200" indent="-228600" eaLnBrk="0" hangingPunct="0">
                        <a:spcBef>
                          <a:spcPct val="20000"/>
                        </a:spcBef>
                        <a:buClr>
                          <a:schemeClr val="accent2"/>
                        </a:buClr>
                        <a:buSzPct val="70000"/>
                        <a:buFont typeface="Wingdings" pitchFamily="2" charset="2"/>
                        <a:defRPr>
                          <a:solidFill>
                            <a:schemeClr val="tx1"/>
                          </a:solidFill>
                          <a:latin typeface="Arial" charset="0"/>
                        </a:defRPr>
                      </a:lvl4pPr>
                      <a:lvl5pPr marL="2057400" indent="-228600" eaLnBrk="0" hangingPunct="0">
                        <a:spcBef>
                          <a:spcPct val="20000"/>
                        </a:spcBef>
                        <a:buClr>
                          <a:schemeClr val="bg2"/>
                        </a:buClr>
                        <a:buFont typeface="Wingdings" pitchFamily="2" charset="2"/>
                        <a:defRPr>
                          <a:solidFill>
                            <a:schemeClr val="tx1"/>
                          </a:solidFill>
                          <a:latin typeface="Arial" charset="0"/>
                        </a:defRPr>
                      </a:lvl5pPr>
                      <a:lvl6pPr marL="25146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6pPr>
                      <a:lvl7pPr marL="29718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7pPr>
                      <a:lvl8pPr marL="34290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8pPr>
                      <a:lvl9pPr marL="38862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en-US" sz="2500" b="1" i="0" u="none" strike="noStrike" cap="none" normalizeH="0" baseline="0" dirty="0" smtClean="0">
                          <a:ln>
                            <a:noFill/>
                          </a:ln>
                          <a:solidFill>
                            <a:srgbClr val="FFFFFF"/>
                          </a:solidFill>
                          <a:effectLst/>
                          <a:latin typeface="Calibri" pitchFamily="34" charset="0"/>
                          <a:ea typeface="MS PGothic" pitchFamily="34" charset="-128"/>
                          <a:cs typeface="Arial" charset="0"/>
                        </a:rPr>
                        <a:t>Inpatient Conditions</a:t>
                      </a:r>
                      <a:endParaRPr kumimoji="0" lang="en-US" altLang="en-US" sz="2500" b="0" i="0" u="none" strike="noStrike" cap="none" normalizeH="0" baseline="0" dirty="0" smtClean="0">
                        <a:ln>
                          <a:noFill/>
                        </a:ln>
                        <a:solidFill>
                          <a:schemeClr val="tx1"/>
                        </a:solidFill>
                        <a:effectLst/>
                        <a:latin typeface="Arial" charset="0"/>
                        <a:ea typeface="MS PGothic" pitchFamily="34" charset="-128"/>
                        <a:cs typeface="Arial" charset="0"/>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3399"/>
                    </a:solidFill>
                  </a:tcPr>
                </a:tc>
                <a:tc>
                  <a:txBody>
                    <a:bodyPr/>
                    <a:lstStyle>
                      <a:lvl1pPr eaLnBrk="0" hangingPunct="0">
                        <a:spcBef>
                          <a:spcPct val="20000"/>
                        </a:spcBef>
                        <a:buClr>
                          <a:schemeClr val="bg2"/>
                        </a:buClr>
                        <a:buSzPct val="75000"/>
                        <a:buFont typeface="Wingdings" pitchFamily="2" charset="2"/>
                        <a:defRPr sz="2800">
                          <a:solidFill>
                            <a:schemeClr val="tx1"/>
                          </a:solidFill>
                          <a:latin typeface="Arial" charset="0"/>
                        </a:defRPr>
                      </a:lvl1pPr>
                      <a:lvl2pPr marL="742950" indent="-285750" eaLnBrk="0" hangingPunct="0">
                        <a:spcBef>
                          <a:spcPct val="20000"/>
                        </a:spcBef>
                        <a:buClr>
                          <a:schemeClr val="accent2"/>
                        </a:buClr>
                        <a:buSzPct val="80000"/>
                        <a:buFont typeface="Wingdings" pitchFamily="2" charset="2"/>
                        <a:defRPr sz="2400">
                          <a:solidFill>
                            <a:schemeClr val="tx1"/>
                          </a:solidFill>
                          <a:latin typeface="Arial" charset="0"/>
                        </a:defRPr>
                      </a:lvl2pPr>
                      <a:lvl3pPr marL="1143000" indent="-228600" eaLnBrk="0" hangingPunct="0">
                        <a:spcBef>
                          <a:spcPct val="20000"/>
                        </a:spcBef>
                        <a:buClr>
                          <a:schemeClr val="bg2"/>
                        </a:buClr>
                        <a:buSzPct val="65000"/>
                        <a:buFont typeface="Wingdings" pitchFamily="2" charset="2"/>
                        <a:defRPr sz="2000">
                          <a:solidFill>
                            <a:schemeClr val="tx1"/>
                          </a:solidFill>
                          <a:latin typeface="Arial" charset="0"/>
                        </a:defRPr>
                      </a:lvl3pPr>
                      <a:lvl4pPr marL="1600200" indent="-228600" eaLnBrk="0" hangingPunct="0">
                        <a:spcBef>
                          <a:spcPct val="20000"/>
                        </a:spcBef>
                        <a:buClr>
                          <a:schemeClr val="accent2"/>
                        </a:buClr>
                        <a:buSzPct val="70000"/>
                        <a:buFont typeface="Wingdings" pitchFamily="2" charset="2"/>
                        <a:defRPr>
                          <a:solidFill>
                            <a:schemeClr val="tx1"/>
                          </a:solidFill>
                          <a:latin typeface="Arial" charset="0"/>
                        </a:defRPr>
                      </a:lvl4pPr>
                      <a:lvl5pPr marL="2057400" indent="-228600" eaLnBrk="0" hangingPunct="0">
                        <a:spcBef>
                          <a:spcPct val="20000"/>
                        </a:spcBef>
                        <a:buClr>
                          <a:schemeClr val="bg2"/>
                        </a:buClr>
                        <a:buFont typeface="Wingdings" pitchFamily="2" charset="2"/>
                        <a:defRPr>
                          <a:solidFill>
                            <a:schemeClr val="tx1"/>
                          </a:solidFill>
                          <a:latin typeface="Arial" charset="0"/>
                        </a:defRPr>
                      </a:lvl5pPr>
                      <a:lvl6pPr marL="25146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6pPr>
                      <a:lvl7pPr marL="29718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7pPr>
                      <a:lvl8pPr marL="34290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8pPr>
                      <a:lvl9pPr marL="38862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2000" b="1" i="0" u="none" strike="noStrike" cap="none" normalizeH="0" baseline="0" dirty="0" smtClean="0">
                          <a:ln>
                            <a:noFill/>
                          </a:ln>
                          <a:solidFill>
                            <a:srgbClr val="FFFFFF"/>
                          </a:solidFill>
                          <a:effectLst/>
                          <a:latin typeface="Calibri" pitchFamily="34" charset="0"/>
                          <a:ea typeface="MS PGothic" pitchFamily="34" charset="-128"/>
                          <a:cs typeface="Arial" charset="0"/>
                        </a:rPr>
                        <a:t>Total Adults admits: </a:t>
                      </a:r>
                    </a:p>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2400" b="1" i="0" u="none" strike="noStrike" cap="none" normalizeH="0" baseline="0" dirty="0" smtClean="0">
                          <a:ln>
                            <a:noFill/>
                          </a:ln>
                          <a:solidFill>
                            <a:srgbClr val="FFFFFF"/>
                          </a:solidFill>
                          <a:effectLst/>
                          <a:latin typeface="Calibri" pitchFamily="34" charset="0"/>
                          <a:ea typeface="MS PGothic" pitchFamily="34" charset="-128"/>
                          <a:cs typeface="Arial" charset="0"/>
                        </a:rPr>
                        <a:t>7,457</a:t>
                      </a:r>
                      <a:endParaRPr kumimoji="0" lang="en-US" altLang="en-US" sz="2400" b="0" i="0" u="none" strike="noStrike" cap="none" normalizeH="0" baseline="0" dirty="0" smtClean="0">
                        <a:ln>
                          <a:noFill/>
                        </a:ln>
                        <a:solidFill>
                          <a:schemeClr val="tx1"/>
                        </a:solidFill>
                        <a:effectLst/>
                        <a:latin typeface="Arial" charset="0"/>
                        <a:ea typeface="MS PGothic" pitchFamily="34" charset="-128"/>
                        <a:cs typeface="Arial"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3399"/>
                    </a:solidFill>
                  </a:tcPr>
                </a:tc>
                <a:tc>
                  <a:txBody>
                    <a:bodyPr/>
                    <a:lstStyle>
                      <a:lvl1pPr eaLnBrk="0" hangingPunct="0">
                        <a:spcBef>
                          <a:spcPct val="20000"/>
                        </a:spcBef>
                        <a:buClr>
                          <a:schemeClr val="bg2"/>
                        </a:buClr>
                        <a:buSzPct val="75000"/>
                        <a:buFont typeface="Wingdings" pitchFamily="2" charset="2"/>
                        <a:defRPr sz="2800">
                          <a:solidFill>
                            <a:schemeClr val="tx1"/>
                          </a:solidFill>
                          <a:latin typeface="Arial" charset="0"/>
                        </a:defRPr>
                      </a:lvl1pPr>
                      <a:lvl2pPr marL="742950" indent="-285750" eaLnBrk="0" hangingPunct="0">
                        <a:spcBef>
                          <a:spcPct val="20000"/>
                        </a:spcBef>
                        <a:buClr>
                          <a:schemeClr val="accent2"/>
                        </a:buClr>
                        <a:buSzPct val="80000"/>
                        <a:buFont typeface="Wingdings" pitchFamily="2" charset="2"/>
                        <a:defRPr sz="2400">
                          <a:solidFill>
                            <a:schemeClr val="tx1"/>
                          </a:solidFill>
                          <a:latin typeface="Arial" charset="0"/>
                        </a:defRPr>
                      </a:lvl2pPr>
                      <a:lvl3pPr marL="1143000" indent="-228600" eaLnBrk="0" hangingPunct="0">
                        <a:spcBef>
                          <a:spcPct val="20000"/>
                        </a:spcBef>
                        <a:buClr>
                          <a:schemeClr val="bg2"/>
                        </a:buClr>
                        <a:buSzPct val="65000"/>
                        <a:buFont typeface="Wingdings" pitchFamily="2" charset="2"/>
                        <a:defRPr sz="2000">
                          <a:solidFill>
                            <a:schemeClr val="tx1"/>
                          </a:solidFill>
                          <a:latin typeface="Arial" charset="0"/>
                        </a:defRPr>
                      </a:lvl3pPr>
                      <a:lvl4pPr marL="1600200" indent="-228600" eaLnBrk="0" hangingPunct="0">
                        <a:spcBef>
                          <a:spcPct val="20000"/>
                        </a:spcBef>
                        <a:buClr>
                          <a:schemeClr val="accent2"/>
                        </a:buClr>
                        <a:buSzPct val="70000"/>
                        <a:buFont typeface="Wingdings" pitchFamily="2" charset="2"/>
                        <a:defRPr>
                          <a:solidFill>
                            <a:schemeClr val="tx1"/>
                          </a:solidFill>
                          <a:latin typeface="Arial" charset="0"/>
                        </a:defRPr>
                      </a:lvl4pPr>
                      <a:lvl5pPr marL="2057400" indent="-228600" eaLnBrk="0" hangingPunct="0">
                        <a:spcBef>
                          <a:spcPct val="20000"/>
                        </a:spcBef>
                        <a:buClr>
                          <a:schemeClr val="bg2"/>
                        </a:buClr>
                        <a:buFont typeface="Wingdings" pitchFamily="2" charset="2"/>
                        <a:defRPr>
                          <a:solidFill>
                            <a:schemeClr val="tx1"/>
                          </a:solidFill>
                          <a:latin typeface="Arial" charset="0"/>
                        </a:defRPr>
                      </a:lvl5pPr>
                      <a:lvl6pPr marL="25146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6pPr>
                      <a:lvl7pPr marL="29718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7pPr>
                      <a:lvl8pPr marL="34290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8pPr>
                      <a:lvl9pPr marL="38862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2000" b="1" i="0" u="none" strike="noStrike" cap="none" normalizeH="0" baseline="0" dirty="0" smtClean="0">
                          <a:ln>
                            <a:noFill/>
                          </a:ln>
                          <a:solidFill>
                            <a:srgbClr val="FFFFFF"/>
                          </a:solidFill>
                          <a:effectLst/>
                          <a:latin typeface="Calibri" pitchFamily="34" charset="0"/>
                          <a:ea typeface="MS PGothic" pitchFamily="34" charset="-128"/>
                          <a:cs typeface="Arial" charset="0"/>
                        </a:rPr>
                        <a:t>Total Children admits: </a:t>
                      </a:r>
                    </a:p>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2400" b="1" i="0" u="none" strike="noStrike" cap="none" normalizeH="0" baseline="0" dirty="0" smtClean="0">
                          <a:ln>
                            <a:noFill/>
                          </a:ln>
                          <a:solidFill>
                            <a:srgbClr val="FFFFFF"/>
                          </a:solidFill>
                          <a:effectLst/>
                          <a:latin typeface="Calibri" pitchFamily="34" charset="0"/>
                          <a:ea typeface="MS PGothic" pitchFamily="34" charset="-128"/>
                          <a:cs typeface="Arial" charset="0"/>
                        </a:rPr>
                        <a:t>3,315</a:t>
                      </a:r>
                      <a:endParaRPr kumimoji="0" lang="en-US" altLang="en-US" sz="2400" b="0" i="0" u="none" strike="noStrike" cap="none" normalizeH="0" baseline="0" dirty="0" smtClean="0">
                        <a:ln>
                          <a:noFill/>
                        </a:ln>
                        <a:solidFill>
                          <a:schemeClr val="tx1"/>
                        </a:solidFill>
                        <a:effectLst/>
                        <a:latin typeface="Arial" charset="0"/>
                        <a:ea typeface="MS PGothic" pitchFamily="34" charset="-128"/>
                        <a:cs typeface="Arial"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3399"/>
                    </a:solidFill>
                  </a:tcPr>
                </a:tc>
              </a:tr>
              <a:tr h="579127">
                <a:tc>
                  <a:txBody>
                    <a:bodyPr/>
                    <a:lstStyle>
                      <a:lvl1pPr eaLnBrk="0" hangingPunct="0">
                        <a:spcBef>
                          <a:spcPct val="20000"/>
                        </a:spcBef>
                        <a:buClr>
                          <a:schemeClr val="bg2"/>
                        </a:buClr>
                        <a:buSzPct val="75000"/>
                        <a:buFont typeface="Wingdings" pitchFamily="2" charset="2"/>
                        <a:defRPr sz="2800">
                          <a:solidFill>
                            <a:schemeClr val="tx1"/>
                          </a:solidFill>
                          <a:latin typeface="Arial" charset="0"/>
                        </a:defRPr>
                      </a:lvl1pPr>
                      <a:lvl2pPr marL="742950" indent="-285750" eaLnBrk="0" hangingPunct="0">
                        <a:spcBef>
                          <a:spcPct val="20000"/>
                        </a:spcBef>
                        <a:buClr>
                          <a:schemeClr val="accent2"/>
                        </a:buClr>
                        <a:buSzPct val="80000"/>
                        <a:buFont typeface="Wingdings" pitchFamily="2" charset="2"/>
                        <a:defRPr sz="2400">
                          <a:solidFill>
                            <a:schemeClr val="tx1"/>
                          </a:solidFill>
                          <a:latin typeface="Arial" charset="0"/>
                        </a:defRPr>
                      </a:lvl2pPr>
                      <a:lvl3pPr marL="1143000" indent="-228600" eaLnBrk="0" hangingPunct="0">
                        <a:spcBef>
                          <a:spcPct val="20000"/>
                        </a:spcBef>
                        <a:buClr>
                          <a:schemeClr val="bg2"/>
                        </a:buClr>
                        <a:buSzPct val="65000"/>
                        <a:buFont typeface="Wingdings" pitchFamily="2" charset="2"/>
                        <a:defRPr sz="2000">
                          <a:solidFill>
                            <a:schemeClr val="tx1"/>
                          </a:solidFill>
                          <a:latin typeface="Arial" charset="0"/>
                        </a:defRPr>
                      </a:lvl3pPr>
                      <a:lvl4pPr marL="1600200" indent="-228600" eaLnBrk="0" hangingPunct="0">
                        <a:spcBef>
                          <a:spcPct val="20000"/>
                        </a:spcBef>
                        <a:buClr>
                          <a:schemeClr val="accent2"/>
                        </a:buClr>
                        <a:buSzPct val="70000"/>
                        <a:buFont typeface="Wingdings" pitchFamily="2" charset="2"/>
                        <a:defRPr>
                          <a:solidFill>
                            <a:schemeClr val="tx1"/>
                          </a:solidFill>
                          <a:latin typeface="Arial" charset="0"/>
                        </a:defRPr>
                      </a:lvl4pPr>
                      <a:lvl5pPr marL="2057400" indent="-228600" eaLnBrk="0" hangingPunct="0">
                        <a:spcBef>
                          <a:spcPct val="20000"/>
                        </a:spcBef>
                        <a:buClr>
                          <a:schemeClr val="bg2"/>
                        </a:buClr>
                        <a:buFont typeface="Wingdings" pitchFamily="2" charset="2"/>
                        <a:defRPr>
                          <a:solidFill>
                            <a:schemeClr val="tx1"/>
                          </a:solidFill>
                          <a:latin typeface="Arial" charset="0"/>
                        </a:defRPr>
                      </a:lvl5pPr>
                      <a:lvl6pPr marL="25146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6pPr>
                      <a:lvl7pPr marL="29718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7pPr>
                      <a:lvl8pPr marL="34290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8pPr>
                      <a:lvl9pPr marL="38862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chemeClr val="tx1"/>
                          </a:solidFill>
                          <a:effectLst/>
                          <a:latin typeface="+mj-lt"/>
                          <a:ea typeface="MS PGothic" pitchFamily="34" charset="-128"/>
                          <a:cs typeface="Arial" charset="0"/>
                        </a:rPr>
                        <a:t>Infectious/Neoplasms/Nutritional/</a:t>
                      </a:r>
                    </a:p>
                    <a:p>
                      <a:pPr marL="0" marR="0" lvl="0" indent="0" algn="l" defTabSz="914400" rtl="0" eaLnBrk="1" fontAlgn="ctr" latinLnBrk="0" hangingPunct="1">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chemeClr val="tx1"/>
                          </a:solidFill>
                          <a:effectLst/>
                          <a:latin typeface="+mj-lt"/>
                          <a:ea typeface="MS PGothic" pitchFamily="34" charset="-128"/>
                          <a:cs typeface="Arial" charset="0"/>
                        </a:rPr>
                        <a:t>Diseases of Blood</a:t>
                      </a: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bg2"/>
                        </a:buClr>
                        <a:buSzPct val="75000"/>
                        <a:buFont typeface="Wingdings" pitchFamily="2" charset="2"/>
                        <a:defRPr sz="2800">
                          <a:solidFill>
                            <a:schemeClr val="tx1"/>
                          </a:solidFill>
                          <a:latin typeface="Arial" charset="0"/>
                        </a:defRPr>
                      </a:lvl1pPr>
                      <a:lvl2pPr marL="742950" indent="-285750" eaLnBrk="0" hangingPunct="0">
                        <a:spcBef>
                          <a:spcPct val="20000"/>
                        </a:spcBef>
                        <a:buClr>
                          <a:schemeClr val="accent2"/>
                        </a:buClr>
                        <a:buSzPct val="80000"/>
                        <a:buFont typeface="Wingdings" pitchFamily="2" charset="2"/>
                        <a:defRPr sz="2400">
                          <a:solidFill>
                            <a:schemeClr val="tx1"/>
                          </a:solidFill>
                          <a:latin typeface="Arial" charset="0"/>
                        </a:defRPr>
                      </a:lvl2pPr>
                      <a:lvl3pPr marL="1143000" indent="-228600" eaLnBrk="0" hangingPunct="0">
                        <a:spcBef>
                          <a:spcPct val="20000"/>
                        </a:spcBef>
                        <a:buClr>
                          <a:schemeClr val="bg2"/>
                        </a:buClr>
                        <a:buSzPct val="65000"/>
                        <a:buFont typeface="Wingdings" pitchFamily="2" charset="2"/>
                        <a:defRPr sz="2000">
                          <a:solidFill>
                            <a:schemeClr val="tx1"/>
                          </a:solidFill>
                          <a:latin typeface="Arial" charset="0"/>
                        </a:defRPr>
                      </a:lvl3pPr>
                      <a:lvl4pPr marL="1600200" indent="-228600" eaLnBrk="0" hangingPunct="0">
                        <a:spcBef>
                          <a:spcPct val="20000"/>
                        </a:spcBef>
                        <a:buClr>
                          <a:schemeClr val="accent2"/>
                        </a:buClr>
                        <a:buSzPct val="70000"/>
                        <a:buFont typeface="Wingdings" pitchFamily="2" charset="2"/>
                        <a:defRPr>
                          <a:solidFill>
                            <a:schemeClr val="tx1"/>
                          </a:solidFill>
                          <a:latin typeface="Arial" charset="0"/>
                        </a:defRPr>
                      </a:lvl4pPr>
                      <a:lvl5pPr marL="2057400" indent="-228600" eaLnBrk="0" hangingPunct="0">
                        <a:spcBef>
                          <a:spcPct val="20000"/>
                        </a:spcBef>
                        <a:buClr>
                          <a:schemeClr val="bg2"/>
                        </a:buClr>
                        <a:buFont typeface="Wingdings" pitchFamily="2" charset="2"/>
                        <a:defRPr>
                          <a:solidFill>
                            <a:schemeClr val="tx1"/>
                          </a:solidFill>
                          <a:latin typeface="Arial" charset="0"/>
                        </a:defRPr>
                      </a:lvl5pPr>
                      <a:lvl6pPr marL="25146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6pPr>
                      <a:lvl7pPr marL="29718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7pPr>
                      <a:lvl8pPr marL="34290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8pPr>
                      <a:lvl9pPr marL="38862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chemeClr val="tx1"/>
                          </a:solidFill>
                          <a:effectLst/>
                          <a:latin typeface="Arial" charset="0"/>
                          <a:ea typeface="MS PGothic" pitchFamily="34" charset="-128"/>
                          <a:cs typeface="Arial" charset="0"/>
                        </a:rPr>
                        <a:t>1,459 (20%)</a:t>
                      </a: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bg2"/>
                        </a:buClr>
                        <a:buSzPct val="75000"/>
                        <a:buFont typeface="Wingdings" pitchFamily="2" charset="2"/>
                        <a:defRPr sz="2800">
                          <a:solidFill>
                            <a:schemeClr val="tx1"/>
                          </a:solidFill>
                          <a:latin typeface="Arial" charset="0"/>
                        </a:defRPr>
                      </a:lvl1pPr>
                      <a:lvl2pPr marL="742950" indent="-285750" eaLnBrk="0" hangingPunct="0">
                        <a:spcBef>
                          <a:spcPct val="20000"/>
                        </a:spcBef>
                        <a:buClr>
                          <a:schemeClr val="accent2"/>
                        </a:buClr>
                        <a:buSzPct val="80000"/>
                        <a:buFont typeface="Wingdings" pitchFamily="2" charset="2"/>
                        <a:defRPr sz="2400">
                          <a:solidFill>
                            <a:schemeClr val="tx1"/>
                          </a:solidFill>
                          <a:latin typeface="Arial" charset="0"/>
                        </a:defRPr>
                      </a:lvl2pPr>
                      <a:lvl3pPr marL="1143000" indent="-228600" eaLnBrk="0" hangingPunct="0">
                        <a:spcBef>
                          <a:spcPct val="20000"/>
                        </a:spcBef>
                        <a:buClr>
                          <a:schemeClr val="bg2"/>
                        </a:buClr>
                        <a:buSzPct val="65000"/>
                        <a:buFont typeface="Wingdings" pitchFamily="2" charset="2"/>
                        <a:defRPr sz="2000">
                          <a:solidFill>
                            <a:schemeClr val="tx1"/>
                          </a:solidFill>
                          <a:latin typeface="Arial" charset="0"/>
                        </a:defRPr>
                      </a:lvl3pPr>
                      <a:lvl4pPr marL="1600200" indent="-228600" eaLnBrk="0" hangingPunct="0">
                        <a:spcBef>
                          <a:spcPct val="20000"/>
                        </a:spcBef>
                        <a:buClr>
                          <a:schemeClr val="accent2"/>
                        </a:buClr>
                        <a:buSzPct val="70000"/>
                        <a:buFont typeface="Wingdings" pitchFamily="2" charset="2"/>
                        <a:defRPr>
                          <a:solidFill>
                            <a:schemeClr val="tx1"/>
                          </a:solidFill>
                          <a:latin typeface="Arial" charset="0"/>
                        </a:defRPr>
                      </a:lvl4pPr>
                      <a:lvl5pPr marL="2057400" indent="-228600" eaLnBrk="0" hangingPunct="0">
                        <a:spcBef>
                          <a:spcPct val="20000"/>
                        </a:spcBef>
                        <a:buClr>
                          <a:schemeClr val="bg2"/>
                        </a:buClr>
                        <a:buFont typeface="Wingdings" pitchFamily="2" charset="2"/>
                        <a:defRPr>
                          <a:solidFill>
                            <a:schemeClr val="tx1"/>
                          </a:solidFill>
                          <a:latin typeface="Arial" charset="0"/>
                        </a:defRPr>
                      </a:lvl5pPr>
                      <a:lvl6pPr marL="25146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6pPr>
                      <a:lvl7pPr marL="29718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7pPr>
                      <a:lvl8pPr marL="34290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8pPr>
                      <a:lvl9pPr marL="38862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chemeClr val="tx1"/>
                          </a:solidFill>
                          <a:effectLst/>
                          <a:latin typeface="Arial" charset="0"/>
                          <a:ea typeface="MS PGothic" pitchFamily="34" charset="-128"/>
                          <a:cs typeface="Arial" charset="0"/>
                        </a:rPr>
                        <a:t>419 (13%)</a:t>
                      </a: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6909">
                <a:tc>
                  <a:txBody>
                    <a:bodyPr/>
                    <a:lstStyle>
                      <a:lvl1pPr eaLnBrk="0" hangingPunct="0">
                        <a:spcBef>
                          <a:spcPct val="20000"/>
                        </a:spcBef>
                        <a:buClr>
                          <a:schemeClr val="bg2"/>
                        </a:buClr>
                        <a:buSzPct val="75000"/>
                        <a:buFont typeface="Wingdings" pitchFamily="2" charset="2"/>
                        <a:defRPr sz="2800">
                          <a:solidFill>
                            <a:schemeClr val="tx1"/>
                          </a:solidFill>
                          <a:latin typeface="Arial" charset="0"/>
                        </a:defRPr>
                      </a:lvl1pPr>
                      <a:lvl2pPr marL="742950" indent="-285750" eaLnBrk="0" hangingPunct="0">
                        <a:spcBef>
                          <a:spcPct val="20000"/>
                        </a:spcBef>
                        <a:buClr>
                          <a:schemeClr val="accent2"/>
                        </a:buClr>
                        <a:buSzPct val="80000"/>
                        <a:buFont typeface="Wingdings" pitchFamily="2" charset="2"/>
                        <a:defRPr sz="2400">
                          <a:solidFill>
                            <a:schemeClr val="tx1"/>
                          </a:solidFill>
                          <a:latin typeface="Arial" charset="0"/>
                        </a:defRPr>
                      </a:lvl2pPr>
                      <a:lvl3pPr marL="1143000" indent="-228600" eaLnBrk="0" hangingPunct="0">
                        <a:spcBef>
                          <a:spcPct val="20000"/>
                        </a:spcBef>
                        <a:buClr>
                          <a:schemeClr val="bg2"/>
                        </a:buClr>
                        <a:buSzPct val="65000"/>
                        <a:buFont typeface="Wingdings" pitchFamily="2" charset="2"/>
                        <a:defRPr sz="2000">
                          <a:solidFill>
                            <a:schemeClr val="tx1"/>
                          </a:solidFill>
                          <a:latin typeface="Arial" charset="0"/>
                        </a:defRPr>
                      </a:lvl3pPr>
                      <a:lvl4pPr marL="1600200" indent="-228600" eaLnBrk="0" hangingPunct="0">
                        <a:spcBef>
                          <a:spcPct val="20000"/>
                        </a:spcBef>
                        <a:buClr>
                          <a:schemeClr val="accent2"/>
                        </a:buClr>
                        <a:buSzPct val="70000"/>
                        <a:buFont typeface="Wingdings" pitchFamily="2" charset="2"/>
                        <a:defRPr>
                          <a:solidFill>
                            <a:schemeClr val="tx1"/>
                          </a:solidFill>
                          <a:latin typeface="Arial" charset="0"/>
                        </a:defRPr>
                      </a:lvl4pPr>
                      <a:lvl5pPr marL="2057400" indent="-228600" eaLnBrk="0" hangingPunct="0">
                        <a:spcBef>
                          <a:spcPct val="20000"/>
                        </a:spcBef>
                        <a:buClr>
                          <a:schemeClr val="bg2"/>
                        </a:buClr>
                        <a:buFont typeface="Wingdings" pitchFamily="2" charset="2"/>
                        <a:defRPr>
                          <a:solidFill>
                            <a:schemeClr val="tx1"/>
                          </a:solidFill>
                          <a:latin typeface="Arial" charset="0"/>
                        </a:defRPr>
                      </a:lvl5pPr>
                      <a:lvl6pPr marL="25146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6pPr>
                      <a:lvl7pPr marL="29718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7pPr>
                      <a:lvl8pPr marL="34290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8pPr>
                      <a:lvl9pPr marL="38862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chemeClr val="tx1"/>
                          </a:solidFill>
                          <a:effectLst/>
                          <a:latin typeface="+mj-lt"/>
                          <a:ea typeface="MS PGothic" pitchFamily="34" charset="-128"/>
                          <a:cs typeface="Arial" charset="0"/>
                        </a:rPr>
                        <a:t>Mental Disorder</a:t>
                      </a: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bg2"/>
                        </a:buClr>
                        <a:buSzPct val="75000"/>
                        <a:buFont typeface="Wingdings" pitchFamily="2" charset="2"/>
                        <a:defRPr sz="2800">
                          <a:solidFill>
                            <a:schemeClr val="tx1"/>
                          </a:solidFill>
                          <a:latin typeface="Arial" charset="0"/>
                        </a:defRPr>
                      </a:lvl1pPr>
                      <a:lvl2pPr marL="742950" indent="-285750" eaLnBrk="0" hangingPunct="0">
                        <a:spcBef>
                          <a:spcPct val="20000"/>
                        </a:spcBef>
                        <a:buClr>
                          <a:schemeClr val="accent2"/>
                        </a:buClr>
                        <a:buSzPct val="80000"/>
                        <a:buFont typeface="Wingdings" pitchFamily="2" charset="2"/>
                        <a:defRPr sz="2400">
                          <a:solidFill>
                            <a:schemeClr val="tx1"/>
                          </a:solidFill>
                          <a:latin typeface="Arial" charset="0"/>
                        </a:defRPr>
                      </a:lvl2pPr>
                      <a:lvl3pPr marL="1143000" indent="-228600" eaLnBrk="0" hangingPunct="0">
                        <a:spcBef>
                          <a:spcPct val="20000"/>
                        </a:spcBef>
                        <a:buClr>
                          <a:schemeClr val="bg2"/>
                        </a:buClr>
                        <a:buSzPct val="65000"/>
                        <a:buFont typeface="Wingdings" pitchFamily="2" charset="2"/>
                        <a:defRPr sz="2000">
                          <a:solidFill>
                            <a:schemeClr val="tx1"/>
                          </a:solidFill>
                          <a:latin typeface="Arial" charset="0"/>
                        </a:defRPr>
                      </a:lvl3pPr>
                      <a:lvl4pPr marL="1600200" indent="-228600" eaLnBrk="0" hangingPunct="0">
                        <a:spcBef>
                          <a:spcPct val="20000"/>
                        </a:spcBef>
                        <a:buClr>
                          <a:schemeClr val="accent2"/>
                        </a:buClr>
                        <a:buSzPct val="70000"/>
                        <a:buFont typeface="Wingdings" pitchFamily="2" charset="2"/>
                        <a:defRPr>
                          <a:solidFill>
                            <a:schemeClr val="tx1"/>
                          </a:solidFill>
                          <a:latin typeface="Arial" charset="0"/>
                        </a:defRPr>
                      </a:lvl4pPr>
                      <a:lvl5pPr marL="2057400" indent="-228600" eaLnBrk="0" hangingPunct="0">
                        <a:spcBef>
                          <a:spcPct val="20000"/>
                        </a:spcBef>
                        <a:buClr>
                          <a:schemeClr val="bg2"/>
                        </a:buClr>
                        <a:buFont typeface="Wingdings" pitchFamily="2" charset="2"/>
                        <a:defRPr>
                          <a:solidFill>
                            <a:schemeClr val="tx1"/>
                          </a:solidFill>
                          <a:latin typeface="Arial" charset="0"/>
                        </a:defRPr>
                      </a:lvl5pPr>
                      <a:lvl6pPr marL="25146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6pPr>
                      <a:lvl7pPr marL="29718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7pPr>
                      <a:lvl8pPr marL="34290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8pPr>
                      <a:lvl9pPr marL="38862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chemeClr val="tx1"/>
                          </a:solidFill>
                          <a:effectLst/>
                          <a:latin typeface="Arial" charset="0"/>
                          <a:ea typeface="MS PGothic" pitchFamily="34" charset="-128"/>
                          <a:cs typeface="Arial" charset="0"/>
                        </a:rPr>
                        <a:t>1,413 (19%)</a:t>
                      </a: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bg2"/>
                        </a:buClr>
                        <a:buSzPct val="75000"/>
                        <a:buFont typeface="Wingdings" pitchFamily="2" charset="2"/>
                        <a:defRPr sz="2800">
                          <a:solidFill>
                            <a:schemeClr val="tx1"/>
                          </a:solidFill>
                          <a:latin typeface="Arial" charset="0"/>
                        </a:defRPr>
                      </a:lvl1pPr>
                      <a:lvl2pPr marL="742950" indent="-285750" eaLnBrk="0" hangingPunct="0">
                        <a:spcBef>
                          <a:spcPct val="20000"/>
                        </a:spcBef>
                        <a:buClr>
                          <a:schemeClr val="accent2"/>
                        </a:buClr>
                        <a:buSzPct val="80000"/>
                        <a:buFont typeface="Wingdings" pitchFamily="2" charset="2"/>
                        <a:defRPr sz="2400">
                          <a:solidFill>
                            <a:schemeClr val="tx1"/>
                          </a:solidFill>
                          <a:latin typeface="Arial" charset="0"/>
                        </a:defRPr>
                      </a:lvl2pPr>
                      <a:lvl3pPr marL="1143000" indent="-228600" eaLnBrk="0" hangingPunct="0">
                        <a:spcBef>
                          <a:spcPct val="20000"/>
                        </a:spcBef>
                        <a:buClr>
                          <a:schemeClr val="bg2"/>
                        </a:buClr>
                        <a:buSzPct val="65000"/>
                        <a:buFont typeface="Wingdings" pitchFamily="2" charset="2"/>
                        <a:defRPr sz="2000">
                          <a:solidFill>
                            <a:schemeClr val="tx1"/>
                          </a:solidFill>
                          <a:latin typeface="Arial" charset="0"/>
                        </a:defRPr>
                      </a:lvl3pPr>
                      <a:lvl4pPr marL="1600200" indent="-228600" eaLnBrk="0" hangingPunct="0">
                        <a:spcBef>
                          <a:spcPct val="20000"/>
                        </a:spcBef>
                        <a:buClr>
                          <a:schemeClr val="accent2"/>
                        </a:buClr>
                        <a:buSzPct val="70000"/>
                        <a:buFont typeface="Wingdings" pitchFamily="2" charset="2"/>
                        <a:defRPr>
                          <a:solidFill>
                            <a:schemeClr val="tx1"/>
                          </a:solidFill>
                          <a:latin typeface="Arial" charset="0"/>
                        </a:defRPr>
                      </a:lvl4pPr>
                      <a:lvl5pPr marL="2057400" indent="-228600" eaLnBrk="0" hangingPunct="0">
                        <a:spcBef>
                          <a:spcPct val="20000"/>
                        </a:spcBef>
                        <a:buClr>
                          <a:schemeClr val="bg2"/>
                        </a:buClr>
                        <a:buFont typeface="Wingdings" pitchFamily="2" charset="2"/>
                        <a:defRPr>
                          <a:solidFill>
                            <a:schemeClr val="tx1"/>
                          </a:solidFill>
                          <a:latin typeface="Arial" charset="0"/>
                        </a:defRPr>
                      </a:lvl5pPr>
                      <a:lvl6pPr marL="25146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6pPr>
                      <a:lvl7pPr marL="29718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7pPr>
                      <a:lvl8pPr marL="34290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8pPr>
                      <a:lvl9pPr marL="38862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chemeClr val="tx1"/>
                          </a:solidFill>
                          <a:effectLst/>
                          <a:latin typeface="Arial" charset="0"/>
                          <a:ea typeface="MS PGothic" pitchFamily="34" charset="-128"/>
                          <a:cs typeface="Arial" charset="0"/>
                        </a:rPr>
                        <a:t>669 (20%)</a:t>
                      </a: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79127">
                <a:tc>
                  <a:txBody>
                    <a:bodyPr/>
                    <a:lstStyle>
                      <a:lvl1pPr eaLnBrk="0" hangingPunct="0">
                        <a:spcBef>
                          <a:spcPct val="20000"/>
                        </a:spcBef>
                        <a:buClr>
                          <a:schemeClr val="bg2"/>
                        </a:buClr>
                        <a:buSzPct val="75000"/>
                        <a:buFont typeface="Wingdings" pitchFamily="2" charset="2"/>
                        <a:defRPr sz="2800">
                          <a:solidFill>
                            <a:schemeClr val="tx1"/>
                          </a:solidFill>
                          <a:latin typeface="Arial" charset="0"/>
                        </a:defRPr>
                      </a:lvl1pPr>
                      <a:lvl2pPr marL="742950" indent="-285750" eaLnBrk="0" hangingPunct="0">
                        <a:spcBef>
                          <a:spcPct val="20000"/>
                        </a:spcBef>
                        <a:buClr>
                          <a:schemeClr val="accent2"/>
                        </a:buClr>
                        <a:buSzPct val="80000"/>
                        <a:buFont typeface="Wingdings" pitchFamily="2" charset="2"/>
                        <a:defRPr sz="2400">
                          <a:solidFill>
                            <a:schemeClr val="tx1"/>
                          </a:solidFill>
                          <a:latin typeface="Arial" charset="0"/>
                        </a:defRPr>
                      </a:lvl2pPr>
                      <a:lvl3pPr marL="1143000" indent="-228600" eaLnBrk="0" hangingPunct="0">
                        <a:spcBef>
                          <a:spcPct val="20000"/>
                        </a:spcBef>
                        <a:buClr>
                          <a:schemeClr val="bg2"/>
                        </a:buClr>
                        <a:buSzPct val="65000"/>
                        <a:buFont typeface="Wingdings" pitchFamily="2" charset="2"/>
                        <a:defRPr sz="2000">
                          <a:solidFill>
                            <a:schemeClr val="tx1"/>
                          </a:solidFill>
                          <a:latin typeface="Arial" charset="0"/>
                        </a:defRPr>
                      </a:lvl3pPr>
                      <a:lvl4pPr marL="1600200" indent="-228600" eaLnBrk="0" hangingPunct="0">
                        <a:spcBef>
                          <a:spcPct val="20000"/>
                        </a:spcBef>
                        <a:buClr>
                          <a:schemeClr val="accent2"/>
                        </a:buClr>
                        <a:buSzPct val="70000"/>
                        <a:buFont typeface="Wingdings" pitchFamily="2" charset="2"/>
                        <a:defRPr>
                          <a:solidFill>
                            <a:schemeClr val="tx1"/>
                          </a:solidFill>
                          <a:latin typeface="Arial" charset="0"/>
                        </a:defRPr>
                      </a:lvl4pPr>
                      <a:lvl5pPr marL="2057400" indent="-228600" eaLnBrk="0" hangingPunct="0">
                        <a:spcBef>
                          <a:spcPct val="20000"/>
                        </a:spcBef>
                        <a:buClr>
                          <a:schemeClr val="bg2"/>
                        </a:buClr>
                        <a:buFont typeface="Wingdings" pitchFamily="2" charset="2"/>
                        <a:defRPr>
                          <a:solidFill>
                            <a:schemeClr val="tx1"/>
                          </a:solidFill>
                          <a:latin typeface="Arial" charset="0"/>
                        </a:defRPr>
                      </a:lvl5pPr>
                      <a:lvl6pPr marL="25146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6pPr>
                      <a:lvl7pPr marL="29718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7pPr>
                      <a:lvl8pPr marL="34290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8pPr>
                      <a:lvl9pPr marL="38862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chemeClr val="tx1"/>
                          </a:solidFill>
                          <a:effectLst/>
                          <a:latin typeface="+mj-lt"/>
                          <a:ea typeface="MS PGothic" pitchFamily="34" charset="-128"/>
                          <a:cs typeface="Arial" charset="0"/>
                        </a:rPr>
                        <a:t>Diseases of Nervous/Circulatory/Genitourinary System</a:t>
                      </a: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bg2"/>
                        </a:buClr>
                        <a:buSzPct val="75000"/>
                        <a:buFont typeface="Wingdings" pitchFamily="2" charset="2"/>
                        <a:defRPr sz="2800">
                          <a:solidFill>
                            <a:schemeClr val="tx1"/>
                          </a:solidFill>
                          <a:latin typeface="Arial" charset="0"/>
                        </a:defRPr>
                      </a:lvl1pPr>
                      <a:lvl2pPr marL="742950" indent="-285750" eaLnBrk="0" hangingPunct="0">
                        <a:spcBef>
                          <a:spcPct val="20000"/>
                        </a:spcBef>
                        <a:buClr>
                          <a:schemeClr val="accent2"/>
                        </a:buClr>
                        <a:buSzPct val="80000"/>
                        <a:buFont typeface="Wingdings" pitchFamily="2" charset="2"/>
                        <a:defRPr sz="2400">
                          <a:solidFill>
                            <a:schemeClr val="tx1"/>
                          </a:solidFill>
                          <a:latin typeface="Arial" charset="0"/>
                        </a:defRPr>
                      </a:lvl2pPr>
                      <a:lvl3pPr marL="1143000" indent="-228600" eaLnBrk="0" hangingPunct="0">
                        <a:spcBef>
                          <a:spcPct val="20000"/>
                        </a:spcBef>
                        <a:buClr>
                          <a:schemeClr val="bg2"/>
                        </a:buClr>
                        <a:buSzPct val="65000"/>
                        <a:buFont typeface="Wingdings" pitchFamily="2" charset="2"/>
                        <a:defRPr sz="2000">
                          <a:solidFill>
                            <a:schemeClr val="tx1"/>
                          </a:solidFill>
                          <a:latin typeface="Arial" charset="0"/>
                        </a:defRPr>
                      </a:lvl3pPr>
                      <a:lvl4pPr marL="1600200" indent="-228600" eaLnBrk="0" hangingPunct="0">
                        <a:spcBef>
                          <a:spcPct val="20000"/>
                        </a:spcBef>
                        <a:buClr>
                          <a:schemeClr val="accent2"/>
                        </a:buClr>
                        <a:buSzPct val="70000"/>
                        <a:buFont typeface="Wingdings" pitchFamily="2" charset="2"/>
                        <a:defRPr>
                          <a:solidFill>
                            <a:schemeClr val="tx1"/>
                          </a:solidFill>
                          <a:latin typeface="Arial" charset="0"/>
                        </a:defRPr>
                      </a:lvl4pPr>
                      <a:lvl5pPr marL="2057400" indent="-228600" eaLnBrk="0" hangingPunct="0">
                        <a:spcBef>
                          <a:spcPct val="20000"/>
                        </a:spcBef>
                        <a:buClr>
                          <a:schemeClr val="bg2"/>
                        </a:buClr>
                        <a:buFont typeface="Wingdings" pitchFamily="2" charset="2"/>
                        <a:defRPr>
                          <a:solidFill>
                            <a:schemeClr val="tx1"/>
                          </a:solidFill>
                          <a:latin typeface="Arial" charset="0"/>
                        </a:defRPr>
                      </a:lvl5pPr>
                      <a:lvl6pPr marL="25146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6pPr>
                      <a:lvl7pPr marL="29718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7pPr>
                      <a:lvl8pPr marL="34290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8pPr>
                      <a:lvl9pPr marL="38862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chemeClr val="tx1"/>
                          </a:solidFill>
                          <a:effectLst/>
                          <a:latin typeface="Arial" charset="0"/>
                          <a:ea typeface="MS PGothic" pitchFamily="34" charset="-128"/>
                          <a:cs typeface="Arial" charset="0"/>
                        </a:rPr>
                        <a:t>1,251 (17%)</a:t>
                      </a: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bg2"/>
                        </a:buClr>
                        <a:buSzPct val="75000"/>
                        <a:buFont typeface="Wingdings" pitchFamily="2" charset="2"/>
                        <a:defRPr sz="2800">
                          <a:solidFill>
                            <a:schemeClr val="tx1"/>
                          </a:solidFill>
                          <a:latin typeface="Arial" charset="0"/>
                        </a:defRPr>
                      </a:lvl1pPr>
                      <a:lvl2pPr marL="742950" indent="-285750" eaLnBrk="0" hangingPunct="0">
                        <a:spcBef>
                          <a:spcPct val="20000"/>
                        </a:spcBef>
                        <a:buClr>
                          <a:schemeClr val="accent2"/>
                        </a:buClr>
                        <a:buSzPct val="80000"/>
                        <a:buFont typeface="Wingdings" pitchFamily="2" charset="2"/>
                        <a:defRPr sz="2400">
                          <a:solidFill>
                            <a:schemeClr val="tx1"/>
                          </a:solidFill>
                          <a:latin typeface="Arial" charset="0"/>
                        </a:defRPr>
                      </a:lvl2pPr>
                      <a:lvl3pPr marL="1143000" indent="-228600" eaLnBrk="0" hangingPunct="0">
                        <a:spcBef>
                          <a:spcPct val="20000"/>
                        </a:spcBef>
                        <a:buClr>
                          <a:schemeClr val="bg2"/>
                        </a:buClr>
                        <a:buSzPct val="65000"/>
                        <a:buFont typeface="Wingdings" pitchFamily="2" charset="2"/>
                        <a:defRPr sz="2000">
                          <a:solidFill>
                            <a:schemeClr val="tx1"/>
                          </a:solidFill>
                          <a:latin typeface="Arial" charset="0"/>
                        </a:defRPr>
                      </a:lvl3pPr>
                      <a:lvl4pPr marL="1600200" indent="-228600" eaLnBrk="0" hangingPunct="0">
                        <a:spcBef>
                          <a:spcPct val="20000"/>
                        </a:spcBef>
                        <a:buClr>
                          <a:schemeClr val="accent2"/>
                        </a:buClr>
                        <a:buSzPct val="70000"/>
                        <a:buFont typeface="Wingdings" pitchFamily="2" charset="2"/>
                        <a:defRPr>
                          <a:solidFill>
                            <a:schemeClr val="tx1"/>
                          </a:solidFill>
                          <a:latin typeface="Arial" charset="0"/>
                        </a:defRPr>
                      </a:lvl4pPr>
                      <a:lvl5pPr marL="2057400" indent="-228600" eaLnBrk="0" hangingPunct="0">
                        <a:spcBef>
                          <a:spcPct val="20000"/>
                        </a:spcBef>
                        <a:buClr>
                          <a:schemeClr val="bg2"/>
                        </a:buClr>
                        <a:buFont typeface="Wingdings" pitchFamily="2" charset="2"/>
                        <a:defRPr>
                          <a:solidFill>
                            <a:schemeClr val="tx1"/>
                          </a:solidFill>
                          <a:latin typeface="Arial" charset="0"/>
                        </a:defRPr>
                      </a:lvl5pPr>
                      <a:lvl6pPr marL="25146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6pPr>
                      <a:lvl7pPr marL="29718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7pPr>
                      <a:lvl8pPr marL="34290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8pPr>
                      <a:lvl9pPr marL="38862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chemeClr val="tx1"/>
                          </a:solidFill>
                          <a:effectLst/>
                          <a:latin typeface="Arial" charset="0"/>
                          <a:ea typeface="MS PGothic" pitchFamily="34" charset="-128"/>
                          <a:cs typeface="Arial" charset="0"/>
                        </a:rPr>
                        <a:t>264 (8%)</a:t>
                      </a: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01104">
                <a:tc>
                  <a:txBody>
                    <a:bodyPr/>
                    <a:lstStyle>
                      <a:lvl1pPr eaLnBrk="0" hangingPunct="0">
                        <a:spcBef>
                          <a:spcPct val="20000"/>
                        </a:spcBef>
                        <a:buClr>
                          <a:schemeClr val="bg2"/>
                        </a:buClr>
                        <a:buSzPct val="75000"/>
                        <a:buFont typeface="Wingdings" pitchFamily="2" charset="2"/>
                        <a:defRPr sz="2800">
                          <a:solidFill>
                            <a:schemeClr val="tx1"/>
                          </a:solidFill>
                          <a:latin typeface="Arial" charset="0"/>
                        </a:defRPr>
                      </a:lvl1pPr>
                      <a:lvl2pPr marL="742950" indent="-285750" eaLnBrk="0" hangingPunct="0">
                        <a:spcBef>
                          <a:spcPct val="20000"/>
                        </a:spcBef>
                        <a:buClr>
                          <a:schemeClr val="accent2"/>
                        </a:buClr>
                        <a:buSzPct val="80000"/>
                        <a:buFont typeface="Wingdings" pitchFamily="2" charset="2"/>
                        <a:defRPr sz="2400">
                          <a:solidFill>
                            <a:schemeClr val="tx1"/>
                          </a:solidFill>
                          <a:latin typeface="Arial" charset="0"/>
                        </a:defRPr>
                      </a:lvl2pPr>
                      <a:lvl3pPr marL="1143000" indent="-228600" eaLnBrk="0" hangingPunct="0">
                        <a:spcBef>
                          <a:spcPct val="20000"/>
                        </a:spcBef>
                        <a:buClr>
                          <a:schemeClr val="bg2"/>
                        </a:buClr>
                        <a:buSzPct val="65000"/>
                        <a:buFont typeface="Wingdings" pitchFamily="2" charset="2"/>
                        <a:defRPr sz="2000">
                          <a:solidFill>
                            <a:schemeClr val="tx1"/>
                          </a:solidFill>
                          <a:latin typeface="Arial" charset="0"/>
                        </a:defRPr>
                      </a:lvl3pPr>
                      <a:lvl4pPr marL="1600200" indent="-228600" eaLnBrk="0" hangingPunct="0">
                        <a:spcBef>
                          <a:spcPct val="20000"/>
                        </a:spcBef>
                        <a:buClr>
                          <a:schemeClr val="accent2"/>
                        </a:buClr>
                        <a:buSzPct val="70000"/>
                        <a:buFont typeface="Wingdings" pitchFamily="2" charset="2"/>
                        <a:defRPr>
                          <a:solidFill>
                            <a:schemeClr val="tx1"/>
                          </a:solidFill>
                          <a:latin typeface="Arial" charset="0"/>
                        </a:defRPr>
                      </a:lvl4pPr>
                      <a:lvl5pPr marL="2057400" indent="-228600" eaLnBrk="0" hangingPunct="0">
                        <a:spcBef>
                          <a:spcPct val="20000"/>
                        </a:spcBef>
                        <a:buClr>
                          <a:schemeClr val="bg2"/>
                        </a:buClr>
                        <a:buFont typeface="Wingdings" pitchFamily="2" charset="2"/>
                        <a:defRPr>
                          <a:solidFill>
                            <a:schemeClr val="tx1"/>
                          </a:solidFill>
                          <a:latin typeface="Arial" charset="0"/>
                        </a:defRPr>
                      </a:lvl5pPr>
                      <a:lvl6pPr marL="25146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6pPr>
                      <a:lvl7pPr marL="29718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7pPr>
                      <a:lvl8pPr marL="34290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8pPr>
                      <a:lvl9pPr marL="38862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000000"/>
                          </a:solidFill>
                          <a:effectLst/>
                          <a:latin typeface="+mj-lt"/>
                          <a:ea typeface="MS PGothic" pitchFamily="34" charset="-128"/>
                          <a:cs typeface="Arial" charset="0"/>
                        </a:rPr>
                        <a:t>Diseases of Respiratory/Digestive</a:t>
                      </a: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bg2"/>
                        </a:buClr>
                        <a:buSzPct val="75000"/>
                        <a:buFont typeface="Wingdings" pitchFamily="2" charset="2"/>
                        <a:defRPr sz="2800">
                          <a:solidFill>
                            <a:schemeClr val="tx1"/>
                          </a:solidFill>
                          <a:latin typeface="Arial" charset="0"/>
                        </a:defRPr>
                      </a:lvl1pPr>
                      <a:lvl2pPr marL="742950" indent="-285750" eaLnBrk="0" hangingPunct="0">
                        <a:spcBef>
                          <a:spcPct val="20000"/>
                        </a:spcBef>
                        <a:buClr>
                          <a:schemeClr val="accent2"/>
                        </a:buClr>
                        <a:buSzPct val="80000"/>
                        <a:buFont typeface="Wingdings" pitchFamily="2" charset="2"/>
                        <a:defRPr sz="2400">
                          <a:solidFill>
                            <a:schemeClr val="tx1"/>
                          </a:solidFill>
                          <a:latin typeface="Arial" charset="0"/>
                        </a:defRPr>
                      </a:lvl2pPr>
                      <a:lvl3pPr marL="1143000" indent="-228600" eaLnBrk="0" hangingPunct="0">
                        <a:spcBef>
                          <a:spcPct val="20000"/>
                        </a:spcBef>
                        <a:buClr>
                          <a:schemeClr val="bg2"/>
                        </a:buClr>
                        <a:buSzPct val="65000"/>
                        <a:buFont typeface="Wingdings" pitchFamily="2" charset="2"/>
                        <a:defRPr sz="2000">
                          <a:solidFill>
                            <a:schemeClr val="tx1"/>
                          </a:solidFill>
                          <a:latin typeface="Arial" charset="0"/>
                        </a:defRPr>
                      </a:lvl3pPr>
                      <a:lvl4pPr marL="1600200" indent="-228600" eaLnBrk="0" hangingPunct="0">
                        <a:spcBef>
                          <a:spcPct val="20000"/>
                        </a:spcBef>
                        <a:buClr>
                          <a:schemeClr val="accent2"/>
                        </a:buClr>
                        <a:buSzPct val="70000"/>
                        <a:buFont typeface="Wingdings" pitchFamily="2" charset="2"/>
                        <a:defRPr>
                          <a:solidFill>
                            <a:schemeClr val="tx1"/>
                          </a:solidFill>
                          <a:latin typeface="Arial" charset="0"/>
                        </a:defRPr>
                      </a:lvl4pPr>
                      <a:lvl5pPr marL="2057400" indent="-228600" eaLnBrk="0" hangingPunct="0">
                        <a:spcBef>
                          <a:spcPct val="20000"/>
                        </a:spcBef>
                        <a:buClr>
                          <a:schemeClr val="bg2"/>
                        </a:buClr>
                        <a:buFont typeface="Wingdings" pitchFamily="2" charset="2"/>
                        <a:defRPr>
                          <a:solidFill>
                            <a:schemeClr val="tx1"/>
                          </a:solidFill>
                          <a:latin typeface="Arial" charset="0"/>
                        </a:defRPr>
                      </a:lvl5pPr>
                      <a:lvl6pPr marL="25146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6pPr>
                      <a:lvl7pPr marL="29718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7pPr>
                      <a:lvl8pPr marL="34290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8pPr>
                      <a:lvl9pPr marL="38862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chemeClr val="tx1"/>
                          </a:solidFill>
                          <a:effectLst/>
                          <a:latin typeface="Arial" charset="0"/>
                          <a:ea typeface="MS PGothic" pitchFamily="34" charset="-128"/>
                          <a:cs typeface="Arial" charset="0"/>
                        </a:rPr>
                        <a:t>1,627 (22%)</a:t>
                      </a: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bg2"/>
                        </a:buClr>
                        <a:buSzPct val="75000"/>
                        <a:buFont typeface="Wingdings" pitchFamily="2" charset="2"/>
                        <a:defRPr sz="2800">
                          <a:solidFill>
                            <a:schemeClr val="tx1"/>
                          </a:solidFill>
                          <a:latin typeface="Arial" charset="0"/>
                        </a:defRPr>
                      </a:lvl1pPr>
                      <a:lvl2pPr marL="742950" indent="-285750" eaLnBrk="0" hangingPunct="0">
                        <a:spcBef>
                          <a:spcPct val="20000"/>
                        </a:spcBef>
                        <a:buClr>
                          <a:schemeClr val="accent2"/>
                        </a:buClr>
                        <a:buSzPct val="80000"/>
                        <a:buFont typeface="Wingdings" pitchFamily="2" charset="2"/>
                        <a:defRPr sz="2400">
                          <a:solidFill>
                            <a:schemeClr val="tx1"/>
                          </a:solidFill>
                          <a:latin typeface="Arial" charset="0"/>
                        </a:defRPr>
                      </a:lvl2pPr>
                      <a:lvl3pPr marL="1143000" indent="-228600" eaLnBrk="0" hangingPunct="0">
                        <a:spcBef>
                          <a:spcPct val="20000"/>
                        </a:spcBef>
                        <a:buClr>
                          <a:schemeClr val="bg2"/>
                        </a:buClr>
                        <a:buSzPct val="65000"/>
                        <a:buFont typeface="Wingdings" pitchFamily="2" charset="2"/>
                        <a:defRPr sz="2000">
                          <a:solidFill>
                            <a:schemeClr val="tx1"/>
                          </a:solidFill>
                          <a:latin typeface="Arial" charset="0"/>
                        </a:defRPr>
                      </a:lvl3pPr>
                      <a:lvl4pPr marL="1600200" indent="-228600" eaLnBrk="0" hangingPunct="0">
                        <a:spcBef>
                          <a:spcPct val="20000"/>
                        </a:spcBef>
                        <a:buClr>
                          <a:schemeClr val="accent2"/>
                        </a:buClr>
                        <a:buSzPct val="70000"/>
                        <a:buFont typeface="Wingdings" pitchFamily="2" charset="2"/>
                        <a:defRPr>
                          <a:solidFill>
                            <a:schemeClr val="tx1"/>
                          </a:solidFill>
                          <a:latin typeface="Arial" charset="0"/>
                        </a:defRPr>
                      </a:lvl4pPr>
                      <a:lvl5pPr marL="2057400" indent="-228600" eaLnBrk="0" hangingPunct="0">
                        <a:spcBef>
                          <a:spcPct val="20000"/>
                        </a:spcBef>
                        <a:buClr>
                          <a:schemeClr val="bg2"/>
                        </a:buClr>
                        <a:buFont typeface="Wingdings" pitchFamily="2" charset="2"/>
                        <a:defRPr>
                          <a:solidFill>
                            <a:schemeClr val="tx1"/>
                          </a:solidFill>
                          <a:latin typeface="Arial" charset="0"/>
                        </a:defRPr>
                      </a:lvl5pPr>
                      <a:lvl6pPr marL="25146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6pPr>
                      <a:lvl7pPr marL="29718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7pPr>
                      <a:lvl8pPr marL="34290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8pPr>
                      <a:lvl9pPr marL="38862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chemeClr val="tx1"/>
                          </a:solidFill>
                          <a:effectLst/>
                          <a:latin typeface="Arial" charset="0"/>
                          <a:ea typeface="MS PGothic" pitchFamily="34" charset="-128"/>
                          <a:cs typeface="Arial" charset="0"/>
                        </a:rPr>
                        <a:t>654 (20%)</a:t>
                      </a:r>
                    </a:p>
                    <a:p>
                      <a:pPr marL="0" marR="0" lvl="0" indent="0" algn="ctr" defTabSz="914400" rtl="0" eaLnBrk="1" fontAlgn="b" latinLnBrk="0" hangingPunct="1">
                        <a:lnSpc>
                          <a:spcPct val="100000"/>
                        </a:lnSpc>
                        <a:spcBef>
                          <a:spcPct val="0"/>
                        </a:spcBef>
                        <a:spcAft>
                          <a:spcPct val="0"/>
                        </a:spcAft>
                        <a:buClrTx/>
                        <a:buSzTx/>
                        <a:buFontTx/>
                        <a:buNone/>
                        <a:tabLst/>
                      </a:pPr>
                      <a:endParaRPr kumimoji="0" lang="en-US" altLang="en-US" sz="1600" b="1" i="0" u="none" strike="noStrike" cap="none" normalizeH="0" baseline="0" dirty="0" smtClean="0">
                        <a:ln>
                          <a:noFill/>
                        </a:ln>
                        <a:solidFill>
                          <a:schemeClr val="tx1"/>
                        </a:solidFill>
                        <a:effectLst/>
                        <a:latin typeface="Arial" charset="0"/>
                        <a:ea typeface="MS PGothic" pitchFamily="34" charset="-128"/>
                        <a:cs typeface="Arial" charset="0"/>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6909">
                <a:tc>
                  <a:txBody>
                    <a:bodyPr/>
                    <a:lstStyle>
                      <a:lvl1pPr eaLnBrk="0" hangingPunct="0">
                        <a:spcBef>
                          <a:spcPct val="20000"/>
                        </a:spcBef>
                        <a:buClr>
                          <a:schemeClr val="bg2"/>
                        </a:buClr>
                        <a:buSzPct val="75000"/>
                        <a:buFont typeface="Wingdings" pitchFamily="2" charset="2"/>
                        <a:defRPr sz="2800">
                          <a:solidFill>
                            <a:schemeClr val="tx1"/>
                          </a:solidFill>
                          <a:latin typeface="Arial" charset="0"/>
                        </a:defRPr>
                      </a:lvl1pPr>
                      <a:lvl2pPr marL="742950" indent="-285750" eaLnBrk="0" hangingPunct="0">
                        <a:spcBef>
                          <a:spcPct val="20000"/>
                        </a:spcBef>
                        <a:buClr>
                          <a:schemeClr val="accent2"/>
                        </a:buClr>
                        <a:buSzPct val="80000"/>
                        <a:buFont typeface="Wingdings" pitchFamily="2" charset="2"/>
                        <a:defRPr sz="2400">
                          <a:solidFill>
                            <a:schemeClr val="tx1"/>
                          </a:solidFill>
                          <a:latin typeface="Arial" charset="0"/>
                        </a:defRPr>
                      </a:lvl2pPr>
                      <a:lvl3pPr marL="1143000" indent="-228600" eaLnBrk="0" hangingPunct="0">
                        <a:spcBef>
                          <a:spcPct val="20000"/>
                        </a:spcBef>
                        <a:buClr>
                          <a:schemeClr val="bg2"/>
                        </a:buClr>
                        <a:buSzPct val="65000"/>
                        <a:buFont typeface="Wingdings" pitchFamily="2" charset="2"/>
                        <a:defRPr sz="2000">
                          <a:solidFill>
                            <a:schemeClr val="tx1"/>
                          </a:solidFill>
                          <a:latin typeface="Arial" charset="0"/>
                        </a:defRPr>
                      </a:lvl3pPr>
                      <a:lvl4pPr marL="1600200" indent="-228600" eaLnBrk="0" hangingPunct="0">
                        <a:spcBef>
                          <a:spcPct val="20000"/>
                        </a:spcBef>
                        <a:buClr>
                          <a:schemeClr val="accent2"/>
                        </a:buClr>
                        <a:buSzPct val="70000"/>
                        <a:buFont typeface="Wingdings" pitchFamily="2" charset="2"/>
                        <a:defRPr>
                          <a:solidFill>
                            <a:schemeClr val="tx1"/>
                          </a:solidFill>
                          <a:latin typeface="Arial" charset="0"/>
                        </a:defRPr>
                      </a:lvl4pPr>
                      <a:lvl5pPr marL="2057400" indent="-228600" eaLnBrk="0" hangingPunct="0">
                        <a:spcBef>
                          <a:spcPct val="20000"/>
                        </a:spcBef>
                        <a:buClr>
                          <a:schemeClr val="bg2"/>
                        </a:buClr>
                        <a:buFont typeface="Wingdings" pitchFamily="2" charset="2"/>
                        <a:defRPr>
                          <a:solidFill>
                            <a:schemeClr val="tx1"/>
                          </a:solidFill>
                          <a:latin typeface="Arial" charset="0"/>
                        </a:defRPr>
                      </a:lvl5pPr>
                      <a:lvl6pPr marL="25146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6pPr>
                      <a:lvl7pPr marL="29718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7pPr>
                      <a:lvl8pPr marL="34290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8pPr>
                      <a:lvl9pPr marL="38862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000000"/>
                          </a:solidFill>
                          <a:effectLst/>
                          <a:latin typeface="+mj-lt"/>
                          <a:ea typeface="MS PGothic" pitchFamily="34" charset="-128"/>
                          <a:cs typeface="Arial" charset="0"/>
                        </a:rPr>
                        <a:t>Pregnancy</a:t>
                      </a: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bg2"/>
                        </a:buClr>
                        <a:buSzPct val="75000"/>
                        <a:buFont typeface="Wingdings" pitchFamily="2" charset="2"/>
                        <a:defRPr sz="2800">
                          <a:solidFill>
                            <a:schemeClr val="tx1"/>
                          </a:solidFill>
                          <a:latin typeface="Arial" charset="0"/>
                        </a:defRPr>
                      </a:lvl1pPr>
                      <a:lvl2pPr marL="742950" indent="-285750" eaLnBrk="0" hangingPunct="0">
                        <a:spcBef>
                          <a:spcPct val="20000"/>
                        </a:spcBef>
                        <a:buClr>
                          <a:schemeClr val="accent2"/>
                        </a:buClr>
                        <a:buSzPct val="80000"/>
                        <a:buFont typeface="Wingdings" pitchFamily="2" charset="2"/>
                        <a:defRPr sz="2400">
                          <a:solidFill>
                            <a:schemeClr val="tx1"/>
                          </a:solidFill>
                          <a:latin typeface="Arial" charset="0"/>
                        </a:defRPr>
                      </a:lvl2pPr>
                      <a:lvl3pPr marL="1143000" indent="-228600" eaLnBrk="0" hangingPunct="0">
                        <a:spcBef>
                          <a:spcPct val="20000"/>
                        </a:spcBef>
                        <a:buClr>
                          <a:schemeClr val="bg2"/>
                        </a:buClr>
                        <a:buSzPct val="65000"/>
                        <a:buFont typeface="Wingdings" pitchFamily="2" charset="2"/>
                        <a:defRPr sz="2000">
                          <a:solidFill>
                            <a:schemeClr val="tx1"/>
                          </a:solidFill>
                          <a:latin typeface="Arial" charset="0"/>
                        </a:defRPr>
                      </a:lvl3pPr>
                      <a:lvl4pPr marL="1600200" indent="-228600" eaLnBrk="0" hangingPunct="0">
                        <a:spcBef>
                          <a:spcPct val="20000"/>
                        </a:spcBef>
                        <a:buClr>
                          <a:schemeClr val="accent2"/>
                        </a:buClr>
                        <a:buSzPct val="70000"/>
                        <a:buFont typeface="Wingdings" pitchFamily="2" charset="2"/>
                        <a:defRPr>
                          <a:solidFill>
                            <a:schemeClr val="tx1"/>
                          </a:solidFill>
                          <a:latin typeface="Arial" charset="0"/>
                        </a:defRPr>
                      </a:lvl4pPr>
                      <a:lvl5pPr marL="2057400" indent="-228600" eaLnBrk="0" hangingPunct="0">
                        <a:spcBef>
                          <a:spcPct val="20000"/>
                        </a:spcBef>
                        <a:buClr>
                          <a:schemeClr val="bg2"/>
                        </a:buClr>
                        <a:buFont typeface="Wingdings" pitchFamily="2" charset="2"/>
                        <a:defRPr>
                          <a:solidFill>
                            <a:schemeClr val="tx1"/>
                          </a:solidFill>
                          <a:latin typeface="Arial" charset="0"/>
                        </a:defRPr>
                      </a:lvl5pPr>
                      <a:lvl6pPr marL="25146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6pPr>
                      <a:lvl7pPr marL="29718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7pPr>
                      <a:lvl8pPr marL="34290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8pPr>
                      <a:lvl9pPr marL="38862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chemeClr val="tx1"/>
                          </a:solidFill>
                          <a:effectLst/>
                          <a:latin typeface="Arial" charset="0"/>
                          <a:ea typeface="MS PGothic" pitchFamily="34" charset="-128"/>
                          <a:cs typeface="Arial" charset="0"/>
                        </a:rPr>
                        <a:t>100 (1%)</a:t>
                      </a: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bg2"/>
                        </a:buClr>
                        <a:buSzPct val="75000"/>
                        <a:buFont typeface="Wingdings" pitchFamily="2" charset="2"/>
                        <a:defRPr sz="2800">
                          <a:solidFill>
                            <a:schemeClr val="tx1"/>
                          </a:solidFill>
                          <a:latin typeface="Arial" charset="0"/>
                        </a:defRPr>
                      </a:lvl1pPr>
                      <a:lvl2pPr marL="742950" indent="-285750" eaLnBrk="0" hangingPunct="0">
                        <a:spcBef>
                          <a:spcPct val="20000"/>
                        </a:spcBef>
                        <a:buClr>
                          <a:schemeClr val="accent2"/>
                        </a:buClr>
                        <a:buSzPct val="80000"/>
                        <a:buFont typeface="Wingdings" pitchFamily="2" charset="2"/>
                        <a:defRPr sz="2400">
                          <a:solidFill>
                            <a:schemeClr val="tx1"/>
                          </a:solidFill>
                          <a:latin typeface="Arial" charset="0"/>
                        </a:defRPr>
                      </a:lvl2pPr>
                      <a:lvl3pPr marL="1143000" indent="-228600" eaLnBrk="0" hangingPunct="0">
                        <a:spcBef>
                          <a:spcPct val="20000"/>
                        </a:spcBef>
                        <a:buClr>
                          <a:schemeClr val="bg2"/>
                        </a:buClr>
                        <a:buSzPct val="65000"/>
                        <a:buFont typeface="Wingdings" pitchFamily="2" charset="2"/>
                        <a:defRPr sz="2000">
                          <a:solidFill>
                            <a:schemeClr val="tx1"/>
                          </a:solidFill>
                          <a:latin typeface="Arial" charset="0"/>
                        </a:defRPr>
                      </a:lvl3pPr>
                      <a:lvl4pPr marL="1600200" indent="-228600" eaLnBrk="0" hangingPunct="0">
                        <a:spcBef>
                          <a:spcPct val="20000"/>
                        </a:spcBef>
                        <a:buClr>
                          <a:schemeClr val="accent2"/>
                        </a:buClr>
                        <a:buSzPct val="70000"/>
                        <a:buFont typeface="Wingdings" pitchFamily="2" charset="2"/>
                        <a:defRPr>
                          <a:solidFill>
                            <a:schemeClr val="tx1"/>
                          </a:solidFill>
                          <a:latin typeface="Arial" charset="0"/>
                        </a:defRPr>
                      </a:lvl4pPr>
                      <a:lvl5pPr marL="2057400" indent="-228600" eaLnBrk="0" hangingPunct="0">
                        <a:spcBef>
                          <a:spcPct val="20000"/>
                        </a:spcBef>
                        <a:buClr>
                          <a:schemeClr val="bg2"/>
                        </a:buClr>
                        <a:buFont typeface="Wingdings" pitchFamily="2" charset="2"/>
                        <a:defRPr>
                          <a:solidFill>
                            <a:schemeClr val="tx1"/>
                          </a:solidFill>
                          <a:latin typeface="Arial" charset="0"/>
                        </a:defRPr>
                      </a:lvl5pPr>
                      <a:lvl6pPr marL="25146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6pPr>
                      <a:lvl7pPr marL="29718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7pPr>
                      <a:lvl8pPr marL="34290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8pPr>
                      <a:lvl9pPr marL="38862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chemeClr val="tx1"/>
                          </a:solidFill>
                          <a:effectLst/>
                          <a:latin typeface="Arial" charset="0"/>
                          <a:ea typeface="MS PGothic" pitchFamily="34" charset="-128"/>
                          <a:cs typeface="Arial" charset="0"/>
                        </a:rPr>
                        <a:t>453 (14%)</a:t>
                      </a: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6909">
                <a:tc>
                  <a:txBody>
                    <a:bodyPr/>
                    <a:lstStyle>
                      <a:lvl1pPr eaLnBrk="0" hangingPunct="0">
                        <a:spcBef>
                          <a:spcPct val="20000"/>
                        </a:spcBef>
                        <a:buClr>
                          <a:schemeClr val="bg2"/>
                        </a:buClr>
                        <a:buSzPct val="75000"/>
                        <a:buFont typeface="Wingdings" pitchFamily="2" charset="2"/>
                        <a:defRPr sz="2800">
                          <a:solidFill>
                            <a:schemeClr val="tx1"/>
                          </a:solidFill>
                          <a:latin typeface="Arial" charset="0"/>
                        </a:defRPr>
                      </a:lvl1pPr>
                      <a:lvl2pPr marL="742950" indent="-285750" eaLnBrk="0" hangingPunct="0">
                        <a:spcBef>
                          <a:spcPct val="20000"/>
                        </a:spcBef>
                        <a:buClr>
                          <a:schemeClr val="accent2"/>
                        </a:buClr>
                        <a:buSzPct val="80000"/>
                        <a:buFont typeface="Wingdings" pitchFamily="2" charset="2"/>
                        <a:defRPr sz="2400">
                          <a:solidFill>
                            <a:schemeClr val="tx1"/>
                          </a:solidFill>
                          <a:latin typeface="Arial" charset="0"/>
                        </a:defRPr>
                      </a:lvl2pPr>
                      <a:lvl3pPr marL="1143000" indent="-228600" eaLnBrk="0" hangingPunct="0">
                        <a:spcBef>
                          <a:spcPct val="20000"/>
                        </a:spcBef>
                        <a:buClr>
                          <a:schemeClr val="bg2"/>
                        </a:buClr>
                        <a:buSzPct val="65000"/>
                        <a:buFont typeface="Wingdings" pitchFamily="2" charset="2"/>
                        <a:defRPr sz="2000">
                          <a:solidFill>
                            <a:schemeClr val="tx1"/>
                          </a:solidFill>
                          <a:latin typeface="Arial" charset="0"/>
                        </a:defRPr>
                      </a:lvl3pPr>
                      <a:lvl4pPr marL="1600200" indent="-228600" eaLnBrk="0" hangingPunct="0">
                        <a:spcBef>
                          <a:spcPct val="20000"/>
                        </a:spcBef>
                        <a:buClr>
                          <a:schemeClr val="accent2"/>
                        </a:buClr>
                        <a:buSzPct val="70000"/>
                        <a:buFont typeface="Wingdings" pitchFamily="2" charset="2"/>
                        <a:defRPr>
                          <a:solidFill>
                            <a:schemeClr val="tx1"/>
                          </a:solidFill>
                          <a:latin typeface="Arial" charset="0"/>
                        </a:defRPr>
                      </a:lvl4pPr>
                      <a:lvl5pPr marL="2057400" indent="-228600" eaLnBrk="0" hangingPunct="0">
                        <a:spcBef>
                          <a:spcPct val="20000"/>
                        </a:spcBef>
                        <a:buClr>
                          <a:schemeClr val="bg2"/>
                        </a:buClr>
                        <a:buFont typeface="Wingdings" pitchFamily="2" charset="2"/>
                        <a:defRPr>
                          <a:solidFill>
                            <a:schemeClr val="tx1"/>
                          </a:solidFill>
                          <a:latin typeface="Arial" charset="0"/>
                        </a:defRPr>
                      </a:lvl5pPr>
                      <a:lvl6pPr marL="25146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6pPr>
                      <a:lvl7pPr marL="29718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7pPr>
                      <a:lvl8pPr marL="34290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8pPr>
                      <a:lvl9pPr marL="38862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000000"/>
                          </a:solidFill>
                          <a:effectLst/>
                          <a:latin typeface="+mj-lt"/>
                          <a:ea typeface="MS PGothic" pitchFamily="34" charset="-128"/>
                          <a:cs typeface="Arial" charset="0"/>
                        </a:rPr>
                        <a:t>Disease of Skin/Musculoskeletal</a:t>
                      </a: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bg2"/>
                        </a:buClr>
                        <a:buSzPct val="75000"/>
                        <a:buFont typeface="Wingdings" pitchFamily="2" charset="2"/>
                        <a:defRPr sz="2800">
                          <a:solidFill>
                            <a:schemeClr val="tx1"/>
                          </a:solidFill>
                          <a:latin typeface="Arial" charset="0"/>
                        </a:defRPr>
                      </a:lvl1pPr>
                      <a:lvl2pPr marL="742950" indent="-285750" eaLnBrk="0" hangingPunct="0">
                        <a:spcBef>
                          <a:spcPct val="20000"/>
                        </a:spcBef>
                        <a:buClr>
                          <a:schemeClr val="accent2"/>
                        </a:buClr>
                        <a:buSzPct val="80000"/>
                        <a:buFont typeface="Wingdings" pitchFamily="2" charset="2"/>
                        <a:defRPr sz="2400">
                          <a:solidFill>
                            <a:schemeClr val="tx1"/>
                          </a:solidFill>
                          <a:latin typeface="Arial" charset="0"/>
                        </a:defRPr>
                      </a:lvl2pPr>
                      <a:lvl3pPr marL="1143000" indent="-228600" eaLnBrk="0" hangingPunct="0">
                        <a:spcBef>
                          <a:spcPct val="20000"/>
                        </a:spcBef>
                        <a:buClr>
                          <a:schemeClr val="bg2"/>
                        </a:buClr>
                        <a:buSzPct val="65000"/>
                        <a:buFont typeface="Wingdings" pitchFamily="2" charset="2"/>
                        <a:defRPr sz="2000">
                          <a:solidFill>
                            <a:schemeClr val="tx1"/>
                          </a:solidFill>
                          <a:latin typeface="Arial" charset="0"/>
                        </a:defRPr>
                      </a:lvl3pPr>
                      <a:lvl4pPr marL="1600200" indent="-228600" eaLnBrk="0" hangingPunct="0">
                        <a:spcBef>
                          <a:spcPct val="20000"/>
                        </a:spcBef>
                        <a:buClr>
                          <a:schemeClr val="accent2"/>
                        </a:buClr>
                        <a:buSzPct val="70000"/>
                        <a:buFont typeface="Wingdings" pitchFamily="2" charset="2"/>
                        <a:defRPr>
                          <a:solidFill>
                            <a:schemeClr val="tx1"/>
                          </a:solidFill>
                          <a:latin typeface="Arial" charset="0"/>
                        </a:defRPr>
                      </a:lvl4pPr>
                      <a:lvl5pPr marL="2057400" indent="-228600" eaLnBrk="0" hangingPunct="0">
                        <a:spcBef>
                          <a:spcPct val="20000"/>
                        </a:spcBef>
                        <a:buClr>
                          <a:schemeClr val="bg2"/>
                        </a:buClr>
                        <a:buFont typeface="Wingdings" pitchFamily="2" charset="2"/>
                        <a:defRPr>
                          <a:solidFill>
                            <a:schemeClr val="tx1"/>
                          </a:solidFill>
                          <a:latin typeface="Arial" charset="0"/>
                        </a:defRPr>
                      </a:lvl5pPr>
                      <a:lvl6pPr marL="25146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6pPr>
                      <a:lvl7pPr marL="29718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7pPr>
                      <a:lvl8pPr marL="34290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8pPr>
                      <a:lvl9pPr marL="38862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chemeClr val="tx1"/>
                          </a:solidFill>
                          <a:effectLst/>
                          <a:latin typeface="Arial" charset="0"/>
                          <a:ea typeface="MS PGothic" pitchFamily="34" charset="-128"/>
                          <a:cs typeface="Arial" charset="0"/>
                        </a:rPr>
                        <a:t>351 (5%)</a:t>
                      </a: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bg2"/>
                        </a:buClr>
                        <a:buSzPct val="75000"/>
                        <a:buFont typeface="Wingdings" pitchFamily="2" charset="2"/>
                        <a:defRPr sz="2800">
                          <a:solidFill>
                            <a:schemeClr val="tx1"/>
                          </a:solidFill>
                          <a:latin typeface="Arial" charset="0"/>
                        </a:defRPr>
                      </a:lvl1pPr>
                      <a:lvl2pPr marL="742950" indent="-285750" eaLnBrk="0" hangingPunct="0">
                        <a:spcBef>
                          <a:spcPct val="20000"/>
                        </a:spcBef>
                        <a:buClr>
                          <a:schemeClr val="accent2"/>
                        </a:buClr>
                        <a:buSzPct val="80000"/>
                        <a:buFont typeface="Wingdings" pitchFamily="2" charset="2"/>
                        <a:defRPr sz="2400">
                          <a:solidFill>
                            <a:schemeClr val="tx1"/>
                          </a:solidFill>
                          <a:latin typeface="Arial" charset="0"/>
                        </a:defRPr>
                      </a:lvl2pPr>
                      <a:lvl3pPr marL="1143000" indent="-228600" eaLnBrk="0" hangingPunct="0">
                        <a:spcBef>
                          <a:spcPct val="20000"/>
                        </a:spcBef>
                        <a:buClr>
                          <a:schemeClr val="bg2"/>
                        </a:buClr>
                        <a:buSzPct val="65000"/>
                        <a:buFont typeface="Wingdings" pitchFamily="2" charset="2"/>
                        <a:defRPr sz="2000">
                          <a:solidFill>
                            <a:schemeClr val="tx1"/>
                          </a:solidFill>
                          <a:latin typeface="Arial" charset="0"/>
                        </a:defRPr>
                      </a:lvl3pPr>
                      <a:lvl4pPr marL="1600200" indent="-228600" eaLnBrk="0" hangingPunct="0">
                        <a:spcBef>
                          <a:spcPct val="20000"/>
                        </a:spcBef>
                        <a:buClr>
                          <a:schemeClr val="accent2"/>
                        </a:buClr>
                        <a:buSzPct val="70000"/>
                        <a:buFont typeface="Wingdings" pitchFamily="2" charset="2"/>
                        <a:defRPr>
                          <a:solidFill>
                            <a:schemeClr val="tx1"/>
                          </a:solidFill>
                          <a:latin typeface="Arial" charset="0"/>
                        </a:defRPr>
                      </a:lvl4pPr>
                      <a:lvl5pPr marL="2057400" indent="-228600" eaLnBrk="0" hangingPunct="0">
                        <a:spcBef>
                          <a:spcPct val="20000"/>
                        </a:spcBef>
                        <a:buClr>
                          <a:schemeClr val="bg2"/>
                        </a:buClr>
                        <a:buFont typeface="Wingdings" pitchFamily="2" charset="2"/>
                        <a:defRPr>
                          <a:solidFill>
                            <a:schemeClr val="tx1"/>
                          </a:solidFill>
                          <a:latin typeface="Arial" charset="0"/>
                        </a:defRPr>
                      </a:lvl5pPr>
                      <a:lvl6pPr marL="25146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6pPr>
                      <a:lvl7pPr marL="29718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7pPr>
                      <a:lvl8pPr marL="34290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8pPr>
                      <a:lvl9pPr marL="38862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chemeClr val="tx1"/>
                          </a:solidFill>
                          <a:effectLst/>
                          <a:latin typeface="Arial" charset="0"/>
                          <a:ea typeface="MS PGothic" pitchFamily="34" charset="-128"/>
                          <a:cs typeface="Arial" charset="0"/>
                        </a:rPr>
                        <a:t>154 (5%)</a:t>
                      </a: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6909">
                <a:tc>
                  <a:txBody>
                    <a:bodyPr/>
                    <a:lstStyle>
                      <a:lvl1pPr eaLnBrk="0" hangingPunct="0">
                        <a:spcBef>
                          <a:spcPct val="20000"/>
                        </a:spcBef>
                        <a:buClr>
                          <a:schemeClr val="bg2"/>
                        </a:buClr>
                        <a:buSzPct val="75000"/>
                        <a:buFont typeface="Wingdings" pitchFamily="2" charset="2"/>
                        <a:defRPr sz="2800">
                          <a:solidFill>
                            <a:schemeClr val="tx1"/>
                          </a:solidFill>
                          <a:latin typeface="Arial" charset="0"/>
                        </a:defRPr>
                      </a:lvl1pPr>
                      <a:lvl2pPr marL="742950" indent="-285750" eaLnBrk="0" hangingPunct="0">
                        <a:spcBef>
                          <a:spcPct val="20000"/>
                        </a:spcBef>
                        <a:buClr>
                          <a:schemeClr val="accent2"/>
                        </a:buClr>
                        <a:buSzPct val="80000"/>
                        <a:buFont typeface="Wingdings" pitchFamily="2" charset="2"/>
                        <a:defRPr sz="2400">
                          <a:solidFill>
                            <a:schemeClr val="tx1"/>
                          </a:solidFill>
                          <a:latin typeface="Arial" charset="0"/>
                        </a:defRPr>
                      </a:lvl2pPr>
                      <a:lvl3pPr marL="1143000" indent="-228600" eaLnBrk="0" hangingPunct="0">
                        <a:spcBef>
                          <a:spcPct val="20000"/>
                        </a:spcBef>
                        <a:buClr>
                          <a:schemeClr val="bg2"/>
                        </a:buClr>
                        <a:buSzPct val="65000"/>
                        <a:buFont typeface="Wingdings" pitchFamily="2" charset="2"/>
                        <a:defRPr sz="2000">
                          <a:solidFill>
                            <a:schemeClr val="tx1"/>
                          </a:solidFill>
                          <a:latin typeface="Arial" charset="0"/>
                        </a:defRPr>
                      </a:lvl3pPr>
                      <a:lvl4pPr marL="1600200" indent="-228600" eaLnBrk="0" hangingPunct="0">
                        <a:spcBef>
                          <a:spcPct val="20000"/>
                        </a:spcBef>
                        <a:buClr>
                          <a:schemeClr val="accent2"/>
                        </a:buClr>
                        <a:buSzPct val="70000"/>
                        <a:buFont typeface="Wingdings" pitchFamily="2" charset="2"/>
                        <a:defRPr>
                          <a:solidFill>
                            <a:schemeClr val="tx1"/>
                          </a:solidFill>
                          <a:latin typeface="Arial" charset="0"/>
                        </a:defRPr>
                      </a:lvl4pPr>
                      <a:lvl5pPr marL="2057400" indent="-228600" eaLnBrk="0" hangingPunct="0">
                        <a:spcBef>
                          <a:spcPct val="20000"/>
                        </a:spcBef>
                        <a:buClr>
                          <a:schemeClr val="bg2"/>
                        </a:buClr>
                        <a:buFont typeface="Wingdings" pitchFamily="2" charset="2"/>
                        <a:defRPr>
                          <a:solidFill>
                            <a:schemeClr val="tx1"/>
                          </a:solidFill>
                          <a:latin typeface="Arial" charset="0"/>
                        </a:defRPr>
                      </a:lvl5pPr>
                      <a:lvl6pPr marL="25146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6pPr>
                      <a:lvl7pPr marL="29718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7pPr>
                      <a:lvl8pPr marL="34290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8pPr>
                      <a:lvl9pPr marL="38862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000000"/>
                          </a:solidFill>
                          <a:effectLst/>
                          <a:latin typeface="+mj-lt"/>
                          <a:ea typeface="MS PGothic" pitchFamily="34" charset="-128"/>
                          <a:cs typeface="Arial" charset="0"/>
                        </a:rPr>
                        <a:t>Ill defined conditions/Injury &amp; Poisoning</a:t>
                      </a: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bg2"/>
                        </a:buClr>
                        <a:buSzPct val="75000"/>
                        <a:buFont typeface="Wingdings" pitchFamily="2" charset="2"/>
                        <a:defRPr sz="2800">
                          <a:solidFill>
                            <a:schemeClr val="tx1"/>
                          </a:solidFill>
                          <a:latin typeface="Arial" charset="0"/>
                        </a:defRPr>
                      </a:lvl1pPr>
                      <a:lvl2pPr marL="742950" indent="-285750" eaLnBrk="0" hangingPunct="0">
                        <a:spcBef>
                          <a:spcPct val="20000"/>
                        </a:spcBef>
                        <a:buClr>
                          <a:schemeClr val="accent2"/>
                        </a:buClr>
                        <a:buSzPct val="80000"/>
                        <a:buFont typeface="Wingdings" pitchFamily="2" charset="2"/>
                        <a:defRPr sz="2400">
                          <a:solidFill>
                            <a:schemeClr val="tx1"/>
                          </a:solidFill>
                          <a:latin typeface="Arial" charset="0"/>
                        </a:defRPr>
                      </a:lvl2pPr>
                      <a:lvl3pPr marL="1143000" indent="-228600" eaLnBrk="0" hangingPunct="0">
                        <a:spcBef>
                          <a:spcPct val="20000"/>
                        </a:spcBef>
                        <a:buClr>
                          <a:schemeClr val="bg2"/>
                        </a:buClr>
                        <a:buSzPct val="65000"/>
                        <a:buFont typeface="Wingdings" pitchFamily="2" charset="2"/>
                        <a:defRPr sz="2000">
                          <a:solidFill>
                            <a:schemeClr val="tx1"/>
                          </a:solidFill>
                          <a:latin typeface="Arial" charset="0"/>
                        </a:defRPr>
                      </a:lvl3pPr>
                      <a:lvl4pPr marL="1600200" indent="-228600" eaLnBrk="0" hangingPunct="0">
                        <a:spcBef>
                          <a:spcPct val="20000"/>
                        </a:spcBef>
                        <a:buClr>
                          <a:schemeClr val="accent2"/>
                        </a:buClr>
                        <a:buSzPct val="70000"/>
                        <a:buFont typeface="Wingdings" pitchFamily="2" charset="2"/>
                        <a:defRPr>
                          <a:solidFill>
                            <a:schemeClr val="tx1"/>
                          </a:solidFill>
                          <a:latin typeface="Arial" charset="0"/>
                        </a:defRPr>
                      </a:lvl4pPr>
                      <a:lvl5pPr marL="2057400" indent="-228600" eaLnBrk="0" hangingPunct="0">
                        <a:spcBef>
                          <a:spcPct val="20000"/>
                        </a:spcBef>
                        <a:buClr>
                          <a:schemeClr val="bg2"/>
                        </a:buClr>
                        <a:buFont typeface="Wingdings" pitchFamily="2" charset="2"/>
                        <a:defRPr>
                          <a:solidFill>
                            <a:schemeClr val="tx1"/>
                          </a:solidFill>
                          <a:latin typeface="Arial" charset="0"/>
                        </a:defRPr>
                      </a:lvl5pPr>
                      <a:lvl6pPr marL="25146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6pPr>
                      <a:lvl7pPr marL="29718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7pPr>
                      <a:lvl8pPr marL="34290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8pPr>
                      <a:lvl9pPr marL="38862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chemeClr val="tx1"/>
                          </a:solidFill>
                          <a:effectLst/>
                          <a:latin typeface="Arial" charset="0"/>
                          <a:ea typeface="MS PGothic" pitchFamily="34" charset="-128"/>
                          <a:cs typeface="Arial" charset="0"/>
                        </a:rPr>
                        <a:t>1,259 (17%)</a:t>
                      </a: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bg2"/>
                        </a:buClr>
                        <a:buSzPct val="75000"/>
                        <a:buFont typeface="Wingdings" pitchFamily="2" charset="2"/>
                        <a:defRPr sz="2800">
                          <a:solidFill>
                            <a:schemeClr val="tx1"/>
                          </a:solidFill>
                          <a:latin typeface="Arial" charset="0"/>
                        </a:defRPr>
                      </a:lvl1pPr>
                      <a:lvl2pPr marL="742950" indent="-285750" eaLnBrk="0" hangingPunct="0">
                        <a:spcBef>
                          <a:spcPct val="20000"/>
                        </a:spcBef>
                        <a:buClr>
                          <a:schemeClr val="accent2"/>
                        </a:buClr>
                        <a:buSzPct val="80000"/>
                        <a:buFont typeface="Wingdings" pitchFamily="2" charset="2"/>
                        <a:defRPr sz="2400">
                          <a:solidFill>
                            <a:schemeClr val="tx1"/>
                          </a:solidFill>
                          <a:latin typeface="Arial" charset="0"/>
                        </a:defRPr>
                      </a:lvl2pPr>
                      <a:lvl3pPr marL="1143000" indent="-228600" eaLnBrk="0" hangingPunct="0">
                        <a:spcBef>
                          <a:spcPct val="20000"/>
                        </a:spcBef>
                        <a:buClr>
                          <a:schemeClr val="bg2"/>
                        </a:buClr>
                        <a:buSzPct val="65000"/>
                        <a:buFont typeface="Wingdings" pitchFamily="2" charset="2"/>
                        <a:defRPr sz="2000">
                          <a:solidFill>
                            <a:schemeClr val="tx1"/>
                          </a:solidFill>
                          <a:latin typeface="Arial" charset="0"/>
                        </a:defRPr>
                      </a:lvl3pPr>
                      <a:lvl4pPr marL="1600200" indent="-228600" eaLnBrk="0" hangingPunct="0">
                        <a:spcBef>
                          <a:spcPct val="20000"/>
                        </a:spcBef>
                        <a:buClr>
                          <a:schemeClr val="accent2"/>
                        </a:buClr>
                        <a:buSzPct val="70000"/>
                        <a:buFont typeface="Wingdings" pitchFamily="2" charset="2"/>
                        <a:defRPr>
                          <a:solidFill>
                            <a:schemeClr val="tx1"/>
                          </a:solidFill>
                          <a:latin typeface="Arial" charset="0"/>
                        </a:defRPr>
                      </a:lvl4pPr>
                      <a:lvl5pPr marL="2057400" indent="-228600" eaLnBrk="0" hangingPunct="0">
                        <a:spcBef>
                          <a:spcPct val="20000"/>
                        </a:spcBef>
                        <a:buClr>
                          <a:schemeClr val="bg2"/>
                        </a:buClr>
                        <a:buFont typeface="Wingdings" pitchFamily="2" charset="2"/>
                        <a:defRPr>
                          <a:solidFill>
                            <a:schemeClr val="tx1"/>
                          </a:solidFill>
                          <a:latin typeface="Arial" charset="0"/>
                        </a:defRPr>
                      </a:lvl5pPr>
                      <a:lvl6pPr marL="25146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6pPr>
                      <a:lvl7pPr marL="29718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7pPr>
                      <a:lvl8pPr marL="34290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8pPr>
                      <a:lvl9pPr marL="3886200" indent="-228600" eaLnBrk="0" fontAlgn="base" hangingPunct="0">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chemeClr val="tx1"/>
                          </a:solidFill>
                          <a:effectLst/>
                          <a:latin typeface="Arial" charset="0"/>
                          <a:ea typeface="MS PGothic" pitchFamily="34" charset="-128"/>
                          <a:cs typeface="Arial" charset="0"/>
                        </a:rPr>
                        <a:t>702 (21%)</a:t>
                      </a: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5" name="Slide Number Placeholder 4"/>
          <p:cNvSpPr txBox="1">
            <a:spLocks noGrp="1"/>
          </p:cNvSpPr>
          <p:nvPr/>
        </p:nvSpPr>
        <p:spPr bwMode="auto">
          <a:xfrm>
            <a:off x="6553200" y="6248400"/>
            <a:ext cx="2133600" cy="457200"/>
          </a:xfrm>
          <a:prstGeom prst="rect">
            <a:avLst/>
          </a:prstGeom>
          <a:noFill/>
          <a:ln>
            <a:miter lim="800000"/>
            <a:headEnd/>
            <a:tailEnd/>
          </a:ln>
        </p:spPr>
        <p:txBody>
          <a:bodyPr anchor="b"/>
          <a:lstStyle/>
          <a:p>
            <a:pPr algn="r">
              <a:defRPr/>
            </a:pPr>
            <a:fld id="{02E26A50-2A02-40DE-AC55-CF547F73E359}" type="slidenum">
              <a:rPr lang="en-US" sz="1200">
                <a:solidFill>
                  <a:schemeClr val="tx1">
                    <a:tint val="75000"/>
                  </a:schemeClr>
                </a:solidFill>
                <a:latin typeface="Arial Black" pitchFamily="34" charset="0"/>
                <a:cs typeface="Arial" pitchFamily="34" charset="0"/>
              </a:rPr>
              <a:pPr algn="r">
                <a:defRPr/>
              </a:pPr>
              <a:t>19</a:t>
            </a:fld>
            <a:endParaRPr lang="en-US" sz="1200" dirty="0">
              <a:solidFill>
                <a:schemeClr val="tx1">
                  <a:tint val="75000"/>
                </a:schemeClr>
              </a:solidFill>
              <a:latin typeface="Arial Black" pitchFamily="34" charset="0"/>
              <a:cs typeface="Arial" pitchFamily="34" charset="0"/>
            </a:endParaRPr>
          </a:p>
        </p:txBody>
      </p:sp>
      <p:sp>
        <p:nvSpPr>
          <p:cNvPr id="6" name="Title 1"/>
          <p:cNvSpPr txBox="1">
            <a:spLocks/>
          </p:cNvSpPr>
          <p:nvPr/>
        </p:nvSpPr>
        <p:spPr bwMode="auto">
          <a:xfrm>
            <a:off x="3124200" y="41275"/>
            <a:ext cx="5889625" cy="53181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fontAlgn="base">
              <a:spcBef>
                <a:spcPct val="0"/>
              </a:spcBef>
              <a:spcAft>
                <a:spcPct val="0"/>
              </a:spcAft>
              <a:defRPr sz="2800" kern="1200">
                <a:solidFill>
                  <a:srgbClr val="FFFF00"/>
                </a:solidFill>
                <a:latin typeface="+mj-lt"/>
                <a:ea typeface="+mj-ea"/>
                <a:cs typeface="+mj-cs"/>
              </a:defRPr>
            </a:lvl1pPr>
            <a:lvl2pPr algn="l" rtl="0" fontAlgn="base">
              <a:spcBef>
                <a:spcPct val="0"/>
              </a:spcBef>
              <a:spcAft>
                <a:spcPct val="0"/>
              </a:spcAft>
              <a:defRPr sz="2800">
                <a:solidFill>
                  <a:srgbClr val="FFFF00"/>
                </a:solidFill>
                <a:latin typeface="Calibri" pitchFamily="34" charset="0"/>
              </a:defRPr>
            </a:lvl2pPr>
            <a:lvl3pPr algn="l" rtl="0" fontAlgn="base">
              <a:spcBef>
                <a:spcPct val="0"/>
              </a:spcBef>
              <a:spcAft>
                <a:spcPct val="0"/>
              </a:spcAft>
              <a:defRPr sz="2800">
                <a:solidFill>
                  <a:srgbClr val="FFFF00"/>
                </a:solidFill>
                <a:latin typeface="Calibri" pitchFamily="34" charset="0"/>
              </a:defRPr>
            </a:lvl3pPr>
            <a:lvl4pPr algn="l" rtl="0" fontAlgn="base">
              <a:spcBef>
                <a:spcPct val="0"/>
              </a:spcBef>
              <a:spcAft>
                <a:spcPct val="0"/>
              </a:spcAft>
              <a:defRPr sz="2800">
                <a:solidFill>
                  <a:srgbClr val="FFFF00"/>
                </a:solidFill>
                <a:latin typeface="Calibri" pitchFamily="34" charset="0"/>
              </a:defRPr>
            </a:lvl4pPr>
            <a:lvl5pPr algn="l" rtl="0" fontAlgn="base">
              <a:spcBef>
                <a:spcPct val="0"/>
              </a:spcBef>
              <a:spcAft>
                <a:spcPct val="0"/>
              </a:spcAft>
              <a:defRPr sz="2800">
                <a:solidFill>
                  <a:srgbClr val="FFFF00"/>
                </a:solidFill>
                <a:latin typeface="Calibri" pitchFamily="34" charset="0"/>
              </a:defRPr>
            </a:lvl5pPr>
            <a:lvl6pPr marL="457200" algn="l" rtl="0" fontAlgn="base">
              <a:spcBef>
                <a:spcPct val="0"/>
              </a:spcBef>
              <a:spcAft>
                <a:spcPct val="0"/>
              </a:spcAft>
              <a:defRPr sz="2800">
                <a:solidFill>
                  <a:srgbClr val="FFFF00"/>
                </a:solidFill>
                <a:latin typeface="Calibri" pitchFamily="34" charset="0"/>
              </a:defRPr>
            </a:lvl6pPr>
            <a:lvl7pPr marL="914400" algn="l" rtl="0" fontAlgn="base">
              <a:spcBef>
                <a:spcPct val="0"/>
              </a:spcBef>
              <a:spcAft>
                <a:spcPct val="0"/>
              </a:spcAft>
              <a:defRPr sz="2800">
                <a:solidFill>
                  <a:srgbClr val="FFFF00"/>
                </a:solidFill>
                <a:latin typeface="Calibri" pitchFamily="34" charset="0"/>
              </a:defRPr>
            </a:lvl7pPr>
            <a:lvl8pPr marL="1371600" algn="l" rtl="0" fontAlgn="base">
              <a:spcBef>
                <a:spcPct val="0"/>
              </a:spcBef>
              <a:spcAft>
                <a:spcPct val="0"/>
              </a:spcAft>
              <a:defRPr sz="2800">
                <a:solidFill>
                  <a:srgbClr val="FFFF00"/>
                </a:solidFill>
                <a:latin typeface="Calibri" pitchFamily="34" charset="0"/>
              </a:defRPr>
            </a:lvl8pPr>
            <a:lvl9pPr marL="1828800" algn="l" rtl="0" fontAlgn="base">
              <a:spcBef>
                <a:spcPct val="0"/>
              </a:spcBef>
              <a:spcAft>
                <a:spcPct val="0"/>
              </a:spcAft>
              <a:defRPr sz="2800">
                <a:solidFill>
                  <a:srgbClr val="FFFF00"/>
                </a:solidFill>
                <a:latin typeface="Calibri" pitchFamily="34" charset="0"/>
              </a:defRPr>
            </a:lvl9pPr>
          </a:lstStyle>
          <a:p>
            <a:pPr algn="r"/>
            <a:endParaRPr lang="en-US" sz="3200" dirty="0"/>
          </a:p>
        </p:txBody>
      </p:sp>
      <p:sp>
        <p:nvSpPr>
          <p:cNvPr id="7" name="Date Placeholder 3"/>
          <p:cNvSpPr>
            <a:spLocks noGrp="1"/>
          </p:cNvSpPr>
          <p:nvPr>
            <p:ph type="dt" sz="half" idx="10"/>
          </p:nvPr>
        </p:nvSpPr>
        <p:spPr>
          <a:xfrm>
            <a:off x="457200" y="6356350"/>
            <a:ext cx="2133600" cy="365125"/>
          </a:xfrm>
        </p:spPr>
        <p:txBody>
          <a:bodyPr/>
          <a:lstStyle/>
          <a:p>
            <a:pPr>
              <a:defRPr/>
            </a:pPr>
            <a:r>
              <a:rPr lang="en-US" dirty="0" smtClean="0"/>
              <a:t>6/14/2016</a:t>
            </a:r>
            <a:endParaRPr lang="en-US" dirty="0"/>
          </a:p>
        </p:txBody>
      </p:sp>
      <p:sp>
        <p:nvSpPr>
          <p:cNvPr id="8" name="Footer Placeholder 4"/>
          <p:cNvSpPr>
            <a:spLocks noGrp="1"/>
          </p:cNvSpPr>
          <p:nvPr>
            <p:ph type="ftr" sz="quarter" idx="11"/>
          </p:nvPr>
        </p:nvSpPr>
        <p:spPr>
          <a:xfrm>
            <a:off x="3124200" y="6356350"/>
            <a:ext cx="2895600" cy="365125"/>
          </a:xfrm>
        </p:spPr>
        <p:txBody>
          <a:bodyPr/>
          <a:lstStyle/>
          <a:p>
            <a:pPr>
              <a:defRPr/>
            </a:pPr>
            <a:r>
              <a:rPr lang="en-US" dirty="0" smtClean="0"/>
              <a:t>Department of Social Services</a:t>
            </a:r>
            <a:endParaRPr lang="en-US" dirty="0"/>
          </a:p>
        </p:txBody>
      </p:sp>
    </p:spTree>
    <p:extLst>
      <p:ext uri="{BB962C8B-B14F-4D97-AF65-F5344CB8AC3E}">
        <p14:creationId xmlns:p14="http://schemas.microsoft.com/office/powerpoint/2010/main" val="1390567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endParaRPr lang="en-US" sz="3200" dirty="0"/>
          </a:p>
        </p:txBody>
      </p:sp>
      <p:sp>
        <p:nvSpPr>
          <p:cNvPr id="3" name="Content Placeholder 2"/>
          <p:cNvSpPr>
            <a:spLocks noGrp="1"/>
          </p:cNvSpPr>
          <p:nvPr>
            <p:ph idx="1"/>
          </p:nvPr>
        </p:nvSpPr>
        <p:spPr>
          <a:xfrm>
            <a:off x="279222" y="1050637"/>
            <a:ext cx="8620298" cy="5186363"/>
          </a:xfrm>
        </p:spPr>
        <p:txBody>
          <a:bodyPr/>
          <a:lstStyle/>
          <a:p>
            <a:pPr marL="0" lvl="0" indent="0" algn="ctr">
              <a:buNone/>
            </a:pPr>
            <a:endParaRPr lang="en-US" sz="3200" b="1" dirty="0"/>
          </a:p>
          <a:p>
            <a:r>
              <a:rPr lang="en-US" sz="3600" dirty="0" smtClean="0"/>
              <a:t>Overview</a:t>
            </a:r>
          </a:p>
          <a:p>
            <a:r>
              <a:rPr lang="en-US" sz="3600" dirty="0" smtClean="0"/>
              <a:t>Cost drivers</a:t>
            </a:r>
          </a:p>
          <a:p>
            <a:r>
              <a:rPr lang="en-US" sz="3600" dirty="0" smtClean="0"/>
              <a:t>Reform agenda</a:t>
            </a:r>
          </a:p>
          <a:p>
            <a:r>
              <a:rPr lang="en-US" sz="3600" dirty="0" smtClean="0"/>
              <a:t>Documented outcomes</a:t>
            </a:r>
          </a:p>
          <a:p>
            <a:r>
              <a:rPr lang="en-US" sz="3600" dirty="0" smtClean="0"/>
              <a:t>Long-term strategies: future state</a:t>
            </a:r>
            <a:endParaRPr lang="en-US" sz="3600" dirty="0"/>
          </a:p>
          <a:p>
            <a:endParaRPr lang="en-US" sz="2800" dirty="0" smtClean="0"/>
          </a:p>
          <a:p>
            <a:pPr marL="0" lvl="0" indent="0" algn="ctr">
              <a:buNone/>
            </a:pPr>
            <a:endParaRPr lang="en-US" sz="2800" dirty="0" smtClean="0"/>
          </a:p>
          <a:p>
            <a:pPr marL="0" lvl="0" indent="0">
              <a:buNone/>
            </a:pPr>
            <a:endParaRPr lang="en-US" dirty="0" smtClean="0"/>
          </a:p>
          <a:p>
            <a:pPr marL="0" lvl="0" indent="0">
              <a:buNone/>
            </a:pPr>
            <a:endParaRPr lang="en-US" dirty="0" smtClean="0"/>
          </a:p>
          <a:p>
            <a:pPr marL="0" lvl="0" indent="0">
              <a:buNone/>
            </a:pPr>
            <a:endParaRPr lang="en-US" sz="1200" dirty="0" smtClean="0"/>
          </a:p>
          <a:p>
            <a:pPr marL="0" lvl="0" indent="0">
              <a:buNone/>
            </a:pPr>
            <a:endParaRPr lang="en-US" sz="1200" dirty="0"/>
          </a:p>
        </p:txBody>
      </p:sp>
      <p:sp>
        <p:nvSpPr>
          <p:cNvPr id="4" name="Date Placeholder 3"/>
          <p:cNvSpPr>
            <a:spLocks noGrp="1"/>
          </p:cNvSpPr>
          <p:nvPr>
            <p:ph type="dt" sz="half" idx="10"/>
          </p:nvPr>
        </p:nvSpPr>
        <p:spPr/>
        <p:txBody>
          <a:bodyPr/>
          <a:lstStyle/>
          <a:p>
            <a:pPr>
              <a:defRPr/>
            </a:pPr>
            <a:r>
              <a:rPr lang="en-US" dirty="0" smtClean="0"/>
              <a:t>6/14/2016</a:t>
            </a:r>
            <a:endParaRPr lang="en-US" dirty="0"/>
          </a:p>
        </p:txBody>
      </p:sp>
      <p:sp>
        <p:nvSpPr>
          <p:cNvPr id="5" name="Footer Placeholder 4"/>
          <p:cNvSpPr>
            <a:spLocks noGrp="1"/>
          </p:cNvSpPr>
          <p:nvPr>
            <p:ph type="ftr" sz="quarter" idx="11"/>
          </p:nvPr>
        </p:nvSpPr>
        <p:spPr/>
        <p:txBody>
          <a:bodyPr/>
          <a:lstStyle/>
          <a:p>
            <a:pPr>
              <a:defRPr/>
            </a:pPr>
            <a:r>
              <a:rPr lang="en-US" dirty="0" smtClean="0"/>
              <a:t>Department of Social Services</a:t>
            </a:r>
            <a:endParaRPr lang="en-US" dirty="0"/>
          </a:p>
        </p:txBody>
      </p:sp>
      <p:sp>
        <p:nvSpPr>
          <p:cNvPr id="6" name="Slide Number Placeholder 5"/>
          <p:cNvSpPr>
            <a:spLocks noGrp="1"/>
          </p:cNvSpPr>
          <p:nvPr>
            <p:ph type="sldNum" sz="quarter" idx="12"/>
          </p:nvPr>
        </p:nvSpPr>
        <p:spPr/>
        <p:txBody>
          <a:bodyPr/>
          <a:lstStyle/>
          <a:p>
            <a:pPr>
              <a:defRPr/>
            </a:pPr>
            <a:fld id="{8E0910F7-5D48-4D29-89D1-83725AECF732}" type="slidenum">
              <a:rPr lang="en-US" smtClean="0"/>
              <a:pPr>
                <a:defRPr/>
              </a:pPr>
              <a:t>2</a:t>
            </a:fld>
            <a:endParaRPr lang="en-US" dirty="0"/>
          </a:p>
        </p:txBody>
      </p:sp>
    </p:spTree>
    <p:extLst>
      <p:ext uri="{BB962C8B-B14F-4D97-AF65-F5344CB8AC3E}">
        <p14:creationId xmlns:p14="http://schemas.microsoft.com/office/powerpoint/2010/main" val="14405616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sz="3200" dirty="0" smtClean="0"/>
              <a:t>Recipients of LTSS</a:t>
            </a:r>
            <a:endParaRPr lang="en-US" sz="3200" dirty="0"/>
          </a:p>
        </p:txBody>
      </p:sp>
      <p:sp>
        <p:nvSpPr>
          <p:cNvPr id="3" name="Content Placeholder 2"/>
          <p:cNvSpPr>
            <a:spLocks noGrp="1"/>
          </p:cNvSpPr>
          <p:nvPr>
            <p:ph idx="1"/>
          </p:nvPr>
        </p:nvSpPr>
        <p:spPr>
          <a:xfrm>
            <a:off x="290945" y="898237"/>
            <a:ext cx="8620298" cy="5186363"/>
          </a:xfrm>
        </p:spPr>
        <p:txBody>
          <a:bodyPr/>
          <a:lstStyle/>
          <a:p>
            <a:pPr marL="0" lvl="0" indent="0">
              <a:buNone/>
            </a:pPr>
            <a:r>
              <a:rPr lang="en-US" sz="2800" b="1" dirty="0" smtClean="0"/>
              <a:t>Individuals who receive LTSS:</a:t>
            </a:r>
          </a:p>
          <a:p>
            <a:pPr lvl="0"/>
            <a:r>
              <a:rPr lang="en-US" sz="2800" dirty="0" smtClean="0"/>
              <a:t>A </a:t>
            </a:r>
            <a:r>
              <a:rPr lang="en-US" sz="2800" dirty="0"/>
              <a:t>relatively small number of individuals use LTSS, but their </a:t>
            </a:r>
            <a:r>
              <a:rPr lang="en-US" sz="2800" b="1" dirty="0"/>
              <a:t>costs are a significant proportion of the Medicaid </a:t>
            </a:r>
            <a:r>
              <a:rPr lang="en-US" sz="2800" b="1" dirty="0" smtClean="0"/>
              <a:t>budget</a:t>
            </a:r>
            <a:endParaRPr lang="en-US" sz="2800" dirty="0" smtClean="0"/>
          </a:p>
          <a:p>
            <a:pPr lvl="0"/>
            <a:endParaRPr lang="en-US" sz="2800" dirty="0"/>
          </a:p>
          <a:p>
            <a:pPr lvl="0"/>
            <a:r>
              <a:rPr lang="en-US" sz="2800" dirty="0" smtClean="0"/>
              <a:t>Individuals who use LTSS typically have </a:t>
            </a:r>
            <a:r>
              <a:rPr lang="en-US" sz="2800" b="1" dirty="0" smtClean="0"/>
              <a:t>high needs and high costs </a:t>
            </a:r>
            <a:r>
              <a:rPr lang="en-US" sz="2800" dirty="0" smtClean="0"/>
              <a:t>and </a:t>
            </a:r>
            <a:r>
              <a:rPr lang="en-US" sz="2800" b="1" dirty="0" smtClean="0"/>
              <a:t>benefit from coordination </a:t>
            </a:r>
            <a:r>
              <a:rPr lang="en-US" sz="2800" dirty="0" smtClean="0"/>
              <a:t>of their services and supports</a:t>
            </a:r>
          </a:p>
          <a:p>
            <a:endParaRPr lang="en-US" sz="2800" dirty="0" smtClean="0"/>
          </a:p>
          <a:p>
            <a:r>
              <a:rPr lang="en-US" sz="2800" dirty="0" smtClean="0"/>
              <a:t>Average </a:t>
            </a:r>
            <a:r>
              <a:rPr lang="en-US" sz="2800" dirty="0"/>
              <a:t>per member per month </a:t>
            </a:r>
            <a:r>
              <a:rPr lang="en-US" sz="2800" b="1" dirty="0"/>
              <a:t>costs are less in the community</a:t>
            </a:r>
            <a:r>
              <a:rPr lang="en-US" sz="2800" dirty="0"/>
              <a:t>.</a:t>
            </a:r>
          </a:p>
          <a:p>
            <a:pPr>
              <a:buFont typeface="Arial" panose="020B0604020202020204" pitchFamily="34" charset="0"/>
              <a:buChar char="•"/>
            </a:pPr>
            <a:endParaRPr lang="en-US" b="1" dirty="0">
              <a:solidFill>
                <a:srgbClr val="7030A0"/>
              </a:solidFill>
            </a:endParaRPr>
          </a:p>
          <a:p>
            <a:pPr marL="0" lvl="0" indent="0" algn="ctr">
              <a:buNone/>
            </a:pPr>
            <a:endParaRPr lang="en-US" sz="3200" b="1" dirty="0" smtClean="0"/>
          </a:p>
          <a:p>
            <a:pPr marL="0" lvl="0" indent="0" algn="ctr">
              <a:buNone/>
            </a:pPr>
            <a:endParaRPr lang="en-US" sz="3200" b="1" dirty="0" smtClean="0"/>
          </a:p>
          <a:p>
            <a:pPr marL="0" lvl="0" indent="0">
              <a:buNone/>
            </a:pPr>
            <a:endParaRPr lang="en-US" sz="3200" b="1" dirty="0"/>
          </a:p>
          <a:p>
            <a:pPr marL="0" lvl="0" indent="0" algn="ctr">
              <a:buNone/>
            </a:pPr>
            <a:endParaRPr lang="en-US" sz="2800" dirty="0" smtClean="0"/>
          </a:p>
          <a:p>
            <a:pPr marL="0" lvl="0" indent="0">
              <a:buNone/>
            </a:pPr>
            <a:endParaRPr lang="en-US" dirty="0" smtClean="0"/>
          </a:p>
          <a:p>
            <a:pPr marL="0" lvl="0" indent="0">
              <a:buNone/>
            </a:pPr>
            <a:endParaRPr lang="en-US" dirty="0" smtClean="0"/>
          </a:p>
          <a:p>
            <a:pPr marL="0" lvl="0" indent="0">
              <a:buNone/>
            </a:pPr>
            <a:endParaRPr lang="en-US" sz="1200" dirty="0" smtClean="0"/>
          </a:p>
          <a:p>
            <a:pPr marL="0" lvl="0" indent="0">
              <a:buNone/>
            </a:pPr>
            <a:endParaRPr lang="en-US" sz="1200" dirty="0"/>
          </a:p>
        </p:txBody>
      </p:sp>
      <p:sp>
        <p:nvSpPr>
          <p:cNvPr id="4" name="Date Placeholder 3"/>
          <p:cNvSpPr>
            <a:spLocks noGrp="1"/>
          </p:cNvSpPr>
          <p:nvPr>
            <p:ph type="dt" sz="half" idx="10"/>
          </p:nvPr>
        </p:nvSpPr>
        <p:spPr/>
        <p:txBody>
          <a:bodyPr/>
          <a:lstStyle/>
          <a:p>
            <a:pPr>
              <a:defRPr/>
            </a:pPr>
            <a:r>
              <a:rPr lang="en-US" dirty="0" smtClean="0"/>
              <a:t>6/14/2016</a:t>
            </a:r>
            <a:endParaRPr lang="en-US" dirty="0"/>
          </a:p>
        </p:txBody>
      </p:sp>
      <p:sp>
        <p:nvSpPr>
          <p:cNvPr id="5" name="Footer Placeholder 4"/>
          <p:cNvSpPr>
            <a:spLocks noGrp="1"/>
          </p:cNvSpPr>
          <p:nvPr>
            <p:ph type="ftr" sz="quarter" idx="11"/>
          </p:nvPr>
        </p:nvSpPr>
        <p:spPr/>
        <p:txBody>
          <a:bodyPr/>
          <a:lstStyle/>
          <a:p>
            <a:pPr>
              <a:defRPr/>
            </a:pPr>
            <a:r>
              <a:rPr lang="en-US" dirty="0" smtClean="0"/>
              <a:t>Department of Social Services</a:t>
            </a:r>
            <a:endParaRPr lang="en-US" dirty="0"/>
          </a:p>
        </p:txBody>
      </p:sp>
      <p:sp>
        <p:nvSpPr>
          <p:cNvPr id="6" name="Slide Number Placeholder 5"/>
          <p:cNvSpPr>
            <a:spLocks noGrp="1"/>
          </p:cNvSpPr>
          <p:nvPr>
            <p:ph type="sldNum" sz="quarter" idx="12"/>
          </p:nvPr>
        </p:nvSpPr>
        <p:spPr/>
        <p:txBody>
          <a:bodyPr/>
          <a:lstStyle/>
          <a:p>
            <a:pPr>
              <a:defRPr/>
            </a:pPr>
            <a:fld id="{8E0910F7-5D48-4D29-89D1-83725AECF732}" type="slidenum">
              <a:rPr lang="en-US" smtClean="0"/>
              <a:pPr>
                <a:defRPr/>
              </a:pPr>
              <a:t>20</a:t>
            </a:fld>
            <a:endParaRPr lang="en-US" dirty="0"/>
          </a:p>
        </p:txBody>
      </p:sp>
    </p:spTree>
    <p:extLst>
      <p:ext uri="{BB962C8B-B14F-4D97-AF65-F5344CB8AC3E}">
        <p14:creationId xmlns:p14="http://schemas.microsoft.com/office/powerpoint/2010/main" val="375583261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endParaRPr lang="en-US" sz="3200" dirty="0"/>
          </a:p>
        </p:txBody>
      </p:sp>
      <p:sp>
        <p:nvSpPr>
          <p:cNvPr id="3" name="Content Placeholder 2"/>
          <p:cNvSpPr>
            <a:spLocks noGrp="1"/>
          </p:cNvSpPr>
          <p:nvPr>
            <p:ph idx="1"/>
          </p:nvPr>
        </p:nvSpPr>
        <p:spPr>
          <a:xfrm>
            <a:off x="290945" y="973015"/>
            <a:ext cx="8665486" cy="5111585"/>
          </a:xfrm>
        </p:spPr>
        <p:txBody>
          <a:bodyPr/>
          <a:lstStyle/>
          <a:p>
            <a:pPr marL="0" indent="0">
              <a:buNone/>
            </a:pPr>
            <a:endParaRPr lang="en-US" sz="3200" dirty="0" smtClean="0"/>
          </a:p>
          <a:p>
            <a:pPr marL="0" lvl="0" indent="0" algn="ctr">
              <a:buNone/>
            </a:pPr>
            <a:endParaRPr lang="en-US" sz="3200" b="1" dirty="0" smtClean="0"/>
          </a:p>
          <a:p>
            <a:pPr marL="0" lvl="0" indent="0" algn="ctr">
              <a:buNone/>
            </a:pPr>
            <a:endParaRPr lang="en-US" sz="3200" b="1" dirty="0" smtClean="0"/>
          </a:p>
          <a:p>
            <a:pPr marL="0" lvl="0" indent="0">
              <a:buNone/>
            </a:pPr>
            <a:endParaRPr lang="en-US" sz="3200" b="1" dirty="0"/>
          </a:p>
          <a:p>
            <a:pPr marL="0" lvl="0" indent="0" algn="ctr">
              <a:buNone/>
            </a:pPr>
            <a:endParaRPr lang="en-US" sz="2800" dirty="0" smtClean="0"/>
          </a:p>
          <a:p>
            <a:pPr marL="0" lvl="0" indent="0">
              <a:buNone/>
            </a:pPr>
            <a:endParaRPr lang="en-US" dirty="0" smtClean="0"/>
          </a:p>
          <a:p>
            <a:pPr marL="0" lvl="0" indent="0">
              <a:buNone/>
            </a:pPr>
            <a:endParaRPr lang="en-US" dirty="0" smtClean="0"/>
          </a:p>
          <a:p>
            <a:pPr marL="0" lvl="0" indent="0">
              <a:buNone/>
            </a:pPr>
            <a:endParaRPr lang="en-US" sz="1200" dirty="0" smtClean="0"/>
          </a:p>
          <a:p>
            <a:pPr marL="0" lvl="0" indent="0">
              <a:buNone/>
            </a:pPr>
            <a:endParaRPr lang="en-US" sz="1200" dirty="0"/>
          </a:p>
        </p:txBody>
      </p:sp>
      <p:sp>
        <p:nvSpPr>
          <p:cNvPr id="4" name="Date Placeholder 3"/>
          <p:cNvSpPr>
            <a:spLocks noGrp="1"/>
          </p:cNvSpPr>
          <p:nvPr>
            <p:ph type="dt" sz="half" idx="10"/>
          </p:nvPr>
        </p:nvSpPr>
        <p:spPr/>
        <p:txBody>
          <a:bodyPr/>
          <a:lstStyle/>
          <a:p>
            <a:pPr>
              <a:defRPr/>
            </a:pPr>
            <a:r>
              <a:rPr lang="en-US" dirty="0" smtClean="0"/>
              <a:t>6/14/2016</a:t>
            </a:r>
            <a:endParaRPr lang="en-US" dirty="0"/>
          </a:p>
        </p:txBody>
      </p:sp>
      <p:sp>
        <p:nvSpPr>
          <p:cNvPr id="5" name="Footer Placeholder 4"/>
          <p:cNvSpPr>
            <a:spLocks noGrp="1"/>
          </p:cNvSpPr>
          <p:nvPr>
            <p:ph type="ftr" sz="quarter" idx="11"/>
          </p:nvPr>
        </p:nvSpPr>
        <p:spPr/>
        <p:txBody>
          <a:bodyPr/>
          <a:lstStyle/>
          <a:p>
            <a:pPr>
              <a:defRPr/>
            </a:pPr>
            <a:r>
              <a:rPr lang="en-US" dirty="0" smtClean="0"/>
              <a:t>Department of Social Services</a:t>
            </a:r>
            <a:endParaRPr lang="en-US" dirty="0"/>
          </a:p>
        </p:txBody>
      </p:sp>
      <p:sp>
        <p:nvSpPr>
          <p:cNvPr id="6" name="Slide Number Placeholder 5"/>
          <p:cNvSpPr>
            <a:spLocks noGrp="1"/>
          </p:cNvSpPr>
          <p:nvPr>
            <p:ph type="sldNum" sz="quarter" idx="12"/>
          </p:nvPr>
        </p:nvSpPr>
        <p:spPr/>
        <p:txBody>
          <a:bodyPr/>
          <a:lstStyle/>
          <a:p>
            <a:pPr>
              <a:defRPr/>
            </a:pPr>
            <a:fld id="{8E0910F7-5D48-4D29-89D1-83725AECF732}" type="slidenum">
              <a:rPr lang="en-US" smtClean="0"/>
              <a:pPr>
                <a:defRPr/>
              </a:pPr>
              <a:t>21</a:t>
            </a:fld>
            <a:endParaRPr lang="en-US" dirty="0"/>
          </a:p>
        </p:txBody>
      </p:sp>
      <p:graphicFrame>
        <p:nvGraphicFramePr>
          <p:cNvPr id="7" name="Chart Placeholder 3"/>
          <p:cNvGraphicFramePr>
            <a:graphicFrameLocks/>
          </p:cNvGraphicFramePr>
          <p:nvPr>
            <p:extLst>
              <p:ext uri="{D42A27DB-BD31-4B8C-83A1-F6EECF244321}">
                <p14:modId xmlns:p14="http://schemas.microsoft.com/office/powerpoint/2010/main" val="3417187780"/>
              </p:ext>
            </p:extLst>
          </p:nvPr>
        </p:nvGraphicFramePr>
        <p:xfrm>
          <a:off x="616387" y="1172308"/>
          <a:ext cx="7835951" cy="527538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9230421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endParaRPr lang="en-US" sz="3200" dirty="0"/>
          </a:p>
        </p:txBody>
      </p:sp>
      <p:sp>
        <p:nvSpPr>
          <p:cNvPr id="3" name="Content Placeholder 2"/>
          <p:cNvSpPr>
            <a:spLocks noGrp="1"/>
          </p:cNvSpPr>
          <p:nvPr>
            <p:ph idx="1"/>
          </p:nvPr>
        </p:nvSpPr>
        <p:spPr>
          <a:xfrm>
            <a:off x="290945" y="973015"/>
            <a:ext cx="8665486" cy="5111585"/>
          </a:xfrm>
        </p:spPr>
        <p:txBody>
          <a:bodyPr/>
          <a:lstStyle/>
          <a:p>
            <a:pPr marL="0" indent="0" algn="ctr">
              <a:buNone/>
            </a:pPr>
            <a:r>
              <a:rPr lang="en-US" dirty="0" smtClean="0"/>
              <a:t>A comparison of average community and institutional costs for individuals at nursing home level of care (2012)</a:t>
            </a:r>
            <a:endParaRPr lang="en-US" sz="3200" dirty="0" smtClean="0"/>
          </a:p>
          <a:p>
            <a:pPr marL="0" lvl="0" indent="0" algn="ctr">
              <a:buNone/>
            </a:pPr>
            <a:endParaRPr lang="en-US" sz="3200" b="1" dirty="0" smtClean="0"/>
          </a:p>
          <a:p>
            <a:pPr marL="0" lvl="0" indent="0" algn="ctr">
              <a:buNone/>
            </a:pPr>
            <a:endParaRPr lang="en-US" sz="3200" b="1" dirty="0" smtClean="0"/>
          </a:p>
          <a:p>
            <a:pPr marL="0" lvl="0" indent="0">
              <a:buNone/>
            </a:pPr>
            <a:endParaRPr lang="en-US" sz="3200" b="1" dirty="0"/>
          </a:p>
          <a:p>
            <a:pPr marL="0" lvl="0" indent="0" algn="ctr">
              <a:buNone/>
            </a:pPr>
            <a:endParaRPr lang="en-US" sz="2800" dirty="0" smtClean="0"/>
          </a:p>
          <a:p>
            <a:pPr marL="0" lvl="0" indent="0">
              <a:buNone/>
            </a:pPr>
            <a:endParaRPr lang="en-US" dirty="0" smtClean="0"/>
          </a:p>
          <a:p>
            <a:pPr marL="0" lvl="0" indent="0">
              <a:buNone/>
            </a:pPr>
            <a:endParaRPr lang="en-US" dirty="0" smtClean="0"/>
          </a:p>
          <a:p>
            <a:pPr marL="0" lvl="0" indent="0">
              <a:buNone/>
            </a:pPr>
            <a:endParaRPr lang="en-US" sz="1200" dirty="0" smtClean="0"/>
          </a:p>
          <a:p>
            <a:pPr marL="0" lvl="0" indent="0">
              <a:buNone/>
            </a:pPr>
            <a:endParaRPr lang="en-US" sz="1200" dirty="0"/>
          </a:p>
        </p:txBody>
      </p:sp>
      <p:sp>
        <p:nvSpPr>
          <p:cNvPr id="4" name="Date Placeholder 3"/>
          <p:cNvSpPr>
            <a:spLocks noGrp="1"/>
          </p:cNvSpPr>
          <p:nvPr>
            <p:ph type="dt" sz="half" idx="10"/>
          </p:nvPr>
        </p:nvSpPr>
        <p:spPr/>
        <p:txBody>
          <a:bodyPr/>
          <a:lstStyle/>
          <a:p>
            <a:pPr>
              <a:defRPr/>
            </a:pPr>
            <a:r>
              <a:rPr lang="en-US" dirty="0" smtClean="0"/>
              <a:t>6/14/2016</a:t>
            </a:r>
            <a:endParaRPr lang="en-US" dirty="0"/>
          </a:p>
        </p:txBody>
      </p:sp>
      <p:sp>
        <p:nvSpPr>
          <p:cNvPr id="5" name="Footer Placeholder 4"/>
          <p:cNvSpPr>
            <a:spLocks noGrp="1"/>
          </p:cNvSpPr>
          <p:nvPr>
            <p:ph type="ftr" sz="quarter" idx="11"/>
          </p:nvPr>
        </p:nvSpPr>
        <p:spPr/>
        <p:txBody>
          <a:bodyPr/>
          <a:lstStyle/>
          <a:p>
            <a:pPr>
              <a:defRPr/>
            </a:pPr>
            <a:r>
              <a:rPr lang="en-US" dirty="0" smtClean="0"/>
              <a:t>Department of Social Services</a:t>
            </a:r>
            <a:endParaRPr lang="en-US" dirty="0"/>
          </a:p>
        </p:txBody>
      </p:sp>
      <p:sp>
        <p:nvSpPr>
          <p:cNvPr id="6" name="Slide Number Placeholder 5"/>
          <p:cNvSpPr>
            <a:spLocks noGrp="1"/>
          </p:cNvSpPr>
          <p:nvPr>
            <p:ph type="sldNum" sz="quarter" idx="12"/>
          </p:nvPr>
        </p:nvSpPr>
        <p:spPr/>
        <p:txBody>
          <a:bodyPr/>
          <a:lstStyle/>
          <a:p>
            <a:pPr>
              <a:defRPr/>
            </a:pPr>
            <a:fld id="{8E0910F7-5D48-4D29-89D1-83725AECF732}" type="slidenum">
              <a:rPr lang="en-US" smtClean="0"/>
              <a:pPr>
                <a:defRPr/>
              </a:pPr>
              <a:t>22</a:t>
            </a:fld>
            <a:endParaRPr lang="en-US" dirty="0"/>
          </a:p>
        </p:txBody>
      </p:sp>
      <p:graphicFrame>
        <p:nvGraphicFramePr>
          <p:cNvPr id="8" name="Chart Placeholder 8"/>
          <p:cNvGraphicFramePr>
            <a:graphicFrameLocks/>
          </p:cNvGraphicFramePr>
          <p:nvPr>
            <p:extLst>
              <p:ext uri="{D42A27DB-BD31-4B8C-83A1-F6EECF244321}">
                <p14:modId xmlns:p14="http://schemas.microsoft.com/office/powerpoint/2010/main" val="3637132537"/>
              </p:ext>
            </p:extLst>
          </p:nvPr>
        </p:nvGraphicFramePr>
        <p:xfrm>
          <a:off x="533678" y="1824676"/>
          <a:ext cx="8251474" cy="458784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005824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endParaRPr lang="en-US" sz="3200" dirty="0"/>
          </a:p>
        </p:txBody>
      </p:sp>
      <p:sp>
        <p:nvSpPr>
          <p:cNvPr id="3" name="Content Placeholder 2"/>
          <p:cNvSpPr>
            <a:spLocks noGrp="1"/>
          </p:cNvSpPr>
          <p:nvPr>
            <p:ph idx="1"/>
          </p:nvPr>
        </p:nvSpPr>
        <p:spPr>
          <a:xfrm>
            <a:off x="290945" y="898237"/>
            <a:ext cx="8620298" cy="5186363"/>
          </a:xfrm>
        </p:spPr>
        <p:txBody>
          <a:bodyPr/>
          <a:lstStyle/>
          <a:p>
            <a:pPr marL="0" lvl="0" indent="0" algn="ctr">
              <a:buNone/>
            </a:pPr>
            <a:endParaRPr lang="en-US" sz="3200" b="1" dirty="0" smtClean="0"/>
          </a:p>
          <a:p>
            <a:pPr marL="0" lvl="0" indent="0" algn="ctr">
              <a:buNone/>
            </a:pPr>
            <a:endParaRPr lang="en-US" sz="3200" b="1" dirty="0"/>
          </a:p>
          <a:p>
            <a:pPr marL="0" lvl="0" indent="0" algn="ctr">
              <a:buNone/>
            </a:pPr>
            <a:endParaRPr lang="en-US" sz="3200" b="1" dirty="0" smtClean="0"/>
          </a:p>
          <a:p>
            <a:pPr marL="0" lvl="0" indent="0" algn="ctr">
              <a:buNone/>
            </a:pPr>
            <a:r>
              <a:rPr lang="en-US" sz="3200" b="1" dirty="0" smtClean="0"/>
              <a:t>Connecticut Medicaid Reform Agenda: Addressing Cost Drivers through Care Coordination, Practice Transformation and New Payment Modalities</a:t>
            </a:r>
            <a:endParaRPr lang="en-US" sz="2800" dirty="0" smtClean="0"/>
          </a:p>
          <a:p>
            <a:pPr marL="0" lvl="0" indent="0" algn="ctr">
              <a:buNone/>
            </a:pPr>
            <a:endParaRPr lang="en-US" sz="2800" dirty="0" smtClean="0"/>
          </a:p>
          <a:p>
            <a:pPr marL="0" lvl="0" indent="0">
              <a:buNone/>
            </a:pPr>
            <a:endParaRPr lang="en-US" dirty="0" smtClean="0"/>
          </a:p>
          <a:p>
            <a:pPr marL="0" lvl="0" indent="0">
              <a:buNone/>
            </a:pPr>
            <a:endParaRPr lang="en-US" dirty="0" smtClean="0"/>
          </a:p>
          <a:p>
            <a:pPr marL="0" lvl="0" indent="0">
              <a:buNone/>
            </a:pPr>
            <a:endParaRPr lang="en-US" sz="1200" dirty="0" smtClean="0"/>
          </a:p>
          <a:p>
            <a:pPr marL="0" lvl="0" indent="0">
              <a:buNone/>
            </a:pPr>
            <a:endParaRPr lang="en-US" sz="1200" dirty="0"/>
          </a:p>
        </p:txBody>
      </p:sp>
      <p:sp>
        <p:nvSpPr>
          <p:cNvPr id="4" name="Date Placeholder 3"/>
          <p:cNvSpPr>
            <a:spLocks noGrp="1"/>
          </p:cNvSpPr>
          <p:nvPr>
            <p:ph type="dt" sz="half" idx="10"/>
          </p:nvPr>
        </p:nvSpPr>
        <p:spPr/>
        <p:txBody>
          <a:bodyPr/>
          <a:lstStyle/>
          <a:p>
            <a:pPr>
              <a:defRPr/>
            </a:pPr>
            <a:r>
              <a:rPr lang="en-US" dirty="0" smtClean="0"/>
              <a:t>6/14/2016</a:t>
            </a:r>
            <a:endParaRPr lang="en-US" dirty="0"/>
          </a:p>
        </p:txBody>
      </p:sp>
      <p:sp>
        <p:nvSpPr>
          <p:cNvPr id="5" name="Footer Placeholder 4"/>
          <p:cNvSpPr>
            <a:spLocks noGrp="1"/>
          </p:cNvSpPr>
          <p:nvPr>
            <p:ph type="ftr" sz="quarter" idx="11"/>
          </p:nvPr>
        </p:nvSpPr>
        <p:spPr/>
        <p:txBody>
          <a:bodyPr/>
          <a:lstStyle/>
          <a:p>
            <a:pPr>
              <a:defRPr/>
            </a:pPr>
            <a:r>
              <a:rPr lang="en-US" dirty="0" smtClean="0"/>
              <a:t>Department of Social Services</a:t>
            </a:r>
            <a:endParaRPr lang="en-US" dirty="0"/>
          </a:p>
        </p:txBody>
      </p:sp>
      <p:sp>
        <p:nvSpPr>
          <p:cNvPr id="6" name="Slide Number Placeholder 5"/>
          <p:cNvSpPr>
            <a:spLocks noGrp="1"/>
          </p:cNvSpPr>
          <p:nvPr>
            <p:ph type="sldNum" sz="quarter" idx="12"/>
          </p:nvPr>
        </p:nvSpPr>
        <p:spPr/>
        <p:txBody>
          <a:bodyPr/>
          <a:lstStyle/>
          <a:p>
            <a:pPr>
              <a:defRPr/>
            </a:pPr>
            <a:fld id="{8E0910F7-5D48-4D29-89D1-83725AECF732}" type="slidenum">
              <a:rPr lang="en-US" smtClean="0"/>
              <a:pPr>
                <a:defRPr/>
              </a:pPr>
              <a:t>23</a:t>
            </a:fld>
            <a:endParaRPr lang="en-US" dirty="0"/>
          </a:p>
        </p:txBody>
      </p:sp>
    </p:spTree>
    <p:extLst>
      <p:ext uri="{BB962C8B-B14F-4D97-AF65-F5344CB8AC3E}">
        <p14:creationId xmlns:p14="http://schemas.microsoft.com/office/powerpoint/2010/main" val="111300692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endParaRPr lang="en-US" sz="3200" dirty="0"/>
          </a:p>
        </p:txBody>
      </p:sp>
      <p:sp>
        <p:nvSpPr>
          <p:cNvPr id="3" name="Content Placeholder 2"/>
          <p:cNvSpPr>
            <a:spLocks noGrp="1"/>
          </p:cNvSpPr>
          <p:nvPr>
            <p:ph idx="1"/>
          </p:nvPr>
        </p:nvSpPr>
        <p:spPr>
          <a:xfrm>
            <a:off x="323601" y="1210827"/>
            <a:ext cx="8493826" cy="5146431"/>
          </a:xfrm>
        </p:spPr>
        <p:txBody>
          <a:bodyPr/>
          <a:lstStyle/>
          <a:p>
            <a:pPr marL="0" lvl="0" indent="0">
              <a:buNone/>
            </a:pPr>
            <a:r>
              <a:rPr lang="en-US" sz="2800" b="1" dirty="0" smtClean="0"/>
              <a:t>HUSKY Health’s key means of addressing cost drivers include:</a:t>
            </a:r>
            <a:endParaRPr lang="en-US" sz="2800" b="1" dirty="0"/>
          </a:p>
          <a:p>
            <a:pPr marL="0" indent="0">
              <a:buNone/>
            </a:pPr>
            <a:endParaRPr lang="en-US" sz="2800" dirty="0" smtClean="0"/>
          </a:p>
        </p:txBody>
      </p:sp>
      <p:sp>
        <p:nvSpPr>
          <p:cNvPr id="4" name="Date Placeholder 3"/>
          <p:cNvSpPr>
            <a:spLocks noGrp="1"/>
          </p:cNvSpPr>
          <p:nvPr>
            <p:ph type="dt" sz="half" idx="10"/>
          </p:nvPr>
        </p:nvSpPr>
        <p:spPr/>
        <p:txBody>
          <a:bodyPr/>
          <a:lstStyle/>
          <a:p>
            <a:pPr>
              <a:defRPr/>
            </a:pPr>
            <a:r>
              <a:rPr lang="en-US" dirty="0" smtClean="0"/>
              <a:t>6/14/2016</a:t>
            </a:r>
            <a:endParaRPr lang="en-US" dirty="0"/>
          </a:p>
        </p:txBody>
      </p:sp>
      <p:sp>
        <p:nvSpPr>
          <p:cNvPr id="5" name="Footer Placeholder 4"/>
          <p:cNvSpPr>
            <a:spLocks noGrp="1"/>
          </p:cNvSpPr>
          <p:nvPr>
            <p:ph type="ftr" sz="quarter" idx="11"/>
          </p:nvPr>
        </p:nvSpPr>
        <p:spPr/>
        <p:txBody>
          <a:bodyPr/>
          <a:lstStyle/>
          <a:p>
            <a:pPr>
              <a:defRPr/>
            </a:pPr>
            <a:r>
              <a:rPr lang="en-US" dirty="0" smtClean="0"/>
              <a:t>Department of Social Services</a:t>
            </a:r>
            <a:endParaRPr lang="en-US" dirty="0"/>
          </a:p>
        </p:txBody>
      </p:sp>
      <p:sp>
        <p:nvSpPr>
          <p:cNvPr id="6" name="Slide Number Placeholder 5"/>
          <p:cNvSpPr>
            <a:spLocks noGrp="1"/>
          </p:cNvSpPr>
          <p:nvPr>
            <p:ph type="sldNum" sz="quarter" idx="12"/>
          </p:nvPr>
        </p:nvSpPr>
        <p:spPr/>
        <p:txBody>
          <a:bodyPr/>
          <a:lstStyle/>
          <a:p>
            <a:pPr>
              <a:defRPr/>
            </a:pPr>
            <a:fld id="{8E0910F7-5D48-4D29-89D1-83725AECF732}" type="slidenum">
              <a:rPr lang="en-US" smtClean="0"/>
              <a:pPr>
                <a:defRPr/>
              </a:pPr>
              <a:t>24</a:t>
            </a:fld>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1270680231"/>
              </p:ext>
            </p:extLst>
          </p:nvPr>
        </p:nvGraphicFramePr>
        <p:xfrm>
          <a:off x="489857" y="2334986"/>
          <a:ext cx="7984672" cy="3749040"/>
        </p:xfrm>
        <a:graphic>
          <a:graphicData uri="http://schemas.openxmlformats.org/drawingml/2006/table">
            <a:tbl>
              <a:tblPr firstRow="1" bandRow="1">
                <a:tableStyleId>{5C22544A-7EE6-4342-B048-85BDC9FD1C3A}</a:tableStyleId>
              </a:tblPr>
              <a:tblGrid>
                <a:gridCol w="3992336"/>
                <a:gridCol w="3992336"/>
              </a:tblGrid>
              <a:tr h="1028700">
                <a:tc>
                  <a:txBody>
                    <a:bodyPr/>
                    <a:lstStyle/>
                    <a:p>
                      <a:r>
                        <a:rPr lang="en-US" sz="2000" dirty="0" smtClean="0"/>
                        <a:t>Streamlining</a:t>
                      </a:r>
                      <a:r>
                        <a:rPr lang="en-US" sz="2000" baseline="0" dirty="0" smtClean="0"/>
                        <a:t> and optimizing administration of Medicaid </a:t>
                      </a:r>
                    </a:p>
                    <a:p>
                      <a:r>
                        <a:rPr lang="en-US" sz="2000" baseline="0" dirty="0" smtClean="0"/>
                        <a:t>through . . . </a:t>
                      </a:r>
                      <a:endParaRPr lang="en-US" sz="2000" dirty="0"/>
                    </a:p>
                  </a:txBody>
                  <a:tcPr/>
                </a:tc>
                <a:tc>
                  <a:txBody>
                    <a:bodyPr/>
                    <a:lstStyle/>
                    <a:p>
                      <a:pPr marL="285750" indent="-285750">
                        <a:buFont typeface="Arial" panose="020B0604020202020204" pitchFamily="34" charset="0"/>
                        <a:buChar char="•"/>
                      </a:pPr>
                      <a:r>
                        <a:rPr lang="en-US" sz="2000" baseline="0" dirty="0" smtClean="0"/>
                        <a:t>a self-insured, managed fee-for-service structure and contracts with Administrative Services Organizations</a:t>
                      </a:r>
                    </a:p>
                    <a:p>
                      <a:pPr marL="285750" indent="-285750">
                        <a:buFont typeface="Arial" panose="020B0604020202020204" pitchFamily="34" charset="0"/>
                        <a:buChar char="•"/>
                      </a:pPr>
                      <a:r>
                        <a:rPr lang="en-US" sz="2000" baseline="0" dirty="0" smtClean="0"/>
                        <a:t>unique, cross-departmental collaborations including administration of the Connecticut Behavioral Health Partnership (DSS, DCF, DMHAS) and long-term services and supports (LTSS) rebalancing plan (DSS, DMHAS, DDS, DOH)</a:t>
                      </a:r>
                      <a:endParaRPr lang="en-US" sz="2000" dirty="0"/>
                    </a:p>
                  </a:txBody>
                  <a:tcPr/>
                </a:tc>
              </a:tr>
            </a:tbl>
          </a:graphicData>
        </a:graphic>
      </p:graphicFrame>
    </p:spTree>
    <p:extLst>
      <p:ext uri="{BB962C8B-B14F-4D97-AF65-F5344CB8AC3E}">
        <p14:creationId xmlns:p14="http://schemas.microsoft.com/office/powerpoint/2010/main" val="389819408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endParaRPr lang="en-US" sz="3200" dirty="0"/>
          </a:p>
        </p:txBody>
      </p:sp>
      <p:sp>
        <p:nvSpPr>
          <p:cNvPr id="3" name="Content Placeholder 2"/>
          <p:cNvSpPr>
            <a:spLocks noGrp="1"/>
          </p:cNvSpPr>
          <p:nvPr>
            <p:ph idx="1"/>
          </p:nvPr>
        </p:nvSpPr>
        <p:spPr>
          <a:xfrm>
            <a:off x="323601" y="1210827"/>
            <a:ext cx="8493826" cy="5146431"/>
          </a:xfrm>
        </p:spPr>
        <p:txBody>
          <a:bodyPr/>
          <a:lstStyle/>
          <a:p>
            <a:pPr marL="0" indent="0">
              <a:buNone/>
            </a:pPr>
            <a:endParaRPr lang="en-US" sz="2800" dirty="0" smtClean="0"/>
          </a:p>
        </p:txBody>
      </p:sp>
      <p:sp>
        <p:nvSpPr>
          <p:cNvPr id="4" name="Date Placeholder 3"/>
          <p:cNvSpPr>
            <a:spLocks noGrp="1"/>
          </p:cNvSpPr>
          <p:nvPr>
            <p:ph type="dt" sz="half" idx="10"/>
          </p:nvPr>
        </p:nvSpPr>
        <p:spPr/>
        <p:txBody>
          <a:bodyPr/>
          <a:lstStyle/>
          <a:p>
            <a:pPr>
              <a:defRPr/>
            </a:pPr>
            <a:r>
              <a:rPr lang="en-US" dirty="0" smtClean="0"/>
              <a:t>6/14/2016</a:t>
            </a:r>
            <a:endParaRPr lang="en-US" dirty="0"/>
          </a:p>
        </p:txBody>
      </p:sp>
      <p:sp>
        <p:nvSpPr>
          <p:cNvPr id="5" name="Footer Placeholder 4"/>
          <p:cNvSpPr>
            <a:spLocks noGrp="1"/>
          </p:cNvSpPr>
          <p:nvPr>
            <p:ph type="ftr" sz="quarter" idx="11"/>
          </p:nvPr>
        </p:nvSpPr>
        <p:spPr/>
        <p:txBody>
          <a:bodyPr/>
          <a:lstStyle/>
          <a:p>
            <a:pPr>
              <a:defRPr/>
            </a:pPr>
            <a:r>
              <a:rPr lang="en-US" dirty="0" smtClean="0"/>
              <a:t>Department of Social Services</a:t>
            </a:r>
            <a:endParaRPr lang="en-US" dirty="0"/>
          </a:p>
        </p:txBody>
      </p:sp>
      <p:sp>
        <p:nvSpPr>
          <p:cNvPr id="6" name="Slide Number Placeholder 5"/>
          <p:cNvSpPr>
            <a:spLocks noGrp="1"/>
          </p:cNvSpPr>
          <p:nvPr>
            <p:ph type="sldNum" sz="quarter" idx="12"/>
          </p:nvPr>
        </p:nvSpPr>
        <p:spPr/>
        <p:txBody>
          <a:bodyPr/>
          <a:lstStyle/>
          <a:p>
            <a:pPr>
              <a:defRPr/>
            </a:pPr>
            <a:fld id="{8E0910F7-5D48-4D29-89D1-83725AECF732}" type="slidenum">
              <a:rPr lang="en-US" smtClean="0"/>
              <a:pPr>
                <a:defRPr/>
              </a:pPr>
              <a:t>25</a:t>
            </a:fld>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374752816"/>
              </p:ext>
            </p:extLst>
          </p:nvPr>
        </p:nvGraphicFramePr>
        <p:xfrm>
          <a:off x="375555" y="1045028"/>
          <a:ext cx="8360230" cy="5257801"/>
        </p:xfrm>
        <a:graphic>
          <a:graphicData uri="http://schemas.openxmlformats.org/drawingml/2006/table">
            <a:tbl>
              <a:tblPr firstRow="1" bandRow="1">
                <a:tableStyleId>{5C22544A-7EE6-4342-B048-85BDC9FD1C3A}</a:tableStyleId>
              </a:tblPr>
              <a:tblGrid>
                <a:gridCol w="4180115"/>
                <a:gridCol w="4180115"/>
              </a:tblGrid>
              <a:tr h="234622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t>Improving</a:t>
                      </a:r>
                      <a:r>
                        <a:rPr lang="en-US" sz="2000" baseline="0" dirty="0" smtClean="0"/>
                        <a:t> access to primary, preventative care through . . . </a:t>
                      </a:r>
                      <a:endParaRPr lang="en-US" sz="2000" dirty="0" smtClean="0"/>
                    </a:p>
                    <a:p>
                      <a:endParaRPr lang="en-US" sz="2000" dirty="0"/>
                    </a:p>
                  </a:txBody>
                  <a:tcPr/>
                </a:tc>
                <a:tc>
                  <a:txBody>
                    <a:bodyPr/>
                    <a:lstStyle/>
                    <a:p>
                      <a:pPr marL="285750" indent="-285750">
                        <a:buFont typeface="Arial" charset="0"/>
                        <a:buChar char="•"/>
                      </a:pPr>
                      <a:r>
                        <a:rPr lang="en-US" sz="2000" dirty="0" smtClean="0"/>
                        <a:t>extensive</a:t>
                      </a:r>
                      <a:r>
                        <a:rPr lang="en-US" sz="2000" baseline="0" dirty="0" smtClean="0"/>
                        <a:t> new investments in primary care (PCMH payments, primary care rate bump, EHR payments)</a:t>
                      </a:r>
                    </a:p>
                    <a:p>
                      <a:pPr marL="285750" indent="-285750">
                        <a:buFont typeface="Arial" charset="0"/>
                        <a:buChar char="•"/>
                      </a:pPr>
                      <a:r>
                        <a:rPr lang="en-US" sz="2000" baseline="0" dirty="0" smtClean="0"/>
                        <a:t>comprehensive coverage of preventative behavioral health and dental benefits</a:t>
                      </a:r>
                    </a:p>
                  </a:txBody>
                  <a:tcPr/>
                </a:tc>
              </a:tr>
              <a:tr h="291157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t>Coordinating and integrating</a:t>
                      </a:r>
                      <a:r>
                        <a:rPr lang="en-US" sz="2000" baseline="0" dirty="0" smtClean="0"/>
                        <a:t> care through . . . </a:t>
                      </a:r>
                      <a:endParaRPr lang="en-US" sz="2000" dirty="0" smtClean="0"/>
                    </a:p>
                    <a:p>
                      <a:endParaRPr lang="en-US" sz="2000" dirty="0"/>
                    </a:p>
                  </a:txBody>
                  <a:tcPr/>
                </a:tc>
                <a:tc>
                  <a:txBody>
                    <a:bodyPr/>
                    <a:lstStyle/>
                    <a:p>
                      <a:pPr marL="285750" indent="-285750">
                        <a:buFont typeface="Arial" charset="0"/>
                        <a:buChar char="•"/>
                      </a:pPr>
                      <a:r>
                        <a:rPr lang="en-US" sz="2000" dirty="0" smtClean="0"/>
                        <a:t>ASO-based Intensive Care Management (ICM)</a:t>
                      </a:r>
                    </a:p>
                    <a:p>
                      <a:pPr marL="285750" indent="-285750">
                        <a:buFont typeface="Arial" charset="0"/>
                        <a:buChar char="•"/>
                      </a:pPr>
                      <a:r>
                        <a:rPr lang="en-US" sz="2000" dirty="0" smtClean="0"/>
                        <a:t>PCMH</a:t>
                      </a:r>
                      <a:r>
                        <a:rPr lang="en-US" sz="2000" baseline="0" dirty="0" smtClean="0"/>
                        <a:t> practice transformation</a:t>
                      </a:r>
                      <a:endParaRPr lang="en-US" sz="2000" dirty="0" smtClean="0"/>
                    </a:p>
                    <a:p>
                      <a:pPr marL="285750" indent="-285750">
                        <a:buFont typeface="Arial" charset="0"/>
                        <a:buChar char="•"/>
                      </a:pPr>
                      <a:r>
                        <a:rPr lang="en-US" sz="2000" dirty="0" smtClean="0"/>
                        <a:t>DMHAS-led</a:t>
                      </a:r>
                      <a:r>
                        <a:rPr lang="en-US" sz="2000" baseline="0" dirty="0" smtClean="0"/>
                        <a:t> behavioral health </a:t>
                      </a:r>
                      <a:r>
                        <a:rPr lang="en-US" sz="2000" baseline="0" dirty="0" err="1" smtClean="0"/>
                        <a:t>health</a:t>
                      </a:r>
                      <a:r>
                        <a:rPr lang="en-US" sz="2000" baseline="0" dirty="0" smtClean="0"/>
                        <a:t> homes</a:t>
                      </a:r>
                    </a:p>
                    <a:p>
                      <a:pPr marL="285750" indent="-285750">
                        <a:buFont typeface="Arial" charset="0"/>
                        <a:buChar char="•"/>
                      </a:pPr>
                      <a:r>
                        <a:rPr lang="en-US" sz="2000" baseline="0" dirty="0" smtClean="0"/>
                        <a:t>Money Follows the Person “housing + supports” approach</a:t>
                      </a:r>
                    </a:p>
                    <a:p>
                      <a:pPr marL="285750" indent="-285750">
                        <a:buFont typeface="Arial" charset="0"/>
                        <a:buChar char="•"/>
                      </a:pPr>
                      <a:r>
                        <a:rPr lang="en-US" sz="2000" baseline="0" dirty="0" smtClean="0"/>
                        <a:t>Medicaid Quality Improvement and Shared Savings (MQISSP) initiative</a:t>
                      </a:r>
                      <a:endParaRPr lang="en-US" sz="2000" dirty="0"/>
                    </a:p>
                  </a:txBody>
                  <a:tcPr/>
                </a:tc>
              </a:tr>
            </a:tbl>
          </a:graphicData>
        </a:graphic>
      </p:graphicFrame>
    </p:spTree>
    <p:extLst>
      <p:ext uri="{BB962C8B-B14F-4D97-AF65-F5344CB8AC3E}">
        <p14:creationId xmlns:p14="http://schemas.microsoft.com/office/powerpoint/2010/main" val="224077136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endParaRPr lang="en-US" sz="3200" dirty="0"/>
          </a:p>
        </p:txBody>
      </p:sp>
      <p:sp>
        <p:nvSpPr>
          <p:cNvPr id="3" name="Content Placeholder 2"/>
          <p:cNvSpPr>
            <a:spLocks noGrp="1"/>
          </p:cNvSpPr>
          <p:nvPr>
            <p:ph idx="1"/>
          </p:nvPr>
        </p:nvSpPr>
        <p:spPr>
          <a:xfrm>
            <a:off x="323601" y="1210827"/>
            <a:ext cx="8493826" cy="5146431"/>
          </a:xfrm>
        </p:spPr>
        <p:txBody>
          <a:bodyPr/>
          <a:lstStyle/>
          <a:p>
            <a:pPr marL="0" indent="0">
              <a:buNone/>
            </a:pPr>
            <a:endParaRPr lang="en-US" sz="2800" dirty="0" smtClean="0"/>
          </a:p>
        </p:txBody>
      </p:sp>
      <p:sp>
        <p:nvSpPr>
          <p:cNvPr id="4" name="Date Placeholder 3"/>
          <p:cNvSpPr>
            <a:spLocks noGrp="1"/>
          </p:cNvSpPr>
          <p:nvPr>
            <p:ph type="dt" sz="half" idx="10"/>
          </p:nvPr>
        </p:nvSpPr>
        <p:spPr/>
        <p:txBody>
          <a:bodyPr/>
          <a:lstStyle/>
          <a:p>
            <a:pPr>
              <a:defRPr/>
            </a:pPr>
            <a:r>
              <a:rPr lang="en-US" dirty="0" smtClean="0"/>
              <a:t>6/14/2016</a:t>
            </a:r>
            <a:endParaRPr lang="en-US" dirty="0"/>
          </a:p>
        </p:txBody>
      </p:sp>
      <p:sp>
        <p:nvSpPr>
          <p:cNvPr id="5" name="Footer Placeholder 4"/>
          <p:cNvSpPr>
            <a:spLocks noGrp="1"/>
          </p:cNvSpPr>
          <p:nvPr>
            <p:ph type="ftr" sz="quarter" idx="11"/>
          </p:nvPr>
        </p:nvSpPr>
        <p:spPr/>
        <p:txBody>
          <a:bodyPr/>
          <a:lstStyle/>
          <a:p>
            <a:pPr>
              <a:defRPr/>
            </a:pPr>
            <a:r>
              <a:rPr lang="en-US" dirty="0" smtClean="0"/>
              <a:t>Department of Social Services</a:t>
            </a:r>
            <a:endParaRPr lang="en-US" dirty="0"/>
          </a:p>
        </p:txBody>
      </p:sp>
      <p:sp>
        <p:nvSpPr>
          <p:cNvPr id="6" name="Slide Number Placeholder 5"/>
          <p:cNvSpPr>
            <a:spLocks noGrp="1"/>
          </p:cNvSpPr>
          <p:nvPr>
            <p:ph type="sldNum" sz="quarter" idx="12"/>
          </p:nvPr>
        </p:nvSpPr>
        <p:spPr/>
        <p:txBody>
          <a:bodyPr/>
          <a:lstStyle/>
          <a:p>
            <a:pPr>
              <a:defRPr/>
            </a:pPr>
            <a:fld id="{8E0910F7-5D48-4D29-89D1-83725AECF732}" type="slidenum">
              <a:rPr lang="en-US" smtClean="0"/>
              <a:pPr>
                <a:defRPr/>
              </a:pPr>
              <a:t>26</a:t>
            </a:fld>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3432813856"/>
              </p:ext>
            </p:extLst>
          </p:nvPr>
        </p:nvGraphicFramePr>
        <p:xfrm>
          <a:off x="440871" y="1306286"/>
          <a:ext cx="7984672" cy="4336868"/>
        </p:xfrm>
        <a:graphic>
          <a:graphicData uri="http://schemas.openxmlformats.org/drawingml/2006/table">
            <a:tbl>
              <a:tblPr firstRow="1" bandRow="1">
                <a:tableStyleId>{5C22544A-7EE6-4342-B048-85BDC9FD1C3A}</a:tableStyleId>
              </a:tblPr>
              <a:tblGrid>
                <a:gridCol w="3992336"/>
                <a:gridCol w="3992336"/>
              </a:tblGrid>
              <a:tr h="3331028">
                <a:tc>
                  <a:txBody>
                    <a:bodyPr/>
                    <a:lstStyle/>
                    <a:p>
                      <a:r>
                        <a:rPr lang="en-US" sz="2000" dirty="0" smtClean="0"/>
                        <a:t>Re-balancing long-term</a:t>
                      </a:r>
                      <a:r>
                        <a:rPr lang="en-US" sz="2000" baseline="0" dirty="0" smtClean="0"/>
                        <a:t> services and supports (LTSS) through . . . </a:t>
                      </a:r>
                      <a:endParaRPr lang="en-US" sz="2000" dirty="0"/>
                    </a:p>
                  </a:txBody>
                  <a:tcPr/>
                </a:tc>
                <a:tc>
                  <a:txBody>
                    <a:bodyPr/>
                    <a:lstStyle/>
                    <a:p>
                      <a:pPr marL="0" indent="0">
                        <a:buFont typeface="Arial" charset="0"/>
                        <a:buNone/>
                      </a:pPr>
                      <a:r>
                        <a:rPr lang="en-US" sz="2000" baseline="0" dirty="0" smtClean="0"/>
                        <a:t>A multi-faceted</a:t>
                      </a:r>
                      <a:r>
                        <a:rPr lang="en-US" sz="2000" dirty="0" smtClean="0"/>
                        <a:t> Governor-led</a:t>
                      </a:r>
                      <a:r>
                        <a:rPr lang="en-US" sz="2000" baseline="0" dirty="0" smtClean="0"/>
                        <a:t> re-balancing plan that includes:</a:t>
                      </a:r>
                    </a:p>
                    <a:p>
                      <a:pPr marL="285750" indent="-285750">
                        <a:buFont typeface="Arial" charset="0"/>
                        <a:buChar char="•"/>
                      </a:pPr>
                      <a:r>
                        <a:rPr lang="en-US" sz="2000" baseline="0" dirty="0" smtClean="0"/>
                        <a:t>Extensive collaboration by DSS, DMHAS, DDS, DOH</a:t>
                      </a:r>
                    </a:p>
                    <a:p>
                      <a:pPr marL="285750" indent="-285750">
                        <a:buFont typeface="Arial" charset="0"/>
                        <a:buChar char="•"/>
                      </a:pPr>
                      <a:r>
                        <a:rPr lang="en-US" sz="2000" baseline="0" dirty="0" smtClean="0"/>
                        <a:t>State Balancing Incentive Program (BIP) activities </a:t>
                      </a:r>
                    </a:p>
                    <a:p>
                      <a:pPr marL="285750" indent="-285750">
                        <a:buFont typeface="Arial" charset="0"/>
                        <a:buChar char="•"/>
                      </a:pPr>
                      <a:r>
                        <a:rPr lang="en-US" sz="2000" baseline="0" dirty="0" smtClean="0"/>
                        <a:t>LTSS waivers (DSS, DMHAS, DDS)</a:t>
                      </a:r>
                    </a:p>
                    <a:p>
                      <a:pPr marL="285750" indent="-285750">
                        <a:buFont typeface="Arial" charset="0"/>
                        <a:buChar char="•"/>
                      </a:pPr>
                      <a:r>
                        <a:rPr lang="en-US" sz="2000" baseline="0" dirty="0" smtClean="0"/>
                        <a:t>Nursing home “right sizing”</a:t>
                      </a:r>
                    </a:p>
                    <a:p>
                      <a:pPr marL="285750" indent="-285750">
                        <a:buFont typeface="Arial" charset="0"/>
                        <a:buChar char="•"/>
                      </a:pPr>
                      <a:r>
                        <a:rPr lang="en-US" sz="2000" baseline="0" dirty="0" smtClean="0"/>
                        <a:t>Workforce initiatives</a:t>
                      </a:r>
                    </a:p>
                    <a:p>
                      <a:pPr marL="285750" indent="-285750">
                        <a:buFont typeface="Arial" charset="0"/>
                        <a:buChar char="•"/>
                      </a:pPr>
                      <a:r>
                        <a:rPr lang="en-US" sz="2000" baseline="0" dirty="0" smtClean="0"/>
                        <a:t>My Place consumer portal</a:t>
                      </a:r>
                      <a:endParaRPr lang="en-US" sz="2000" dirty="0"/>
                    </a:p>
                  </a:txBody>
                  <a:tcPr/>
                </a:tc>
              </a:tr>
              <a:tr h="744583">
                <a:tc>
                  <a:txBody>
                    <a:bodyPr/>
                    <a:lstStyle/>
                    <a:p>
                      <a:r>
                        <a:rPr lang="en-US" sz="2000" dirty="0" smtClean="0"/>
                        <a:t>Moving</a:t>
                      </a:r>
                      <a:r>
                        <a:rPr lang="en-US" sz="2000" baseline="0" dirty="0" smtClean="0"/>
                        <a:t> toward Value-Based Payment approaches through . . . </a:t>
                      </a:r>
                      <a:endParaRPr lang="en-US" sz="2000" dirty="0"/>
                    </a:p>
                  </a:txBody>
                  <a:tcPr/>
                </a:tc>
                <a:tc>
                  <a:txBody>
                    <a:bodyPr/>
                    <a:lstStyle/>
                    <a:p>
                      <a:pPr marL="285750" indent="-285750">
                        <a:buFont typeface="Arial" charset="0"/>
                        <a:buChar char="•"/>
                      </a:pPr>
                      <a:r>
                        <a:rPr lang="en-US" sz="2000" dirty="0" smtClean="0"/>
                        <a:t>Hospital</a:t>
                      </a:r>
                      <a:r>
                        <a:rPr lang="en-US" sz="2000" baseline="0" dirty="0" smtClean="0"/>
                        <a:t> payment modernization</a:t>
                      </a:r>
                    </a:p>
                    <a:p>
                      <a:pPr marL="285750" indent="-285750">
                        <a:buFont typeface="Arial" charset="0"/>
                        <a:buChar char="•"/>
                      </a:pPr>
                      <a:r>
                        <a:rPr lang="en-US" sz="2000" baseline="0" dirty="0" smtClean="0"/>
                        <a:t>Pay-for-performance (PCMH, OB)</a:t>
                      </a:r>
                    </a:p>
                    <a:p>
                      <a:pPr marL="285750" indent="-285750">
                        <a:buFont typeface="Arial" charset="0"/>
                        <a:buChar char="•"/>
                      </a:pPr>
                      <a:r>
                        <a:rPr lang="en-US" sz="2000" baseline="0" dirty="0" smtClean="0"/>
                        <a:t>MQISSP shared savings initiative</a:t>
                      </a:r>
                    </a:p>
                  </a:txBody>
                  <a:tcPr/>
                </a:tc>
              </a:tr>
            </a:tbl>
          </a:graphicData>
        </a:graphic>
      </p:graphicFrame>
    </p:spTree>
    <p:extLst>
      <p:ext uri="{BB962C8B-B14F-4D97-AF65-F5344CB8AC3E}">
        <p14:creationId xmlns:p14="http://schemas.microsoft.com/office/powerpoint/2010/main" val="2918590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sz="3200" dirty="0" smtClean="0"/>
              <a:t>Past, Present and Future</a:t>
            </a:r>
            <a:endParaRPr lang="en-US" sz="3200" dirty="0"/>
          </a:p>
        </p:txBody>
      </p:sp>
      <p:sp>
        <p:nvSpPr>
          <p:cNvPr id="3" name="Content Placeholder 2"/>
          <p:cNvSpPr>
            <a:spLocks noGrp="1"/>
          </p:cNvSpPr>
          <p:nvPr>
            <p:ph idx="1"/>
          </p:nvPr>
        </p:nvSpPr>
        <p:spPr>
          <a:xfrm>
            <a:off x="293913" y="834727"/>
            <a:ext cx="8620298" cy="5186363"/>
          </a:xfrm>
        </p:spPr>
        <p:txBody>
          <a:bodyPr/>
          <a:lstStyle/>
          <a:p>
            <a:pPr marL="0" lvl="0" indent="0" algn="ctr">
              <a:buNone/>
            </a:pPr>
            <a:endParaRPr lang="en-US" sz="2800" dirty="0" smtClean="0"/>
          </a:p>
          <a:p>
            <a:pPr marL="0" lvl="0" indent="0">
              <a:buNone/>
            </a:pPr>
            <a:endParaRPr lang="en-US" dirty="0"/>
          </a:p>
          <a:p>
            <a:pPr marL="0" lvl="0" indent="0">
              <a:buNone/>
            </a:pPr>
            <a:endParaRPr lang="en-US" dirty="0" smtClean="0"/>
          </a:p>
          <a:p>
            <a:pPr marL="0" lvl="0" indent="0">
              <a:buNone/>
            </a:pPr>
            <a:r>
              <a:rPr lang="en-US" sz="1400" dirty="0" smtClean="0"/>
              <a:t>           </a:t>
            </a:r>
          </a:p>
          <a:p>
            <a:pPr marL="0" lvl="0" indent="0">
              <a:buNone/>
            </a:pPr>
            <a:r>
              <a:rPr lang="en-US" sz="1400" dirty="0"/>
              <a:t> </a:t>
            </a:r>
            <a:r>
              <a:rPr lang="en-US" sz="1400" dirty="0" smtClean="0"/>
              <a:t>            </a:t>
            </a:r>
          </a:p>
          <a:p>
            <a:pPr marL="0" lvl="0" indent="0">
              <a:buNone/>
            </a:pPr>
            <a:endParaRPr lang="en-US" sz="1400" dirty="0" smtClean="0"/>
          </a:p>
          <a:p>
            <a:pPr marL="0" lvl="0" indent="0">
              <a:buNone/>
            </a:pPr>
            <a:r>
              <a:rPr lang="en-US" sz="1400" dirty="0"/>
              <a:t>	</a:t>
            </a:r>
            <a:endParaRPr lang="en-US" dirty="0" smtClean="0"/>
          </a:p>
          <a:p>
            <a:pPr marL="0" lvl="0" indent="0">
              <a:buNone/>
            </a:pPr>
            <a:endParaRPr lang="en-US" sz="1200" dirty="0" smtClean="0"/>
          </a:p>
          <a:p>
            <a:pPr marL="0" lvl="0" indent="0">
              <a:buNone/>
            </a:pPr>
            <a:endParaRPr lang="en-US" sz="1200" dirty="0"/>
          </a:p>
        </p:txBody>
      </p:sp>
      <p:sp>
        <p:nvSpPr>
          <p:cNvPr id="4" name="Date Placeholder 3"/>
          <p:cNvSpPr>
            <a:spLocks noGrp="1"/>
          </p:cNvSpPr>
          <p:nvPr>
            <p:ph type="dt" sz="half" idx="10"/>
          </p:nvPr>
        </p:nvSpPr>
        <p:spPr/>
        <p:txBody>
          <a:bodyPr/>
          <a:lstStyle/>
          <a:p>
            <a:pPr>
              <a:defRPr/>
            </a:pPr>
            <a:r>
              <a:rPr lang="en-US" dirty="0" smtClean="0"/>
              <a:t>6/9/2016</a:t>
            </a:r>
            <a:endParaRPr lang="en-US" dirty="0"/>
          </a:p>
        </p:txBody>
      </p:sp>
      <p:sp>
        <p:nvSpPr>
          <p:cNvPr id="5" name="Footer Placeholder 4"/>
          <p:cNvSpPr>
            <a:spLocks noGrp="1"/>
          </p:cNvSpPr>
          <p:nvPr>
            <p:ph type="ftr" sz="quarter" idx="11"/>
          </p:nvPr>
        </p:nvSpPr>
        <p:spPr/>
        <p:txBody>
          <a:bodyPr/>
          <a:lstStyle/>
          <a:p>
            <a:pPr>
              <a:defRPr/>
            </a:pPr>
            <a:r>
              <a:rPr lang="en-US" dirty="0" smtClean="0"/>
              <a:t>Department of Social Services</a:t>
            </a:r>
            <a:endParaRPr lang="en-US" dirty="0"/>
          </a:p>
        </p:txBody>
      </p:sp>
      <p:sp>
        <p:nvSpPr>
          <p:cNvPr id="6" name="Slide Number Placeholder 5"/>
          <p:cNvSpPr>
            <a:spLocks noGrp="1"/>
          </p:cNvSpPr>
          <p:nvPr>
            <p:ph type="sldNum" sz="quarter" idx="12"/>
          </p:nvPr>
        </p:nvSpPr>
        <p:spPr/>
        <p:txBody>
          <a:bodyPr/>
          <a:lstStyle/>
          <a:p>
            <a:pPr>
              <a:defRPr/>
            </a:pPr>
            <a:fld id="{8E0910F7-5D48-4D29-89D1-83725AECF732}" type="slidenum">
              <a:rPr lang="en-US" smtClean="0"/>
              <a:pPr>
                <a:defRPr/>
              </a:pPr>
              <a:t>27</a:t>
            </a:fld>
            <a:endParaRPr lang="en-US" dirty="0"/>
          </a:p>
        </p:txBody>
      </p:sp>
      <p:pic>
        <p:nvPicPr>
          <p:cNvPr id="12" name="Picture 11" descr="http://4.bp.blogspot.com/-4_7F65DykGk/UOA8BUsGNvI/AAAAAAAAAR4/38TvA0G-Vmo/s1600/410_1target_group_kids_apparel_photography_los_angeles_mike_henry.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08413" y="4778985"/>
            <a:ext cx="2041433" cy="1616075"/>
          </a:xfrm>
          <a:prstGeom prst="rect">
            <a:avLst/>
          </a:prstGeom>
          <a:noFill/>
          <a:ln>
            <a:noFill/>
          </a:ln>
        </p:spPr>
      </p:pic>
      <p:pic>
        <p:nvPicPr>
          <p:cNvPr id="13" name="Picture 12" descr="http://d39ya49a1fwv14.cloudfront.net/wp-content/uploads/2013/10/African-American-family.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97904" y="4913174"/>
            <a:ext cx="1775823" cy="1216774"/>
          </a:xfrm>
          <a:prstGeom prst="rect">
            <a:avLst/>
          </a:prstGeom>
          <a:noFill/>
          <a:ln>
            <a:noFill/>
          </a:ln>
        </p:spPr>
      </p:pic>
      <p:pic>
        <p:nvPicPr>
          <p:cNvPr id="14" name="Picture 13" descr="https://sp.yimg.com/xj/th?id=OIP.Mede52cf62f804ba5dc7ce3fd04fb1316o0&amp;pid=15.1&amp;P=0&amp;w=228&amp;h=152"/>
          <p:cNvPicPr/>
          <p:nvPr/>
        </p:nvPicPr>
        <p:blipFill>
          <a:blip r:embed="rId5">
            <a:extLst>
              <a:ext uri="{28A0092B-C50C-407E-A947-70E740481C1C}">
                <a14:useLocalDpi xmlns:a14="http://schemas.microsoft.com/office/drawing/2010/main" val="0"/>
              </a:ext>
            </a:extLst>
          </a:blip>
          <a:srcRect/>
          <a:stretch>
            <a:fillRect/>
          </a:stretch>
        </p:blipFill>
        <p:spPr bwMode="auto">
          <a:xfrm>
            <a:off x="5873728" y="4913174"/>
            <a:ext cx="1331095" cy="1216774"/>
          </a:xfrm>
          <a:prstGeom prst="rect">
            <a:avLst/>
          </a:prstGeom>
          <a:noFill/>
          <a:ln>
            <a:noFill/>
          </a:ln>
        </p:spPr>
      </p:pic>
      <p:pic>
        <p:nvPicPr>
          <p:cNvPr id="15" name="Picture 14" descr="http://www.strodepark.org.uk/wp-content/uploads/2011/05/reability.jp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04823" y="4913175"/>
            <a:ext cx="1473811" cy="1216773"/>
          </a:xfrm>
          <a:prstGeom prst="rect">
            <a:avLst/>
          </a:prstGeom>
          <a:noFill/>
          <a:ln>
            <a:noFill/>
          </a:ln>
        </p:spPr>
      </p:pic>
      <p:pic>
        <p:nvPicPr>
          <p:cNvPr id="11268" name="Picture 4" descr="Husky Health Connecticut 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3913" y="5044098"/>
            <a:ext cx="1714500" cy="108585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le 6"/>
          <p:cNvGraphicFramePr>
            <a:graphicFrameLocks noGrp="1"/>
          </p:cNvGraphicFramePr>
          <p:nvPr>
            <p:extLst>
              <p:ext uri="{D42A27DB-BD31-4B8C-83A1-F6EECF244321}">
                <p14:modId xmlns:p14="http://schemas.microsoft.com/office/powerpoint/2010/main" val="1733662365"/>
              </p:ext>
            </p:extLst>
          </p:nvPr>
        </p:nvGraphicFramePr>
        <p:xfrm>
          <a:off x="174173" y="1059699"/>
          <a:ext cx="8654142" cy="3632200"/>
        </p:xfrm>
        <a:graphic>
          <a:graphicData uri="http://schemas.openxmlformats.org/drawingml/2006/table">
            <a:tbl>
              <a:tblPr firstRow="1" bandRow="1">
                <a:tableStyleId>{5C22544A-7EE6-4342-B048-85BDC9FD1C3A}</a:tableStyleId>
              </a:tblPr>
              <a:tblGrid>
                <a:gridCol w="1470533"/>
                <a:gridCol w="2241494"/>
                <a:gridCol w="2677886"/>
                <a:gridCol w="2264229"/>
              </a:tblGrid>
              <a:tr h="370840">
                <a:tc>
                  <a:txBody>
                    <a:bodyPr/>
                    <a:lstStyle/>
                    <a:p>
                      <a:pPr algn="ctr"/>
                      <a:endParaRPr lang="en-US" sz="1800" dirty="0"/>
                    </a:p>
                  </a:txBody>
                  <a:tcPr/>
                </a:tc>
                <a:tc>
                  <a:txBody>
                    <a:bodyPr/>
                    <a:lstStyle/>
                    <a:p>
                      <a:pPr algn="ctr"/>
                      <a:r>
                        <a:rPr lang="en-US" sz="1800" dirty="0" smtClean="0"/>
                        <a:t>Past </a:t>
                      </a:r>
                      <a:endParaRPr lang="en-US" sz="1800" dirty="0"/>
                    </a:p>
                  </a:txBody>
                  <a:tcPr/>
                </a:tc>
                <a:tc>
                  <a:txBody>
                    <a:bodyPr/>
                    <a:lstStyle/>
                    <a:p>
                      <a:pPr algn="ctr"/>
                      <a:r>
                        <a:rPr lang="en-US" sz="1800" dirty="0" smtClean="0"/>
                        <a:t>Present</a:t>
                      </a:r>
                      <a:endParaRPr lang="en-US" sz="1800" dirty="0"/>
                    </a:p>
                  </a:txBody>
                  <a:tcPr/>
                </a:tc>
                <a:tc>
                  <a:txBody>
                    <a:bodyPr/>
                    <a:lstStyle/>
                    <a:p>
                      <a:pPr algn="ctr"/>
                      <a:r>
                        <a:rPr lang="en-US" sz="1800" dirty="0" smtClean="0"/>
                        <a:t>Future</a:t>
                      </a:r>
                      <a:endParaRPr lang="en-US" sz="1800" dirty="0"/>
                    </a:p>
                  </a:txBody>
                  <a:tcPr/>
                </a:tc>
              </a:tr>
              <a:tr h="370840">
                <a:tc>
                  <a:txBody>
                    <a:bodyPr/>
                    <a:lstStyle/>
                    <a:p>
                      <a:pPr algn="l"/>
                      <a:r>
                        <a:rPr lang="en-US" sz="1400" b="1" dirty="0" smtClean="0"/>
                        <a:t>Administrative/</a:t>
                      </a:r>
                    </a:p>
                    <a:p>
                      <a:pPr algn="l"/>
                      <a:r>
                        <a:rPr lang="en-US" sz="1400" b="1" dirty="0" smtClean="0"/>
                        <a:t>financial</a:t>
                      </a:r>
                      <a:r>
                        <a:rPr lang="en-US" sz="1400" b="1" baseline="0" dirty="0" smtClean="0"/>
                        <a:t> model </a:t>
                      </a:r>
                      <a:endParaRPr lang="en-US" sz="1400" b="1" dirty="0"/>
                    </a:p>
                  </a:txBody>
                  <a:tcPr/>
                </a:tc>
                <a:tc>
                  <a:txBody>
                    <a:bodyPr/>
                    <a:lstStyle/>
                    <a:p>
                      <a:pPr algn="l"/>
                      <a:r>
                        <a:rPr lang="en-US" sz="1400" dirty="0" smtClean="0"/>
                        <a:t>A mix of risk-based managed care contracts</a:t>
                      </a:r>
                      <a:r>
                        <a:rPr lang="en-US" sz="1400" baseline="0" dirty="0" smtClean="0"/>
                        <a:t> and central oversight</a:t>
                      </a:r>
                      <a:endParaRPr lang="en-US" sz="1400" dirty="0"/>
                    </a:p>
                  </a:txBody>
                  <a:tcPr/>
                </a:tc>
                <a:tc>
                  <a:txBody>
                    <a:bodyPr/>
                    <a:lstStyle/>
                    <a:p>
                      <a:pPr algn="l"/>
                      <a:r>
                        <a:rPr lang="en-US" sz="1400" dirty="0" smtClean="0"/>
                        <a:t>Self-insured,</a:t>
                      </a:r>
                      <a:r>
                        <a:rPr lang="en-US" sz="1400" baseline="0" dirty="0" smtClean="0"/>
                        <a:t> managed fee-for service model; contracts with four Administrative Services Organizations (ASOs)</a:t>
                      </a:r>
                      <a:endParaRPr lang="en-US" sz="1400" dirty="0"/>
                    </a:p>
                  </a:txBody>
                  <a:tcPr/>
                </a:tc>
                <a:tc>
                  <a:txBody>
                    <a:bodyPr/>
                    <a:lstStyle/>
                    <a:p>
                      <a:pPr algn="l"/>
                      <a:r>
                        <a:rPr lang="en-US" sz="1400" dirty="0" smtClean="0"/>
                        <a:t>Self-insured</a:t>
                      </a:r>
                      <a:r>
                        <a:rPr lang="en-US" sz="1400" baseline="0" dirty="0" smtClean="0"/>
                        <a:t>, managed fee-for-service model that incorporates health neighborhoods and Value-Based Payment (VBP) approaches</a:t>
                      </a:r>
                      <a:endParaRPr lang="en-US" sz="1400" dirty="0"/>
                    </a:p>
                  </a:txBody>
                  <a:tcPr/>
                </a:tc>
              </a:tr>
              <a:tr h="370840">
                <a:tc>
                  <a:txBody>
                    <a:bodyPr/>
                    <a:lstStyle/>
                    <a:p>
                      <a:pPr algn="l"/>
                      <a:r>
                        <a:rPr lang="en-US" sz="1400" b="1" dirty="0" smtClean="0"/>
                        <a:t>Financial</a:t>
                      </a:r>
                      <a:r>
                        <a:rPr lang="en-US" sz="1400" b="1" baseline="0" dirty="0" smtClean="0"/>
                        <a:t> trends</a:t>
                      </a:r>
                      <a:endParaRPr lang="en-US" sz="1400" b="1" dirty="0"/>
                    </a:p>
                  </a:txBody>
                  <a:tcPr/>
                </a:tc>
                <a:tc>
                  <a:txBody>
                    <a:bodyPr/>
                    <a:lstStyle/>
                    <a:p>
                      <a:pPr algn="l"/>
                      <a:r>
                        <a:rPr lang="en-US" sz="1400" dirty="0" smtClean="0"/>
                        <a:t>Double digit year-over-year increases</a:t>
                      </a:r>
                      <a:r>
                        <a:rPr lang="en-US" sz="1400" baseline="0" dirty="0" smtClean="0"/>
                        <a:t> were typical</a:t>
                      </a:r>
                      <a:endParaRPr lang="en-US" sz="1400" dirty="0"/>
                    </a:p>
                  </a:txBody>
                  <a:tcPr/>
                </a:tc>
                <a:tc>
                  <a:txBody>
                    <a:bodyPr/>
                    <a:lstStyle/>
                    <a:p>
                      <a:pPr algn="l"/>
                      <a:r>
                        <a:rPr lang="en-US" sz="1400" dirty="0" smtClean="0"/>
                        <a:t>Overall</a:t>
                      </a:r>
                      <a:r>
                        <a:rPr lang="en-US" sz="1400" baseline="0" dirty="0" smtClean="0"/>
                        <a:t> expenditures are increasing proportionate to enrollment; per member per month spending is trending down</a:t>
                      </a:r>
                      <a:endParaRPr lang="en-US" sz="1400" dirty="0"/>
                    </a:p>
                  </a:txBody>
                  <a:tcPr/>
                </a:tc>
                <a:tc>
                  <a:txBody>
                    <a:bodyPr/>
                    <a:lstStyle/>
                    <a:p>
                      <a:pPr algn="l"/>
                      <a:r>
                        <a:rPr lang="en-US" sz="1400" dirty="0" smtClean="0"/>
                        <a:t>Quality</a:t>
                      </a:r>
                      <a:r>
                        <a:rPr lang="en-US" sz="1400" baseline="0" dirty="0" smtClean="0"/>
                        <a:t>-premised VBP strategies will enable further progress on trends</a:t>
                      </a:r>
                      <a:endParaRPr lang="en-US" sz="1400" dirty="0"/>
                    </a:p>
                  </a:txBody>
                  <a:tcPr/>
                </a:tc>
              </a:tr>
              <a:tr h="370840">
                <a:tc>
                  <a:txBody>
                    <a:bodyPr/>
                    <a:lstStyle/>
                    <a:p>
                      <a:pPr algn="l"/>
                      <a:r>
                        <a:rPr lang="en-US" sz="1400" b="1" dirty="0" smtClean="0"/>
                        <a:t>Data</a:t>
                      </a:r>
                      <a:endParaRPr lang="en-US" sz="1400" b="1" dirty="0"/>
                    </a:p>
                  </a:txBody>
                  <a:tcPr/>
                </a:tc>
                <a:tc>
                  <a:txBody>
                    <a:bodyPr/>
                    <a:lstStyle/>
                    <a:p>
                      <a:pPr algn="l"/>
                      <a:r>
                        <a:rPr lang="en-US" sz="1400" dirty="0" smtClean="0"/>
                        <a:t>Limited</a:t>
                      </a:r>
                      <a:r>
                        <a:rPr lang="en-US" sz="1400" baseline="0" dirty="0" smtClean="0"/>
                        <a:t> e</a:t>
                      </a:r>
                      <a:r>
                        <a:rPr lang="en-US" sz="1400" dirty="0" smtClean="0"/>
                        <a:t>ncounter data from managed care organizations</a:t>
                      </a:r>
                      <a:endParaRPr lang="en-US" sz="1400" dirty="0"/>
                    </a:p>
                  </a:txBody>
                  <a:tcPr/>
                </a:tc>
                <a:tc>
                  <a:txBody>
                    <a:bodyPr/>
                    <a:lstStyle/>
                    <a:p>
                      <a:pPr algn="l"/>
                      <a:r>
                        <a:rPr lang="en-US" sz="1400" dirty="0" smtClean="0"/>
                        <a:t>Fully</a:t>
                      </a:r>
                      <a:r>
                        <a:rPr lang="en-US" sz="1400" baseline="0" dirty="0" smtClean="0"/>
                        <a:t> integrated set of claims data; program employs data analytics to risk stratify and to make policy decisions</a:t>
                      </a:r>
                      <a:endParaRPr lang="en-US" sz="1400" dirty="0"/>
                    </a:p>
                  </a:txBody>
                  <a:tcPr/>
                </a:tc>
                <a:tc>
                  <a:txBody>
                    <a:bodyPr/>
                    <a:lstStyle/>
                    <a:p>
                      <a:pPr algn="l"/>
                      <a:r>
                        <a:rPr lang="en-US" sz="1400" dirty="0" smtClean="0"/>
                        <a:t>Data match across</a:t>
                      </a:r>
                      <a:r>
                        <a:rPr lang="en-US" sz="1400" baseline="0" dirty="0" smtClean="0"/>
                        <a:t> human services and corrections data sets will enable more intelligent policy making </a:t>
                      </a:r>
                      <a:endParaRPr lang="en-US" sz="1400" dirty="0"/>
                    </a:p>
                  </a:txBody>
                  <a:tcPr/>
                </a:tc>
              </a:tr>
            </a:tbl>
          </a:graphicData>
        </a:graphic>
      </p:graphicFrame>
    </p:spTree>
    <p:extLst>
      <p:ext uri="{BB962C8B-B14F-4D97-AF65-F5344CB8AC3E}">
        <p14:creationId xmlns:p14="http://schemas.microsoft.com/office/powerpoint/2010/main" val="265619145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endParaRPr lang="en-US" sz="3200" dirty="0"/>
          </a:p>
        </p:txBody>
      </p:sp>
      <p:sp>
        <p:nvSpPr>
          <p:cNvPr id="3" name="Content Placeholder 2"/>
          <p:cNvSpPr>
            <a:spLocks noGrp="1"/>
          </p:cNvSpPr>
          <p:nvPr>
            <p:ph idx="1"/>
          </p:nvPr>
        </p:nvSpPr>
        <p:spPr>
          <a:xfrm>
            <a:off x="293913" y="834727"/>
            <a:ext cx="8620298" cy="5186363"/>
          </a:xfrm>
        </p:spPr>
        <p:txBody>
          <a:bodyPr/>
          <a:lstStyle/>
          <a:p>
            <a:pPr marL="0" lvl="0" indent="0" algn="ctr">
              <a:buNone/>
            </a:pPr>
            <a:endParaRPr lang="en-US" sz="2800" dirty="0" smtClean="0"/>
          </a:p>
          <a:p>
            <a:pPr marL="0" lvl="0" indent="0">
              <a:buNone/>
            </a:pPr>
            <a:endParaRPr lang="en-US" dirty="0"/>
          </a:p>
          <a:p>
            <a:pPr marL="0" lvl="0" indent="0">
              <a:buNone/>
            </a:pPr>
            <a:endParaRPr lang="en-US" dirty="0" smtClean="0"/>
          </a:p>
          <a:p>
            <a:pPr marL="0" lvl="0" indent="0">
              <a:buNone/>
            </a:pPr>
            <a:r>
              <a:rPr lang="en-US" sz="1400" dirty="0" smtClean="0"/>
              <a:t>           </a:t>
            </a:r>
          </a:p>
          <a:p>
            <a:pPr marL="0" lvl="0" indent="0">
              <a:buNone/>
            </a:pPr>
            <a:r>
              <a:rPr lang="en-US" sz="1400" dirty="0"/>
              <a:t> </a:t>
            </a:r>
            <a:r>
              <a:rPr lang="en-US" sz="1400" dirty="0" smtClean="0"/>
              <a:t>            </a:t>
            </a:r>
          </a:p>
          <a:p>
            <a:pPr marL="0" lvl="0" indent="0">
              <a:buNone/>
            </a:pPr>
            <a:endParaRPr lang="en-US" sz="1400" dirty="0" smtClean="0"/>
          </a:p>
          <a:p>
            <a:pPr marL="0" lvl="0" indent="0">
              <a:buNone/>
            </a:pPr>
            <a:r>
              <a:rPr lang="en-US" sz="1400" dirty="0"/>
              <a:t>	</a:t>
            </a:r>
            <a:endParaRPr lang="en-US" dirty="0" smtClean="0"/>
          </a:p>
          <a:p>
            <a:pPr marL="0" lvl="0" indent="0">
              <a:buNone/>
            </a:pPr>
            <a:endParaRPr lang="en-US" sz="1200" dirty="0" smtClean="0"/>
          </a:p>
          <a:p>
            <a:pPr marL="0" lvl="0" indent="0">
              <a:buNone/>
            </a:pPr>
            <a:endParaRPr lang="en-US" sz="1200" dirty="0"/>
          </a:p>
        </p:txBody>
      </p:sp>
      <p:sp>
        <p:nvSpPr>
          <p:cNvPr id="4" name="Date Placeholder 3"/>
          <p:cNvSpPr>
            <a:spLocks noGrp="1"/>
          </p:cNvSpPr>
          <p:nvPr>
            <p:ph type="dt" sz="half" idx="10"/>
          </p:nvPr>
        </p:nvSpPr>
        <p:spPr/>
        <p:txBody>
          <a:bodyPr/>
          <a:lstStyle/>
          <a:p>
            <a:pPr>
              <a:defRPr/>
            </a:pPr>
            <a:r>
              <a:rPr lang="en-US" dirty="0" smtClean="0"/>
              <a:t>6/9/2016</a:t>
            </a:r>
            <a:endParaRPr lang="en-US" dirty="0"/>
          </a:p>
        </p:txBody>
      </p:sp>
      <p:sp>
        <p:nvSpPr>
          <p:cNvPr id="5" name="Footer Placeholder 4"/>
          <p:cNvSpPr>
            <a:spLocks noGrp="1"/>
          </p:cNvSpPr>
          <p:nvPr>
            <p:ph type="ftr" sz="quarter" idx="11"/>
          </p:nvPr>
        </p:nvSpPr>
        <p:spPr/>
        <p:txBody>
          <a:bodyPr/>
          <a:lstStyle/>
          <a:p>
            <a:pPr>
              <a:defRPr/>
            </a:pPr>
            <a:r>
              <a:rPr lang="en-US" dirty="0" smtClean="0"/>
              <a:t>Department of Social Services</a:t>
            </a:r>
            <a:endParaRPr lang="en-US" dirty="0"/>
          </a:p>
        </p:txBody>
      </p:sp>
      <p:sp>
        <p:nvSpPr>
          <p:cNvPr id="6" name="Slide Number Placeholder 5"/>
          <p:cNvSpPr>
            <a:spLocks noGrp="1"/>
          </p:cNvSpPr>
          <p:nvPr>
            <p:ph type="sldNum" sz="quarter" idx="12"/>
          </p:nvPr>
        </p:nvSpPr>
        <p:spPr/>
        <p:txBody>
          <a:bodyPr/>
          <a:lstStyle/>
          <a:p>
            <a:pPr>
              <a:defRPr/>
            </a:pPr>
            <a:fld id="{8E0910F7-5D48-4D29-89D1-83725AECF732}" type="slidenum">
              <a:rPr lang="en-US" smtClean="0"/>
              <a:pPr>
                <a:defRPr/>
              </a:pPr>
              <a:t>28</a:t>
            </a:fld>
            <a:endParaRPr lang="en-US" dirty="0"/>
          </a:p>
        </p:txBody>
      </p:sp>
      <p:pic>
        <p:nvPicPr>
          <p:cNvPr id="12" name="Picture 11" descr="http://4.bp.blogspot.com/-4_7F65DykGk/UOA8BUsGNvI/AAAAAAAAAR4/38TvA0G-Vmo/s1600/410_1target_group_kids_apparel_photography_los_angeles_mike_henry.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08413" y="4778985"/>
            <a:ext cx="2041433" cy="1616075"/>
          </a:xfrm>
          <a:prstGeom prst="rect">
            <a:avLst/>
          </a:prstGeom>
          <a:noFill/>
          <a:ln>
            <a:noFill/>
          </a:ln>
        </p:spPr>
      </p:pic>
      <p:pic>
        <p:nvPicPr>
          <p:cNvPr id="13" name="Picture 12" descr="http://d39ya49a1fwv14.cloudfront.net/wp-content/uploads/2013/10/African-American-family.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97904" y="4913174"/>
            <a:ext cx="1775823" cy="1216774"/>
          </a:xfrm>
          <a:prstGeom prst="rect">
            <a:avLst/>
          </a:prstGeom>
          <a:noFill/>
          <a:ln>
            <a:noFill/>
          </a:ln>
        </p:spPr>
      </p:pic>
      <p:pic>
        <p:nvPicPr>
          <p:cNvPr id="14" name="Picture 13" descr="https://sp.yimg.com/xj/th?id=OIP.Mede52cf62f804ba5dc7ce3fd04fb1316o0&amp;pid=15.1&amp;P=0&amp;w=228&amp;h=152"/>
          <p:cNvPicPr/>
          <p:nvPr/>
        </p:nvPicPr>
        <p:blipFill>
          <a:blip r:embed="rId5">
            <a:extLst>
              <a:ext uri="{28A0092B-C50C-407E-A947-70E740481C1C}">
                <a14:useLocalDpi xmlns:a14="http://schemas.microsoft.com/office/drawing/2010/main" val="0"/>
              </a:ext>
            </a:extLst>
          </a:blip>
          <a:srcRect/>
          <a:stretch>
            <a:fillRect/>
          </a:stretch>
        </p:blipFill>
        <p:spPr bwMode="auto">
          <a:xfrm>
            <a:off x="5873728" y="4913174"/>
            <a:ext cx="1331095" cy="1216774"/>
          </a:xfrm>
          <a:prstGeom prst="rect">
            <a:avLst/>
          </a:prstGeom>
          <a:noFill/>
          <a:ln>
            <a:noFill/>
          </a:ln>
        </p:spPr>
      </p:pic>
      <p:pic>
        <p:nvPicPr>
          <p:cNvPr id="15" name="Picture 14" descr="http://www.strodepark.org.uk/wp-content/uploads/2011/05/reability.jp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04823" y="4913175"/>
            <a:ext cx="1473811" cy="1216773"/>
          </a:xfrm>
          <a:prstGeom prst="rect">
            <a:avLst/>
          </a:prstGeom>
          <a:noFill/>
          <a:ln>
            <a:noFill/>
          </a:ln>
        </p:spPr>
      </p:pic>
      <p:pic>
        <p:nvPicPr>
          <p:cNvPr id="11268" name="Picture 4" descr="Husky Health Connecticut 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3913" y="5044098"/>
            <a:ext cx="1714500" cy="108585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le 6"/>
          <p:cNvGraphicFramePr>
            <a:graphicFrameLocks noGrp="1"/>
          </p:cNvGraphicFramePr>
          <p:nvPr>
            <p:extLst>
              <p:ext uri="{D42A27DB-BD31-4B8C-83A1-F6EECF244321}">
                <p14:modId xmlns:p14="http://schemas.microsoft.com/office/powerpoint/2010/main" val="857385936"/>
              </p:ext>
            </p:extLst>
          </p:nvPr>
        </p:nvGraphicFramePr>
        <p:xfrm>
          <a:off x="195944" y="1212757"/>
          <a:ext cx="8654142" cy="3322320"/>
        </p:xfrm>
        <a:graphic>
          <a:graphicData uri="http://schemas.openxmlformats.org/drawingml/2006/table">
            <a:tbl>
              <a:tblPr firstRow="1" bandRow="1">
                <a:tableStyleId>{5C22544A-7EE6-4342-B048-85BDC9FD1C3A}</a:tableStyleId>
              </a:tblPr>
              <a:tblGrid>
                <a:gridCol w="1470533"/>
                <a:gridCol w="2386789"/>
                <a:gridCol w="2633285"/>
                <a:gridCol w="2163535"/>
              </a:tblGrid>
              <a:tr h="0">
                <a:tc>
                  <a:txBody>
                    <a:bodyPr/>
                    <a:lstStyle/>
                    <a:p>
                      <a:pPr algn="ctr"/>
                      <a:endParaRPr lang="en-US" sz="1800" dirty="0"/>
                    </a:p>
                  </a:txBody>
                  <a:tcPr/>
                </a:tc>
                <a:tc>
                  <a:txBody>
                    <a:bodyPr/>
                    <a:lstStyle/>
                    <a:p>
                      <a:pPr algn="ctr"/>
                      <a:r>
                        <a:rPr lang="en-US" sz="1800" dirty="0" smtClean="0"/>
                        <a:t>Past </a:t>
                      </a:r>
                      <a:endParaRPr lang="en-US" sz="1800" dirty="0"/>
                    </a:p>
                  </a:txBody>
                  <a:tcPr/>
                </a:tc>
                <a:tc>
                  <a:txBody>
                    <a:bodyPr/>
                    <a:lstStyle/>
                    <a:p>
                      <a:pPr algn="ctr"/>
                      <a:r>
                        <a:rPr lang="en-US" sz="1800" dirty="0" smtClean="0"/>
                        <a:t>Present</a:t>
                      </a:r>
                      <a:endParaRPr lang="en-US" sz="1800" dirty="0"/>
                    </a:p>
                  </a:txBody>
                  <a:tcPr/>
                </a:tc>
                <a:tc>
                  <a:txBody>
                    <a:bodyPr/>
                    <a:lstStyle/>
                    <a:p>
                      <a:pPr algn="ctr"/>
                      <a:r>
                        <a:rPr lang="en-US" sz="1800" dirty="0" smtClean="0"/>
                        <a:t>Future</a:t>
                      </a:r>
                      <a:endParaRPr lang="en-US" sz="1800" dirty="0"/>
                    </a:p>
                  </a:txBody>
                  <a:tcPr/>
                </a:tc>
              </a:tr>
              <a:tr h="370840">
                <a:tc>
                  <a:txBody>
                    <a:bodyPr/>
                    <a:lstStyle/>
                    <a:p>
                      <a:r>
                        <a:rPr lang="en-US" sz="1400" b="1" dirty="0" smtClean="0"/>
                        <a:t>Member experience</a:t>
                      </a:r>
                      <a:endParaRPr lang="en-US" sz="1400" b="1" dirty="0"/>
                    </a:p>
                  </a:txBody>
                  <a:tcPr/>
                </a:tc>
                <a:tc>
                  <a:txBody>
                    <a:bodyPr/>
                    <a:lstStyle/>
                    <a:p>
                      <a:r>
                        <a:rPr lang="en-US" sz="1400" dirty="0" smtClean="0"/>
                        <a:t>Members had different experiences</a:t>
                      </a:r>
                      <a:r>
                        <a:rPr lang="en-US" sz="1400" baseline="0" dirty="0" smtClean="0"/>
                        <a:t> depending on which MCO oversaw their services; MCOs relied upon</a:t>
                      </a:r>
                      <a:r>
                        <a:rPr lang="en-US" sz="1400" dirty="0" smtClean="0"/>
                        <a:t> traditional</a:t>
                      </a:r>
                      <a:r>
                        <a:rPr lang="en-US" sz="1400" baseline="0" dirty="0" smtClean="0"/>
                        <a:t> </a:t>
                      </a:r>
                      <a:r>
                        <a:rPr lang="en-US" sz="1400" dirty="0" smtClean="0"/>
                        <a:t>chronic</a:t>
                      </a:r>
                      <a:r>
                        <a:rPr lang="en-US" sz="1400" baseline="0" dirty="0" smtClean="0"/>
                        <a:t> disease management strategies</a:t>
                      </a:r>
                      <a:endParaRPr lang="en-US" sz="1400" dirty="0"/>
                    </a:p>
                  </a:txBody>
                  <a:tcPr/>
                </a:tc>
                <a:tc>
                  <a:txBody>
                    <a:bodyPr/>
                    <a:lstStyle/>
                    <a:p>
                      <a:r>
                        <a:rPr lang="en-US" sz="1400" dirty="0" smtClean="0"/>
                        <a:t>ASOs</a:t>
                      </a:r>
                      <a:r>
                        <a:rPr lang="en-US" sz="1400" baseline="0" dirty="0" smtClean="0"/>
                        <a:t> provide streamlined, statewide access points and Intensive Care Management; PCMH practices enable coordination of primary and specialty care; health homes enable integration of medical, behavioral health and social services</a:t>
                      </a:r>
                      <a:endParaRPr lang="en-US" sz="1400" dirty="0"/>
                    </a:p>
                  </a:txBody>
                  <a:tcPr/>
                </a:tc>
                <a:tc>
                  <a:txBody>
                    <a:bodyPr/>
                    <a:lstStyle/>
                    <a:p>
                      <a:r>
                        <a:rPr lang="en-US" sz="1400" dirty="0" smtClean="0"/>
                        <a:t>Health neighborhoods</a:t>
                      </a:r>
                      <a:r>
                        <a:rPr lang="en-US" sz="1400" baseline="0" dirty="0" smtClean="0"/>
                        <a:t> will address both health needs and social determinants of health (e.g. housing stability)</a:t>
                      </a:r>
                      <a:endParaRPr lang="en-US" sz="1400" dirty="0"/>
                    </a:p>
                  </a:txBody>
                  <a:tcPr/>
                </a:tc>
              </a:tr>
              <a:tr h="370840">
                <a:tc>
                  <a:txBody>
                    <a:bodyPr/>
                    <a:lstStyle/>
                    <a:p>
                      <a:r>
                        <a:rPr lang="en-US" sz="1400" b="1" dirty="0" smtClean="0"/>
                        <a:t>Provider</a:t>
                      </a:r>
                      <a:r>
                        <a:rPr lang="en-US" sz="1400" b="1" baseline="0" dirty="0" smtClean="0"/>
                        <a:t> experience</a:t>
                      </a:r>
                      <a:endParaRPr lang="en-US" sz="1400" b="1" dirty="0"/>
                    </a:p>
                  </a:txBody>
                  <a:tcPr/>
                </a:tc>
                <a:tc>
                  <a:txBody>
                    <a:bodyPr/>
                    <a:lstStyle/>
                    <a:p>
                      <a:r>
                        <a:rPr lang="en-US" sz="1400" dirty="0" smtClean="0"/>
                        <a:t>Provider</a:t>
                      </a:r>
                      <a:r>
                        <a:rPr lang="en-US" sz="1400" baseline="0" dirty="0" smtClean="0"/>
                        <a:t> experience varied across MCOs; payment was often slow or incomplete</a:t>
                      </a:r>
                      <a:endParaRPr lang="en-US" sz="1400" dirty="0"/>
                    </a:p>
                  </a:txBody>
                  <a:tcPr/>
                </a:tc>
                <a:tc>
                  <a:txBody>
                    <a:bodyPr/>
                    <a:lstStyle/>
                    <a:p>
                      <a:r>
                        <a:rPr lang="en-US" sz="1400" dirty="0" smtClean="0"/>
                        <a:t>ASOs provide uniform,</a:t>
                      </a:r>
                      <a:r>
                        <a:rPr lang="en-US" sz="1400" baseline="0" dirty="0" smtClean="0"/>
                        <a:t> statewide utilization management and ICM; providers can bill on a bi-weekly basis </a:t>
                      </a:r>
                      <a:endParaRPr lang="en-US" sz="1400" dirty="0"/>
                    </a:p>
                  </a:txBody>
                  <a:tcPr/>
                </a:tc>
                <a:tc>
                  <a:txBody>
                    <a:bodyPr/>
                    <a:lstStyle/>
                    <a:p>
                      <a:r>
                        <a:rPr lang="en-US" sz="1400" dirty="0" smtClean="0"/>
                        <a:t>Consideration of migration</a:t>
                      </a:r>
                      <a:r>
                        <a:rPr lang="en-US" sz="1400" baseline="0" dirty="0" smtClean="0"/>
                        <a:t> to health neighborhood self-management of provider relationships</a:t>
                      </a:r>
                      <a:endParaRPr lang="en-US" sz="1400" dirty="0"/>
                    </a:p>
                  </a:txBody>
                  <a:tcPr/>
                </a:tc>
              </a:tr>
            </a:tbl>
          </a:graphicData>
        </a:graphic>
      </p:graphicFrame>
    </p:spTree>
    <p:extLst>
      <p:ext uri="{BB962C8B-B14F-4D97-AF65-F5344CB8AC3E}">
        <p14:creationId xmlns:p14="http://schemas.microsoft.com/office/powerpoint/2010/main" val="155375230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endParaRPr lang="en-US" sz="3200" dirty="0"/>
          </a:p>
        </p:txBody>
      </p:sp>
      <p:sp>
        <p:nvSpPr>
          <p:cNvPr id="3" name="Content Placeholder 2"/>
          <p:cNvSpPr>
            <a:spLocks noGrp="1"/>
          </p:cNvSpPr>
          <p:nvPr>
            <p:ph idx="1"/>
          </p:nvPr>
        </p:nvSpPr>
        <p:spPr>
          <a:xfrm>
            <a:off x="290945" y="898237"/>
            <a:ext cx="8620298" cy="5186363"/>
          </a:xfrm>
        </p:spPr>
        <p:txBody>
          <a:bodyPr/>
          <a:lstStyle/>
          <a:p>
            <a:pPr marL="0" lvl="0" indent="0" algn="ctr">
              <a:buNone/>
            </a:pPr>
            <a:endParaRPr lang="en-US" sz="3200" b="1" dirty="0" smtClean="0"/>
          </a:p>
          <a:p>
            <a:pPr marL="0" lvl="0" indent="0" algn="ctr">
              <a:buNone/>
            </a:pPr>
            <a:endParaRPr lang="en-US" sz="3200" b="1" dirty="0"/>
          </a:p>
          <a:p>
            <a:pPr marL="0" lvl="0" indent="0" algn="ctr">
              <a:buNone/>
            </a:pPr>
            <a:endParaRPr lang="en-US" sz="3200" b="1" dirty="0" smtClean="0"/>
          </a:p>
          <a:p>
            <a:pPr marL="0" lvl="0" indent="0" algn="ctr">
              <a:buNone/>
            </a:pPr>
            <a:endParaRPr lang="en-US" sz="3200" b="1" dirty="0" smtClean="0"/>
          </a:p>
          <a:p>
            <a:pPr marL="0" lvl="0" indent="0" algn="ctr">
              <a:buNone/>
            </a:pPr>
            <a:r>
              <a:rPr lang="en-US" sz="3200" b="1" dirty="0" smtClean="0"/>
              <a:t>Documented Outcomes</a:t>
            </a:r>
            <a:endParaRPr lang="en-US" sz="2800" dirty="0" smtClean="0"/>
          </a:p>
          <a:p>
            <a:pPr marL="0" lvl="0" indent="0" algn="ctr">
              <a:buNone/>
            </a:pPr>
            <a:endParaRPr lang="en-US" sz="2800" dirty="0" smtClean="0"/>
          </a:p>
          <a:p>
            <a:pPr marL="0" lvl="0" indent="0">
              <a:buNone/>
            </a:pPr>
            <a:endParaRPr lang="en-US" dirty="0" smtClean="0"/>
          </a:p>
          <a:p>
            <a:pPr marL="0" lvl="0" indent="0">
              <a:buNone/>
            </a:pPr>
            <a:endParaRPr lang="en-US" dirty="0" smtClean="0"/>
          </a:p>
          <a:p>
            <a:pPr marL="0" lvl="0" indent="0">
              <a:buNone/>
            </a:pPr>
            <a:endParaRPr lang="en-US" sz="1200" dirty="0" smtClean="0"/>
          </a:p>
          <a:p>
            <a:pPr marL="0" lvl="0" indent="0">
              <a:buNone/>
            </a:pPr>
            <a:endParaRPr lang="en-US" sz="1200" dirty="0"/>
          </a:p>
        </p:txBody>
      </p:sp>
      <p:sp>
        <p:nvSpPr>
          <p:cNvPr id="4" name="Date Placeholder 3"/>
          <p:cNvSpPr>
            <a:spLocks noGrp="1"/>
          </p:cNvSpPr>
          <p:nvPr>
            <p:ph type="dt" sz="half" idx="10"/>
          </p:nvPr>
        </p:nvSpPr>
        <p:spPr/>
        <p:txBody>
          <a:bodyPr/>
          <a:lstStyle/>
          <a:p>
            <a:pPr>
              <a:defRPr/>
            </a:pPr>
            <a:r>
              <a:rPr lang="en-US" dirty="0" smtClean="0"/>
              <a:t>6/9/2016</a:t>
            </a:r>
            <a:endParaRPr lang="en-US" dirty="0"/>
          </a:p>
        </p:txBody>
      </p:sp>
      <p:sp>
        <p:nvSpPr>
          <p:cNvPr id="5" name="Footer Placeholder 4"/>
          <p:cNvSpPr>
            <a:spLocks noGrp="1"/>
          </p:cNvSpPr>
          <p:nvPr>
            <p:ph type="ftr" sz="quarter" idx="11"/>
          </p:nvPr>
        </p:nvSpPr>
        <p:spPr/>
        <p:txBody>
          <a:bodyPr/>
          <a:lstStyle/>
          <a:p>
            <a:pPr>
              <a:defRPr/>
            </a:pPr>
            <a:r>
              <a:rPr lang="en-US" dirty="0" smtClean="0"/>
              <a:t>Department of Social Services</a:t>
            </a:r>
            <a:endParaRPr lang="en-US" dirty="0"/>
          </a:p>
        </p:txBody>
      </p:sp>
      <p:sp>
        <p:nvSpPr>
          <p:cNvPr id="6" name="Slide Number Placeholder 5"/>
          <p:cNvSpPr>
            <a:spLocks noGrp="1"/>
          </p:cNvSpPr>
          <p:nvPr>
            <p:ph type="sldNum" sz="quarter" idx="12"/>
          </p:nvPr>
        </p:nvSpPr>
        <p:spPr/>
        <p:txBody>
          <a:bodyPr/>
          <a:lstStyle/>
          <a:p>
            <a:pPr>
              <a:defRPr/>
            </a:pPr>
            <a:fld id="{8E0910F7-5D48-4D29-89D1-83725AECF732}" type="slidenum">
              <a:rPr lang="en-US" smtClean="0"/>
              <a:pPr>
                <a:defRPr/>
              </a:pPr>
              <a:t>29</a:t>
            </a:fld>
            <a:endParaRPr lang="en-US" dirty="0"/>
          </a:p>
        </p:txBody>
      </p:sp>
    </p:spTree>
    <p:extLst>
      <p:ext uri="{BB962C8B-B14F-4D97-AF65-F5344CB8AC3E}">
        <p14:creationId xmlns:p14="http://schemas.microsoft.com/office/powerpoint/2010/main" val="8665257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endParaRPr lang="en-US" sz="3200" dirty="0"/>
          </a:p>
        </p:txBody>
      </p:sp>
      <p:sp>
        <p:nvSpPr>
          <p:cNvPr id="3" name="Content Placeholder 2"/>
          <p:cNvSpPr>
            <a:spLocks noGrp="1"/>
          </p:cNvSpPr>
          <p:nvPr>
            <p:ph idx="1"/>
          </p:nvPr>
        </p:nvSpPr>
        <p:spPr>
          <a:xfrm>
            <a:off x="290945" y="898237"/>
            <a:ext cx="8620298" cy="5186363"/>
          </a:xfrm>
        </p:spPr>
        <p:txBody>
          <a:bodyPr/>
          <a:lstStyle/>
          <a:p>
            <a:pPr marL="0" lvl="0" indent="0" algn="ctr">
              <a:buNone/>
            </a:pPr>
            <a:endParaRPr lang="en-US" sz="3200" b="1" dirty="0" smtClean="0"/>
          </a:p>
          <a:p>
            <a:pPr marL="0" lvl="0" indent="0" algn="ctr">
              <a:buNone/>
            </a:pPr>
            <a:endParaRPr lang="en-US" sz="3200" b="1" dirty="0"/>
          </a:p>
          <a:p>
            <a:pPr marL="0" lvl="0" indent="0" algn="ctr">
              <a:buNone/>
            </a:pPr>
            <a:endParaRPr lang="en-US" sz="3200" b="1" dirty="0" smtClean="0"/>
          </a:p>
          <a:p>
            <a:pPr marL="0" lvl="0" indent="0" algn="ctr">
              <a:buNone/>
            </a:pPr>
            <a:r>
              <a:rPr lang="en-US" sz="3200" b="1" dirty="0" smtClean="0"/>
              <a:t>HUSKY Health</a:t>
            </a:r>
          </a:p>
          <a:p>
            <a:pPr marL="0" lvl="0" indent="0" algn="ctr">
              <a:buNone/>
            </a:pPr>
            <a:r>
              <a:rPr lang="en-US" sz="3200" b="1" dirty="0" smtClean="0"/>
              <a:t>Overview</a:t>
            </a:r>
            <a:endParaRPr lang="en-US" sz="2800" dirty="0" smtClean="0"/>
          </a:p>
          <a:p>
            <a:pPr marL="0" lvl="0" indent="0" algn="ctr">
              <a:buNone/>
            </a:pPr>
            <a:endParaRPr lang="en-US" sz="2800" dirty="0" smtClean="0"/>
          </a:p>
          <a:p>
            <a:pPr marL="0" lvl="0" indent="0">
              <a:buNone/>
            </a:pPr>
            <a:endParaRPr lang="en-US" dirty="0" smtClean="0"/>
          </a:p>
          <a:p>
            <a:pPr marL="0" lvl="0" indent="0">
              <a:buNone/>
            </a:pPr>
            <a:endParaRPr lang="en-US" dirty="0" smtClean="0"/>
          </a:p>
          <a:p>
            <a:pPr marL="0" lvl="0" indent="0">
              <a:buNone/>
            </a:pPr>
            <a:endParaRPr lang="en-US" sz="1200" dirty="0" smtClean="0"/>
          </a:p>
          <a:p>
            <a:pPr marL="0" lvl="0" indent="0">
              <a:buNone/>
            </a:pPr>
            <a:endParaRPr lang="en-US" sz="1200" dirty="0"/>
          </a:p>
        </p:txBody>
      </p:sp>
      <p:sp>
        <p:nvSpPr>
          <p:cNvPr id="4" name="Date Placeholder 3"/>
          <p:cNvSpPr>
            <a:spLocks noGrp="1"/>
          </p:cNvSpPr>
          <p:nvPr>
            <p:ph type="dt" sz="half" idx="10"/>
          </p:nvPr>
        </p:nvSpPr>
        <p:spPr/>
        <p:txBody>
          <a:bodyPr/>
          <a:lstStyle/>
          <a:p>
            <a:pPr>
              <a:defRPr/>
            </a:pPr>
            <a:r>
              <a:rPr lang="en-US" dirty="0" smtClean="0"/>
              <a:t>6/14/2016</a:t>
            </a:r>
            <a:endParaRPr lang="en-US" dirty="0"/>
          </a:p>
        </p:txBody>
      </p:sp>
      <p:sp>
        <p:nvSpPr>
          <p:cNvPr id="5" name="Footer Placeholder 4"/>
          <p:cNvSpPr>
            <a:spLocks noGrp="1"/>
          </p:cNvSpPr>
          <p:nvPr>
            <p:ph type="ftr" sz="quarter" idx="11"/>
          </p:nvPr>
        </p:nvSpPr>
        <p:spPr/>
        <p:txBody>
          <a:bodyPr/>
          <a:lstStyle/>
          <a:p>
            <a:pPr>
              <a:defRPr/>
            </a:pPr>
            <a:r>
              <a:rPr lang="en-US" dirty="0" smtClean="0"/>
              <a:t>Department of Social Services</a:t>
            </a:r>
            <a:endParaRPr lang="en-US" dirty="0"/>
          </a:p>
        </p:txBody>
      </p:sp>
      <p:sp>
        <p:nvSpPr>
          <p:cNvPr id="6" name="Slide Number Placeholder 5"/>
          <p:cNvSpPr>
            <a:spLocks noGrp="1"/>
          </p:cNvSpPr>
          <p:nvPr>
            <p:ph type="sldNum" sz="quarter" idx="12"/>
          </p:nvPr>
        </p:nvSpPr>
        <p:spPr/>
        <p:txBody>
          <a:bodyPr/>
          <a:lstStyle/>
          <a:p>
            <a:pPr>
              <a:defRPr/>
            </a:pPr>
            <a:fld id="{8E0910F7-5D48-4D29-89D1-83725AECF732}" type="slidenum">
              <a:rPr lang="en-US" smtClean="0"/>
              <a:pPr>
                <a:defRPr/>
              </a:pPr>
              <a:t>3</a:t>
            </a:fld>
            <a:endParaRPr lang="en-US" dirty="0"/>
          </a:p>
        </p:txBody>
      </p:sp>
    </p:spTree>
    <p:extLst>
      <p:ext uri="{BB962C8B-B14F-4D97-AF65-F5344CB8AC3E}">
        <p14:creationId xmlns:p14="http://schemas.microsoft.com/office/powerpoint/2010/main" val="390357099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endParaRPr lang="en-US" sz="3200" dirty="0"/>
          </a:p>
        </p:txBody>
      </p:sp>
      <p:sp>
        <p:nvSpPr>
          <p:cNvPr id="3" name="Content Placeholder 2"/>
          <p:cNvSpPr>
            <a:spLocks noGrp="1"/>
          </p:cNvSpPr>
          <p:nvPr>
            <p:ph idx="1"/>
          </p:nvPr>
        </p:nvSpPr>
        <p:spPr>
          <a:xfrm>
            <a:off x="323601" y="1210827"/>
            <a:ext cx="8493826" cy="5146431"/>
          </a:xfrm>
        </p:spPr>
        <p:txBody>
          <a:bodyPr/>
          <a:lstStyle/>
          <a:p>
            <a:pPr marL="0" lvl="0" indent="0">
              <a:buNone/>
            </a:pPr>
            <a:r>
              <a:rPr lang="en-US" sz="3600" b="1" dirty="0" smtClean="0"/>
              <a:t>HUSKY Health analyses its outcomes through the following means:</a:t>
            </a:r>
            <a:endParaRPr lang="en-US" sz="3600" b="1" dirty="0"/>
          </a:p>
          <a:p>
            <a:endParaRPr lang="en-US" sz="2800" dirty="0" smtClean="0"/>
          </a:p>
          <a:p>
            <a:r>
              <a:rPr lang="en-US" sz="2800" dirty="0" smtClean="0"/>
              <a:t>Use of a broad array of HEDIS and hybrid measures</a:t>
            </a:r>
          </a:p>
          <a:p>
            <a:r>
              <a:rPr lang="en-US" sz="2800" dirty="0" smtClean="0"/>
              <a:t>Use of CAHPS</a:t>
            </a:r>
            <a:r>
              <a:rPr lang="en-US" sz="2800" dirty="0"/>
              <a:t> </a:t>
            </a:r>
            <a:r>
              <a:rPr lang="en-US" sz="2800" dirty="0" smtClean="0"/>
              <a:t>and mystery shopper approach</a:t>
            </a:r>
          </a:p>
          <a:p>
            <a:r>
              <a:rPr lang="en-US" sz="2800" dirty="0" smtClean="0"/>
              <a:t>Geo-access analyses of provider participation</a:t>
            </a:r>
          </a:p>
          <a:p>
            <a:r>
              <a:rPr lang="en-US" sz="2800" dirty="0" smtClean="0"/>
              <a:t>Provider surveys</a:t>
            </a:r>
          </a:p>
          <a:p>
            <a:r>
              <a:rPr lang="en-US" sz="2800" dirty="0" smtClean="0"/>
              <a:t>Review of financial trends: overall expenditures and per member per month spend, stratified across all HUSKY Health coverage groups</a:t>
            </a:r>
          </a:p>
        </p:txBody>
      </p:sp>
      <p:sp>
        <p:nvSpPr>
          <p:cNvPr id="4" name="Date Placeholder 3"/>
          <p:cNvSpPr>
            <a:spLocks noGrp="1"/>
          </p:cNvSpPr>
          <p:nvPr>
            <p:ph type="dt" sz="half" idx="10"/>
          </p:nvPr>
        </p:nvSpPr>
        <p:spPr/>
        <p:txBody>
          <a:bodyPr/>
          <a:lstStyle/>
          <a:p>
            <a:pPr>
              <a:defRPr/>
            </a:pPr>
            <a:r>
              <a:rPr lang="en-US" dirty="0" smtClean="0"/>
              <a:t>6/9/2016</a:t>
            </a:r>
            <a:endParaRPr lang="en-US" dirty="0"/>
          </a:p>
        </p:txBody>
      </p:sp>
      <p:sp>
        <p:nvSpPr>
          <p:cNvPr id="5" name="Footer Placeholder 4"/>
          <p:cNvSpPr>
            <a:spLocks noGrp="1"/>
          </p:cNvSpPr>
          <p:nvPr>
            <p:ph type="ftr" sz="quarter" idx="11"/>
          </p:nvPr>
        </p:nvSpPr>
        <p:spPr/>
        <p:txBody>
          <a:bodyPr/>
          <a:lstStyle/>
          <a:p>
            <a:pPr>
              <a:defRPr/>
            </a:pPr>
            <a:r>
              <a:rPr lang="en-US" dirty="0" smtClean="0"/>
              <a:t>Department of Social Services</a:t>
            </a:r>
            <a:endParaRPr lang="en-US" dirty="0"/>
          </a:p>
        </p:txBody>
      </p:sp>
      <p:sp>
        <p:nvSpPr>
          <p:cNvPr id="6" name="Slide Number Placeholder 5"/>
          <p:cNvSpPr>
            <a:spLocks noGrp="1"/>
          </p:cNvSpPr>
          <p:nvPr>
            <p:ph type="sldNum" sz="quarter" idx="12"/>
          </p:nvPr>
        </p:nvSpPr>
        <p:spPr/>
        <p:txBody>
          <a:bodyPr/>
          <a:lstStyle/>
          <a:p>
            <a:pPr>
              <a:defRPr/>
            </a:pPr>
            <a:fld id="{8E0910F7-5D48-4D29-89D1-83725AECF732}" type="slidenum">
              <a:rPr lang="en-US" smtClean="0"/>
              <a:pPr>
                <a:defRPr/>
              </a:pPr>
              <a:t>30</a:t>
            </a:fld>
            <a:endParaRPr lang="en-US" dirty="0"/>
          </a:p>
        </p:txBody>
      </p:sp>
    </p:spTree>
    <p:extLst>
      <p:ext uri="{BB962C8B-B14F-4D97-AF65-F5344CB8AC3E}">
        <p14:creationId xmlns:p14="http://schemas.microsoft.com/office/powerpoint/2010/main" val="16388754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endParaRPr lang="en-US" sz="3200" dirty="0"/>
          </a:p>
        </p:txBody>
      </p:sp>
      <p:sp>
        <p:nvSpPr>
          <p:cNvPr id="3" name="Content Placeholder 2"/>
          <p:cNvSpPr>
            <a:spLocks noGrp="1"/>
          </p:cNvSpPr>
          <p:nvPr>
            <p:ph idx="1"/>
          </p:nvPr>
        </p:nvSpPr>
        <p:spPr>
          <a:xfrm>
            <a:off x="323601" y="1210827"/>
            <a:ext cx="8493826" cy="5146431"/>
          </a:xfrm>
        </p:spPr>
        <p:txBody>
          <a:bodyPr/>
          <a:lstStyle/>
          <a:p>
            <a:pPr marL="0" indent="0">
              <a:buNone/>
              <a:defRPr/>
            </a:pPr>
            <a:r>
              <a:rPr lang="en-US" sz="2800" b="1" dirty="0"/>
              <a:t>What relevant results do we see in Connecticut, related to our </a:t>
            </a:r>
            <a:r>
              <a:rPr lang="en-US" sz="2800" b="1" dirty="0" smtClean="0"/>
              <a:t>Person-Centered Medical Home </a:t>
            </a:r>
            <a:r>
              <a:rPr lang="en-US" sz="2800" b="1" dirty="0"/>
              <a:t>initiative?</a:t>
            </a:r>
          </a:p>
          <a:p>
            <a:pPr marL="0" indent="0">
              <a:buNone/>
              <a:defRPr/>
            </a:pPr>
            <a:endParaRPr lang="en-US" sz="2800" dirty="0"/>
          </a:p>
          <a:p>
            <a:pPr>
              <a:defRPr/>
            </a:pPr>
            <a:r>
              <a:rPr lang="en-US" sz="2800" dirty="0"/>
              <a:t>PCMH practices achieved better results than non-PCMH practices on measures including, but not limited to ambulatory ED visits and asthma ED visits</a:t>
            </a:r>
          </a:p>
          <a:p>
            <a:pPr>
              <a:defRPr/>
            </a:pPr>
            <a:endParaRPr lang="en-US" sz="2800" dirty="0"/>
          </a:p>
          <a:p>
            <a:pPr>
              <a:defRPr/>
            </a:pPr>
            <a:r>
              <a:rPr lang="en-US" sz="2800" dirty="0"/>
              <a:t>Immediate access to care increased to 92.5% of the time, when requested by adults, and 96.7% of the time, when requested on behalf of children</a:t>
            </a:r>
          </a:p>
          <a:p>
            <a:pPr marL="0" lvl="0" indent="0">
              <a:buNone/>
            </a:pPr>
            <a:endParaRPr lang="en-US" sz="2800" dirty="0" smtClean="0"/>
          </a:p>
        </p:txBody>
      </p:sp>
      <p:sp>
        <p:nvSpPr>
          <p:cNvPr id="4" name="Date Placeholder 3"/>
          <p:cNvSpPr>
            <a:spLocks noGrp="1"/>
          </p:cNvSpPr>
          <p:nvPr>
            <p:ph type="dt" sz="half" idx="10"/>
          </p:nvPr>
        </p:nvSpPr>
        <p:spPr/>
        <p:txBody>
          <a:bodyPr/>
          <a:lstStyle/>
          <a:p>
            <a:pPr>
              <a:defRPr/>
            </a:pPr>
            <a:r>
              <a:rPr lang="en-US" dirty="0" smtClean="0"/>
              <a:t>6/9/2016</a:t>
            </a:r>
            <a:endParaRPr lang="en-US" dirty="0"/>
          </a:p>
        </p:txBody>
      </p:sp>
      <p:sp>
        <p:nvSpPr>
          <p:cNvPr id="5" name="Footer Placeholder 4"/>
          <p:cNvSpPr>
            <a:spLocks noGrp="1"/>
          </p:cNvSpPr>
          <p:nvPr>
            <p:ph type="ftr" sz="quarter" idx="11"/>
          </p:nvPr>
        </p:nvSpPr>
        <p:spPr/>
        <p:txBody>
          <a:bodyPr/>
          <a:lstStyle/>
          <a:p>
            <a:pPr>
              <a:defRPr/>
            </a:pPr>
            <a:r>
              <a:rPr lang="en-US" dirty="0" smtClean="0"/>
              <a:t>Department of Social Services</a:t>
            </a:r>
            <a:endParaRPr lang="en-US" dirty="0"/>
          </a:p>
        </p:txBody>
      </p:sp>
      <p:sp>
        <p:nvSpPr>
          <p:cNvPr id="6" name="Slide Number Placeholder 5"/>
          <p:cNvSpPr>
            <a:spLocks noGrp="1"/>
          </p:cNvSpPr>
          <p:nvPr>
            <p:ph type="sldNum" sz="quarter" idx="12"/>
          </p:nvPr>
        </p:nvSpPr>
        <p:spPr/>
        <p:txBody>
          <a:bodyPr/>
          <a:lstStyle/>
          <a:p>
            <a:pPr>
              <a:defRPr/>
            </a:pPr>
            <a:fld id="{8E0910F7-5D48-4D29-89D1-83725AECF732}" type="slidenum">
              <a:rPr lang="en-US" smtClean="0"/>
              <a:pPr>
                <a:defRPr/>
              </a:pPr>
              <a:t>31</a:t>
            </a:fld>
            <a:endParaRPr lang="en-US" dirty="0"/>
          </a:p>
        </p:txBody>
      </p:sp>
    </p:spTree>
    <p:extLst>
      <p:ext uri="{BB962C8B-B14F-4D97-AF65-F5344CB8AC3E}">
        <p14:creationId xmlns:p14="http://schemas.microsoft.com/office/powerpoint/2010/main" val="318847058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endParaRPr lang="en-US" sz="3200" dirty="0"/>
          </a:p>
        </p:txBody>
      </p:sp>
      <p:sp>
        <p:nvSpPr>
          <p:cNvPr id="3" name="Content Placeholder 2"/>
          <p:cNvSpPr>
            <a:spLocks noGrp="1"/>
          </p:cNvSpPr>
          <p:nvPr>
            <p:ph idx="1"/>
          </p:nvPr>
        </p:nvSpPr>
        <p:spPr>
          <a:xfrm>
            <a:off x="323601" y="1210827"/>
            <a:ext cx="8493826" cy="5146431"/>
          </a:xfrm>
        </p:spPr>
        <p:txBody>
          <a:bodyPr/>
          <a:lstStyle/>
          <a:p>
            <a:pPr marL="0" indent="0">
              <a:buNone/>
              <a:defRPr/>
            </a:pPr>
            <a:r>
              <a:rPr lang="en-US" sz="2800" b="1" dirty="0"/>
              <a:t>What relevant results do we see in Connecticut, related to our Intensive Care Management (ICM) initiatives?</a:t>
            </a:r>
          </a:p>
          <a:p>
            <a:pPr marL="0" indent="0">
              <a:buNone/>
              <a:defRPr/>
            </a:pPr>
            <a:endParaRPr lang="en-US" dirty="0"/>
          </a:p>
          <a:p>
            <a:pPr>
              <a:defRPr/>
            </a:pPr>
            <a:r>
              <a:rPr lang="en-US" sz="2800" dirty="0"/>
              <a:t>Over SFY’15. Connecticut Medicaid’s medical ASO, CHNCT, has:</a:t>
            </a:r>
          </a:p>
          <a:p>
            <a:pPr lvl="1">
              <a:defRPr/>
            </a:pPr>
            <a:r>
              <a:rPr lang="en-US" sz="2800" dirty="0" smtClean="0">
                <a:solidFill>
                  <a:srgbClr val="2906A2"/>
                </a:solidFill>
              </a:rPr>
              <a:t>for </a:t>
            </a:r>
            <a:r>
              <a:rPr lang="en-US" sz="2800" dirty="0">
                <a:solidFill>
                  <a:srgbClr val="2906A2"/>
                </a:solidFill>
              </a:rPr>
              <a:t>those members who received ICM, </a:t>
            </a:r>
            <a:r>
              <a:rPr lang="en-US" sz="2800" b="1" dirty="0">
                <a:solidFill>
                  <a:srgbClr val="2906A2"/>
                </a:solidFill>
              </a:rPr>
              <a:t>reduced emergency department (ED) usage </a:t>
            </a:r>
            <a:r>
              <a:rPr lang="en-US" sz="2800" dirty="0">
                <a:solidFill>
                  <a:srgbClr val="2906A2"/>
                </a:solidFill>
              </a:rPr>
              <a:t>by </a:t>
            </a:r>
            <a:r>
              <a:rPr lang="en-US" sz="2800" b="1" dirty="0">
                <a:solidFill>
                  <a:srgbClr val="2906A2"/>
                </a:solidFill>
              </a:rPr>
              <a:t>22.72%</a:t>
            </a:r>
            <a:r>
              <a:rPr lang="en-US" sz="2800" dirty="0">
                <a:solidFill>
                  <a:srgbClr val="2906A2"/>
                </a:solidFill>
              </a:rPr>
              <a:t> and </a:t>
            </a:r>
            <a:r>
              <a:rPr lang="en-US" sz="2800" b="1" dirty="0">
                <a:solidFill>
                  <a:srgbClr val="2906A2"/>
                </a:solidFill>
              </a:rPr>
              <a:t>reduced inpatient admissions by 43.87%</a:t>
            </a:r>
            <a:endParaRPr lang="en-US" sz="2800" dirty="0">
              <a:solidFill>
                <a:srgbClr val="2906A2"/>
              </a:solidFill>
            </a:endParaRPr>
          </a:p>
          <a:p>
            <a:pPr lvl="1">
              <a:defRPr/>
            </a:pPr>
            <a:r>
              <a:rPr lang="en-US" sz="2800" dirty="0">
                <a:solidFill>
                  <a:srgbClr val="2906A2"/>
                </a:solidFill>
              </a:rPr>
              <a:t>for those members who received Intensive Discharge Care Management (IDCM) services, </a:t>
            </a:r>
            <a:r>
              <a:rPr lang="en-US" sz="2800" b="1" dirty="0">
                <a:solidFill>
                  <a:srgbClr val="2906A2"/>
                </a:solidFill>
              </a:rPr>
              <a:t>reduced readmission rates by 28.08%</a:t>
            </a:r>
          </a:p>
          <a:p>
            <a:pPr marL="0" lvl="0" indent="0">
              <a:buNone/>
            </a:pPr>
            <a:endParaRPr lang="en-US" sz="2800" dirty="0" smtClean="0"/>
          </a:p>
        </p:txBody>
      </p:sp>
      <p:sp>
        <p:nvSpPr>
          <p:cNvPr id="4" name="Date Placeholder 3"/>
          <p:cNvSpPr>
            <a:spLocks noGrp="1"/>
          </p:cNvSpPr>
          <p:nvPr>
            <p:ph type="dt" sz="half" idx="10"/>
          </p:nvPr>
        </p:nvSpPr>
        <p:spPr/>
        <p:txBody>
          <a:bodyPr/>
          <a:lstStyle/>
          <a:p>
            <a:pPr>
              <a:defRPr/>
            </a:pPr>
            <a:r>
              <a:rPr lang="en-US" dirty="0" smtClean="0"/>
              <a:t>6/9/2016</a:t>
            </a:r>
            <a:endParaRPr lang="en-US" dirty="0"/>
          </a:p>
        </p:txBody>
      </p:sp>
      <p:sp>
        <p:nvSpPr>
          <p:cNvPr id="5" name="Footer Placeholder 4"/>
          <p:cNvSpPr>
            <a:spLocks noGrp="1"/>
          </p:cNvSpPr>
          <p:nvPr>
            <p:ph type="ftr" sz="quarter" idx="11"/>
          </p:nvPr>
        </p:nvSpPr>
        <p:spPr/>
        <p:txBody>
          <a:bodyPr/>
          <a:lstStyle/>
          <a:p>
            <a:pPr>
              <a:defRPr/>
            </a:pPr>
            <a:r>
              <a:rPr lang="en-US" dirty="0" smtClean="0"/>
              <a:t>Department of Social Services</a:t>
            </a:r>
            <a:endParaRPr lang="en-US" dirty="0"/>
          </a:p>
        </p:txBody>
      </p:sp>
      <p:sp>
        <p:nvSpPr>
          <p:cNvPr id="6" name="Slide Number Placeholder 5"/>
          <p:cNvSpPr>
            <a:spLocks noGrp="1"/>
          </p:cNvSpPr>
          <p:nvPr>
            <p:ph type="sldNum" sz="quarter" idx="12"/>
          </p:nvPr>
        </p:nvSpPr>
        <p:spPr/>
        <p:txBody>
          <a:bodyPr/>
          <a:lstStyle/>
          <a:p>
            <a:pPr>
              <a:defRPr/>
            </a:pPr>
            <a:fld id="{8E0910F7-5D48-4D29-89D1-83725AECF732}" type="slidenum">
              <a:rPr lang="en-US" smtClean="0"/>
              <a:pPr>
                <a:defRPr/>
              </a:pPr>
              <a:t>32</a:t>
            </a:fld>
            <a:endParaRPr lang="en-US" dirty="0"/>
          </a:p>
        </p:txBody>
      </p:sp>
    </p:spTree>
    <p:extLst>
      <p:ext uri="{BB962C8B-B14F-4D97-AF65-F5344CB8AC3E}">
        <p14:creationId xmlns:p14="http://schemas.microsoft.com/office/powerpoint/2010/main" val="179303304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endParaRPr lang="en-US" sz="3200" dirty="0"/>
          </a:p>
        </p:txBody>
      </p:sp>
      <p:sp>
        <p:nvSpPr>
          <p:cNvPr id="3" name="Content Placeholder 2"/>
          <p:cNvSpPr>
            <a:spLocks noGrp="1"/>
          </p:cNvSpPr>
          <p:nvPr>
            <p:ph idx="1"/>
          </p:nvPr>
        </p:nvSpPr>
        <p:spPr>
          <a:xfrm>
            <a:off x="323601" y="1210827"/>
            <a:ext cx="8493826" cy="5146431"/>
          </a:xfrm>
        </p:spPr>
        <p:txBody>
          <a:bodyPr/>
          <a:lstStyle/>
          <a:p>
            <a:pPr>
              <a:defRPr/>
            </a:pPr>
            <a:r>
              <a:rPr lang="en-US" sz="2800" dirty="0"/>
              <a:t>Over SFY’15, through a range of strategies (Intensive Care Management, behavioral health community care teams) and in cooperation with the Connecticut Hospital Association, </a:t>
            </a:r>
            <a:r>
              <a:rPr lang="en-US" sz="2800" b="1" dirty="0"/>
              <a:t>the Emergency Department visit rate was reduced</a:t>
            </a:r>
            <a:r>
              <a:rPr lang="en-US" sz="2800" dirty="0"/>
              <a:t> by:</a:t>
            </a:r>
          </a:p>
          <a:p>
            <a:pPr lvl="1">
              <a:defRPr/>
            </a:pPr>
            <a:endParaRPr lang="en-US" sz="2800" dirty="0">
              <a:solidFill>
                <a:srgbClr val="2906A2"/>
              </a:solidFill>
            </a:endParaRPr>
          </a:p>
          <a:p>
            <a:pPr lvl="1">
              <a:defRPr/>
            </a:pPr>
            <a:r>
              <a:rPr lang="en-US" sz="2800" dirty="0">
                <a:solidFill>
                  <a:srgbClr val="2906A2"/>
                </a:solidFill>
              </a:rPr>
              <a:t> 4.70% for HUSKY A and B</a:t>
            </a:r>
          </a:p>
          <a:p>
            <a:pPr lvl="1">
              <a:defRPr/>
            </a:pPr>
            <a:r>
              <a:rPr lang="en-US" sz="2800" dirty="0">
                <a:solidFill>
                  <a:srgbClr val="2906A2"/>
                </a:solidFill>
              </a:rPr>
              <a:t> 2.16% for HUSKY C</a:t>
            </a:r>
          </a:p>
          <a:p>
            <a:pPr lvl="1">
              <a:defRPr/>
            </a:pPr>
            <a:r>
              <a:rPr lang="en-US" sz="2800" dirty="0">
                <a:solidFill>
                  <a:srgbClr val="2906A2"/>
                </a:solidFill>
              </a:rPr>
              <a:t> 23.51% for HUSKY D</a:t>
            </a:r>
          </a:p>
          <a:p>
            <a:pPr marL="0" lvl="0" indent="0">
              <a:buNone/>
            </a:pPr>
            <a:endParaRPr lang="en-US" sz="2800" dirty="0" smtClean="0"/>
          </a:p>
        </p:txBody>
      </p:sp>
      <p:sp>
        <p:nvSpPr>
          <p:cNvPr id="4" name="Date Placeholder 3"/>
          <p:cNvSpPr>
            <a:spLocks noGrp="1"/>
          </p:cNvSpPr>
          <p:nvPr>
            <p:ph type="dt" sz="half" idx="10"/>
          </p:nvPr>
        </p:nvSpPr>
        <p:spPr/>
        <p:txBody>
          <a:bodyPr/>
          <a:lstStyle/>
          <a:p>
            <a:pPr>
              <a:defRPr/>
            </a:pPr>
            <a:r>
              <a:rPr lang="en-US" dirty="0" smtClean="0"/>
              <a:t>6/9/2016</a:t>
            </a:r>
            <a:endParaRPr lang="en-US" dirty="0"/>
          </a:p>
        </p:txBody>
      </p:sp>
      <p:sp>
        <p:nvSpPr>
          <p:cNvPr id="5" name="Footer Placeholder 4"/>
          <p:cNvSpPr>
            <a:spLocks noGrp="1"/>
          </p:cNvSpPr>
          <p:nvPr>
            <p:ph type="ftr" sz="quarter" idx="11"/>
          </p:nvPr>
        </p:nvSpPr>
        <p:spPr/>
        <p:txBody>
          <a:bodyPr/>
          <a:lstStyle/>
          <a:p>
            <a:pPr>
              <a:defRPr/>
            </a:pPr>
            <a:r>
              <a:rPr lang="en-US" dirty="0" smtClean="0"/>
              <a:t>Department of Social Services</a:t>
            </a:r>
            <a:endParaRPr lang="en-US" dirty="0"/>
          </a:p>
        </p:txBody>
      </p:sp>
      <p:sp>
        <p:nvSpPr>
          <p:cNvPr id="6" name="Slide Number Placeholder 5"/>
          <p:cNvSpPr>
            <a:spLocks noGrp="1"/>
          </p:cNvSpPr>
          <p:nvPr>
            <p:ph type="sldNum" sz="quarter" idx="12"/>
          </p:nvPr>
        </p:nvSpPr>
        <p:spPr/>
        <p:txBody>
          <a:bodyPr/>
          <a:lstStyle/>
          <a:p>
            <a:pPr>
              <a:defRPr/>
            </a:pPr>
            <a:fld id="{8E0910F7-5D48-4D29-89D1-83725AECF732}" type="slidenum">
              <a:rPr lang="en-US" smtClean="0"/>
              <a:pPr>
                <a:defRPr/>
              </a:pPr>
              <a:t>33</a:t>
            </a:fld>
            <a:endParaRPr lang="en-US" dirty="0"/>
          </a:p>
        </p:txBody>
      </p:sp>
    </p:spTree>
    <p:extLst>
      <p:ext uri="{BB962C8B-B14F-4D97-AF65-F5344CB8AC3E}">
        <p14:creationId xmlns:p14="http://schemas.microsoft.com/office/powerpoint/2010/main" val="380112356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endParaRPr lang="en-US" sz="3200" dirty="0"/>
          </a:p>
        </p:txBody>
      </p:sp>
      <p:sp>
        <p:nvSpPr>
          <p:cNvPr id="3" name="Content Placeholder 2"/>
          <p:cNvSpPr>
            <a:spLocks noGrp="1"/>
          </p:cNvSpPr>
          <p:nvPr>
            <p:ph idx="1"/>
          </p:nvPr>
        </p:nvSpPr>
        <p:spPr>
          <a:xfrm>
            <a:off x="323601" y="1210827"/>
            <a:ext cx="8493826" cy="5146431"/>
          </a:xfrm>
        </p:spPr>
        <p:txBody>
          <a:bodyPr/>
          <a:lstStyle/>
          <a:p>
            <a:pPr marL="0" indent="0">
              <a:buNone/>
              <a:defRPr/>
            </a:pPr>
            <a:r>
              <a:rPr lang="en-US" sz="2800" dirty="0"/>
              <a:t>Over SFY’15:</a:t>
            </a:r>
          </a:p>
          <a:p>
            <a:pPr>
              <a:defRPr/>
            </a:pPr>
            <a:endParaRPr lang="en-US" sz="2800" dirty="0"/>
          </a:p>
          <a:p>
            <a:pPr>
              <a:defRPr/>
            </a:pPr>
            <a:r>
              <a:rPr lang="en-US" sz="2800" dirty="0"/>
              <a:t>Overall admissions per 1,000 member months (MM) </a:t>
            </a:r>
            <a:r>
              <a:rPr lang="en-US" sz="2800" b="1" dirty="0"/>
              <a:t>decreased by 13.2%</a:t>
            </a:r>
          </a:p>
          <a:p>
            <a:pPr>
              <a:defRPr/>
            </a:pPr>
            <a:r>
              <a:rPr lang="en-US" sz="2800" dirty="0"/>
              <a:t>Utilization per 1,000 MM for emergent medical visits </a:t>
            </a:r>
            <a:r>
              <a:rPr lang="en-US" sz="2800" b="1" dirty="0"/>
              <a:t>decreased by 5.4%</a:t>
            </a:r>
          </a:p>
          <a:p>
            <a:pPr>
              <a:defRPr/>
            </a:pPr>
            <a:r>
              <a:rPr lang="en-US" sz="2800" dirty="0"/>
              <a:t>Utilization per 1,000 MM for all other hospital outpatient services </a:t>
            </a:r>
            <a:r>
              <a:rPr lang="en-US" sz="2800" b="1" dirty="0"/>
              <a:t>decreased by 5.3%</a:t>
            </a:r>
          </a:p>
          <a:p>
            <a:pPr marL="0" lvl="0" indent="0">
              <a:buNone/>
            </a:pPr>
            <a:endParaRPr lang="en-US" sz="2800" dirty="0" smtClean="0"/>
          </a:p>
        </p:txBody>
      </p:sp>
      <p:sp>
        <p:nvSpPr>
          <p:cNvPr id="4" name="Date Placeholder 3"/>
          <p:cNvSpPr>
            <a:spLocks noGrp="1"/>
          </p:cNvSpPr>
          <p:nvPr>
            <p:ph type="dt" sz="half" idx="10"/>
          </p:nvPr>
        </p:nvSpPr>
        <p:spPr/>
        <p:txBody>
          <a:bodyPr/>
          <a:lstStyle/>
          <a:p>
            <a:pPr>
              <a:defRPr/>
            </a:pPr>
            <a:r>
              <a:rPr lang="en-US" dirty="0" smtClean="0"/>
              <a:t>6/9/2016</a:t>
            </a:r>
            <a:endParaRPr lang="en-US" dirty="0"/>
          </a:p>
        </p:txBody>
      </p:sp>
      <p:sp>
        <p:nvSpPr>
          <p:cNvPr id="5" name="Footer Placeholder 4"/>
          <p:cNvSpPr>
            <a:spLocks noGrp="1"/>
          </p:cNvSpPr>
          <p:nvPr>
            <p:ph type="ftr" sz="quarter" idx="11"/>
          </p:nvPr>
        </p:nvSpPr>
        <p:spPr/>
        <p:txBody>
          <a:bodyPr/>
          <a:lstStyle/>
          <a:p>
            <a:pPr>
              <a:defRPr/>
            </a:pPr>
            <a:r>
              <a:rPr lang="en-US" dirty="0" smtClean="0"/>
              <a:t>Department of Social Services</a:t>
            </a:r>
            <a:endParaRPr lang="en-US" dirty="0"/>
          </a:p>
        </p:txBody>
      </p:sp>
      <p:sp>
        <p:nvSpPr>
          <p:cNvPr id="6" name="Slide Number Placeholder 5"/>
          <p:cNvSpPr>
            <a:spLocks noGrp="1"/>
          </p:cNvSpPr>
          <p:nvPr>
            <p:ph type="sldNum" sz="quarter" idx="12"/>
          </p:nvPr>
        </p:nvSpPr>
        <p:spPr/>
        <p:txBody>
          <a:bodyPr/>
          <a:lstStyle/>
          <a:p>
            <a:pPr>
              <a:defRPr/>
            </a:pPr>
            <a:fld id="{8E0910F7-5D48-4D29-89D1-83725AECF732}" type="slidenum">
              <a:rPr lang="en-US" smtClean="0"/>
              <a:pPr>
                <a:defRPr/>
              </a:pPr>
              <a:t>34</a:t>
            </a:fld>
            <a:endParaRPr lang="en-US" dirty="0"/>
          </a:p>
        </p:txBody>
      </p:sp>
    </p:spTree>
    <p:extLst>
      <p:ext uri="{BB962C8B-B14F-4D97-AF65-F5344CB8AC3E}">
        <p14:creationId xmlns:p14="http://schemas.microsoft.com/office/powerpoint/2010/main" val="183359954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Footer Placeholder 4"/>
          <p:cNvSpPr txBox="1">
            <a:spLocks/>
          </p:cNvSpPr>
          <p:nvPr/>
        </p:nvSpPr>
        <p:spPr bwMode="auto">
          <a:xfrm>
            <a:off x="3124200" y="6475413"/>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Wingdings" pitchFamily="2" charset="2"/>
              <a:buChar char="§"/>
              <a:defRPr sz="2400">
                <a:solidFill>
                  <a:srgbClr val="2906A2"/>
                </a:solidFill>
                <a:latin typeface="Times New Roman" pitchFamily="18" charset="0"/>
              </a:defRPr>
            </a:lvl1pPr>
            <a:lvl2pPr marL="742950" indent="-285750" eaLnBrk="0" hangingPunct="0">
              <a:spcBef>
                <a:spcPct val="20000"/>
              </a:spcBef>
              <a:buFont typeface="Arial" charset="0"/>
              <a:buChar char="•"/>
              <a:defRPr sz="2400">
                <a:solidFill>
                  <a:schemeClr val="tx1"/>
                </a:solidFill>
                <a:latin typeface="Times New Roman" pitchFamily="18" charset="0"/>
              </a:defRPr>
            </a:lvl2pPr>
            <a:lvl3pPr marL="1143000" indent="-228600" eaLnBrk="0" hangingPunct="0">
              <a:spcBef>
                <a:spcPct val="20000"/>
              </a:spcBef>
              <a:buFont typeface="Arial" charset="0"/>
              <a:buChar char="•"/>
              <a:defRPr sz="2000">
                <a:solidFill>
                  <a:schemeClr val="tx1"/>
                </a:solidFill>
                <a:latin typeface="Times New Roman" pitchFamily="18" charset="0"/>
              </a:defRPr>
            </a:lvl3pPr>
            <a:lvl4pPr marL="1600200" indent="-228600" eaLnBrk="0" hangingPunct="0">
              <a:spcBef>
                <a:spcPct val="20000"/>
              </a:spcBef>
              <a:buFont typeface="Arial" charset="0"/>
              <a:buChar char="–"/>
              <a:defRPr sz="2000">
                <a:solidFill>
                  <a:schemeClr val="tx1"/>
                </a:solidFill>
                <a:latin typeface="Times New Roman" pitchFamily="18" charset="0"/>
              </a:defRPr>
            </a:lvl4pPr>
            <a:lvl5pPr marL="2057400" indent="-228600" eaLnBrk="0" hangingPunct="0">
              <a:spcBef>
                <a:spcPct val="20000"/>
              </a:spcBef>
              <a:buFont typeface="Arial" charset="0"/>
              <a:buChar char="»"/>
              <a:defRPr sz="2000">
                <a:solidFill>
                  <a:schemeClr val="tx1"/>
                </a:solidFill>
                <a:latin typeface="Times New Roman" pitchFamily="18" charset="0"/>
              </a:defRPr>
            </a:lvl5pPr>
            <a:lvl6pPr marL="2514600" indent="-228600" eaLnBrk="0" fontAlgn="base" hangingPunct="0">
              <a:spcBef>
                <a:spcPct val="20000"/>
              </a:spcBef>
              <a:spcAft>
                <a:spcPct val="0"/>
              </a:spcAft>
              <a:buFont typeface="Arial" charset="0"/>
              <a:buChar char="»"/>
              <a:defRPr sz="2000">
                <a:solidFill>
                  <a:schemeClr val="tx1"/>
                </a:solidFill>
                <a:latin typeface="Times New Roman" pitchFamily="18" charset="0"/>
              </a:defRPr>
            </a:lvl6pPr>
            <a:lvl7pPr marL="2971800" indent="-228600" eaLnBrk="0" fontAlgn="base" hangingPunct="0">
              <a:spcBef>
                <a:spcPct val="20000"/>
              </a:spcBef>
              <a:spcAft>
                <a:spcPct val="0"/>
              </a:spcAft>
              <a:buFont typeface="Arial" charset="0"/>
              <a:buChar char="»"/>
              <a:defRPr sz="2000">
                <a:solidFill>
                  <a:schemeClr val="tx1"/>
                </a:solidFill>
                <a:latin typeface="Times New Roman" pitchFamily="18" charset="0"/>
              </a:defRPr>
            </a:lvl7pPr>
            <a:lvl8pPr marL="3429000" indent="-228600" eaLnBrk="0" fontAlgn="base" hangingPunct="0">
              <a:spcBef>
                <a:spcPct val="20000"/>
              </a:spcBef>
              <a:spcAft>
                <a:spcPct val="0"/>
              </a:spcAft>
              <a:buFont typeface="Arial" charset="0"/>
              <a:buChar char="»"/>
              <a:defRPr sz="2000">
                <a:solidFill>
                  <a:schemeClr val="tx1"/>
                </a:solidFill>
                <a:latin typeface="Times New Roman" pitchFamily="18" charset="0"/>
              </a:defRPr>
            </a:lvl8pPr>
            <a:lvl9pPr marL="3886200" indent="-228600" eaLnBrk="0" fontAlgn="base" hangingPunct="0">
              <a:spcBef>
                <a:spcPct val="20000"/>
              </a:spcBef>
              <a:spcAft>
                <a:spcPct val="0"/>
              </a:spcAft>
              <a:buFont typeface="Arial" charset="0"/>
              <a:buChar char="»"/>
              <a:defRPr sz="2000">
                <a:solidFill>
                  <a:schemeClr val="tx1"/>
                </a:solidFill>
                <a:latin typeface="Times New Roman" pitchFamily="18" charset="0"/>
              </a:defRPr>
            </a:lvl9pPr>
          </a:lstStyle>
          <a:p>
            <a:pPr algn="ctr">
              <a:spcBef>
                <a:spcPct val="0"/>
              </a:spcBef>
              <a:buFontTx/>
              <a:buNone/>
            </a:pPr>
            <a:r>
              <a:rPr lang="en-US" altLang="en-US" sz="1000" dirty="0">
                <a:solidFill>
                  <a:srgbClr val="898989"/>
                </a:solidFill>
                <a:latin typeface="Century Gothic" pitchFamily="34" charset="0"/>
              </a:rPr>
              <a:t>Department of Social Services</a:t>
            </a:r>
          </a:p>
        </p:txBody>
      </p:sp>
      <p:sp>
        <p:nvSpPr>
          <p:cNvPr id="25603" name="Text Box 7"/>
          <p:cNvSpPr txBox="1">
            <a:spLocks noChangeArrowheads="1"/>
          </p:cNvSpPr>
          <p:nvPr/>
        </p:nvSpPr>
        <p:spPr bwMode="auto">
          <a:xfrm>
            <a:off x="4062413" y="-26988"/>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Font typeface="Wingdings" pitchFamily="2" charset="2"/>
              <a:buChar char="§"/>
              <a:defRPr sz="2400">
                <a:solidFill>
                  <a:srgbClr val="2906A2"/>
                </a:solidFill>
                <a:latin typeface="Times New Roman" pitchFamily="18" charset="0"/>
              </a:defRPr>
            </a:lvl1pPr>
            <a:lvl2pPr marL="742950" indent="-285750" eaLnBrk="0" hangingPunct="0">
              <a:spcBef>
                <a:spcPct val="20000"/>
              </a:spcBef>
              <a:buFont typeface="Arial" charset="0"/>
              <a:buChar char="•"/>
              <a:defRPr sz="2400">
                <a:solidFill>
                  <a:schemeClr val="tx1"/>
                </a:solidFill>
                <a:latin typeface="Times New Roman" pitchFamily="18" charset="0"/>
              </a:defRPr>
            </a:lvl2pPr>
            <a:lvl3pPr marL="1143000" indent="-228600" eaLnBrk="0" hangingPunct="0">
              <a:spcBef>
                <a:spcPct val="20000"/>
              </a:spcBef>
              <a:buFont typeface="Arial" charset="0"/>
              <a:buChar char="•"/>
              <a:defRPr sz="2000">
                <a:solidFill>
                  <a:schemeClr val="tx1"/>
                </a:solidFill>
                <a:latin typeface="Times New Roman" pitchFamily="18" charset="0"/>
              </a:defRPr>
            </a:lvl3pPr>
            <a:lvl4pPr marL="1600200" indent="-228600" eaLnBrk="0" hangingPunct="0">
              <a:spcBef>
                <a:spcPct val="20000"/>
              </a:spcBef>
              <a:buFont typeface="Arial" charset="0"/>
              <a:buChar char="–"/>
              <a:defRPr sz="2000">
                <a:solidFill>
                  <a:schemeClr val="tx1"/>
                </a:solidFill>
                <a:latin typeface="Times New Roman" pitchFamily="18" charset="0"/>
              </a:defRPr>
            </a:lvl4pPr>
            <a:lvl5pPr marL="2057400" indent="-228600" eaLnBrk="0" hangingPunct="0">
              <a:spcBef>
                <a:spcPct val="20000"/>
              </a:spcBef>
              <a:buFont typeface="Arial" charset="0"/>
              <a:buChar char="»"/>
              <a:defRPr sz="2000">
                <a:solidFill>
                  <a:schemeClr val="tx1"/>
                </a:solidFill>
                <a:latin typeface="Times New Roman" pitchFamily="18" charset="0"/>
              </a:defRPr>
            </a:lvl5pPr>
            <a:lvl6pPr marL="2514600" indent="-228600" eaLnBrk="0" fontAlgn="base" hangingPunct="0">
              <a:spcBef>
                <a:spcPct val="20000"/>
              </a:spcBef>
              <a:spcAft>
                <a:spcPct val="0"/>
              </a:spcAft>
              <a:buFont typeface="Arial" charset="0"/>
              <a:buChar char="»"/>
              <a:defRPr sz="2000">
                <a:solidFill>
                  <a:schemeClr val="tx1"/>
                </a:solidFill>
                <a:latin typeface="Times New Roman" pitchFamily="18" charset="0"/>
              </a:defRPr>
            </a:lvl6pPr>
            <a:lvl7pPr marL="2971800" indent="-228600" eaLnBrk="0" fontAlgn="base" hangingPunct="0">
              <a:spcBef>
                <a:spcPct val="20000"/>
              </a:spcBef>
              <a:spcAft>
                <a:spcPct val="0"/>
              </a:spcAft>
              <a:buFont typeface="Arial" charset="0"/>
              <a:buChar char="»"/>
              <a:defRPr sz="2000">
                <a:solidFill>
                  <a:schemeClr val="tx1"/>
                </a:solidFill>
                <a:latin typeface="Times New Roman" pitchFamily="18" charset="0"/>
              </a:defRPr>
            </a:lvl7pPr>
            <a:lvl8pPr marL="3429000" indent="-228600" eaLnBrk="0" fontAlgn="base" hangingPunct="0">
              <a:spcBef>
                <a:spcPct val="20000"/>
              </a:spcBef>
              <a:spcAft>
                <a:spcPct val="0"/>
              </a:spcAft>
              <a:buFont typeface="Arial" charset="0"/>
              <a:buChar char="»"/>
              <a:defRPr sz="2000">
                <a:solidFill>
                  <a:schemeClr val="tx1"/>
                </a:solidFill>
                <a:latin typeface="Times New Roman" pitchFamily="18" charset="0"/>
              </a:defRPr>
            </a:lvl8pPr>
            <a:lvl9pPr marL="3886200" indent="-228600" eaLnBrk="0" fontAlgn="base" hangingPunct="0">
              <a:spcBef>
                <a:spcPct val="20000"/>
              </a:spcBef>
              <a:spcAft>
                <a:spcPct val="0"/>
              </a:spcAft>
              <a:buFont typeface="Arial" charset="0"/>
              <a:buChar char="»"/>
              <a:defRPr sz="2000">
                <a:solidFill>
                  <a:schemeClr val="tx1"/>
                </a:solidFill>
                <a:latin typeface="Times New Roman" pitchFamily="18" charset="0"/>
              </a:defRPr>
            </a:lvl9pPr>
          </a:lstStyle>
          <a:p>
            <a:pPr eaLnBrk="1" hangingPunct="1">
              <a:spcBef>
                <a:spcPct val="0"/>
              </a:spcBef>
              <a:buFontTx/>
              <a:buNone/>
            </a:pPr>
            <a:endParaRPr lang="en-US" altLang="en-US" sz="1800" dirty="0">
              <a:solidFill>
                <a:schemeClr val="tx1"/>
              </a:solidFill>
              <a:latin typeface="Arial" charset="0"/>
            </a:endParaRPr>
          </a:p>
        </p:txBody>
      </p:sp>
      <p:sp>
        <p:nvSpPr>
          <p:cNvPr id="25604" name="Title 1"/>
          <p:cNvSpPr>
            <a:spLocks/>
          </p:cNvSpPr>
          <p:nvPr/>
        </p:nvSpPr>
        <p:spPr bwMode="auto">
          <a:xfrm>
            <a:off x="3308465" y="25400"/>
            <a:ext cx="5552902" cy="5149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20000"/>
              </a:spcBef>
              <a:buFont typeface="Wingdings" pitchFamily="2" charset="2"/>
              <a:buChar char="§"/>
              <a:defRPr sz="2400">
                <a:solidFill>
                  <a:srgbClr val="2906A2"/>
                </a:solidFill>
                <a:latin typeface="Times New Roman" pitchFamily="18" charset="0"/>
              </a:defRPr>
            </a:lvl1pPr>
            <a:lvl2pPr marL="742950" indent="-285750" eaLnBrk="0" hangingPunct="0">
              <a:spcBef>
                <a:spcPct val="20000"/>
              </a:spcBef>
              <a:buFont typeface="Arial" charset="0"/>
              <a:buChar char="•"/>
              <a:defRPr sz="2400">
                <a:solidFill>
                  <a:schemeClr val="tx1"/>
                </a:solidFill>
                <a:latin typeface="Times New Roman" pitchFamily="18" charset="0"/>
              </a:defRPr>
            </a:lvl2pPr>
            <a:lvl3pPr marL="1143000" indent="-228600" eaLnBrk="0" hangingPunct="0">
              <a:spcBef>
                <a:spcPct val="20000"/>
              </a:spcBef>
              <a:buFont typeface="Arial" charset="0"/>
              <a:buChar char="•"/>
              <a:defRPr sz="2000">
                <a:solidFill>
                  <a:schemeClr val="tx1"/>
                </a:solidFill>
                <a:latin typeface="Times New Roman" pitchFamily="18" charset="0"/>
              </a:defRPr>
            </a:lvl3pPr>
            <a:lvl4pPr marL="1600200" indent="-228600" eaLnBrk="0" hangingPunct="0">
              <a:spcBef>
                <a:spcPct val="20000"/>
              </a:spcBef>
              <a:buFont typeface="Arial" charset="0"/>
              <a:buChar char="–"/>
              <a:defRPr sz="2000">
                <a:solidFill>
                  <a:schemeClr val="tx1"/>
                </a:solidFill>
                <a:latin typeface="Times New Roman" pitchFamily="18" charset="0"/>
              </a:defRPr>
            </a:lvl4pPr>
            <a:lvl5pPr marL="2057400" indent="-228600" eaLnBrk="0" hangingPunct="0">
              <a:spcBef>
                <a:spcPct val="20000"/>
              </a:spcBef>
              <a:buFont typeface="Arial" charset="0"/>
              <a:buChar char="»"/>
              <a:defRPr sz="2000">
                <a:solidFill>
                  <a:schemeClr val="tx1"/>
                </a:solidFill>
                <a:latin typeface="Times New Roman" pitchFamily="18" charset="0"/>
              </a:defRPr>
            </a:lvl5pPr>
            <a:lvl6pPr marL="2514600" indent="-228600" eaLnBrk="0" fontAlgn="base" hangingPunct="0">
              <a:spcBef>
                <a:spcPct val="20000"/>
              </a:spcBef>
              <a:spcAft>
                <a:spcPct val="0"/>
              </a:spcAft>
              <a:buFont typeface="Arial" charset="0"/>
              <a:buChar char="»"/>
              <a:defRPr sz="2000">
                <a:solidFill>
                  <a:schemeClr val="tx1"/>
                </a:solidFill>
                <a:latin typeface="Times New Roman" pitchFamily="18" charset="0"/>
              </a:defRPr>
            </a:lvl6pPr>
            <a:lvl7pPr marL="2971800" indent="-228600" eaLnBrk="0" fontAlgn="base" hangingPunct="0">
              <a:spcBef>
                <a:spcPct val="20000"/>
              </a:spcBef>
              <a:spcAft>
                <a:spcPct val="0"/>
              </a:spcAft>
              <a:buFont typeface="Arial" charset="0"/>
              <a:buChar char="»"/>
              <a:defRPr sz="2000">
                <a:solidFill>
                  <a:schemeClr val="tx1"/>
                </a:solidFill>
                <a:latin typeface="Times New Roman" pitchFamily="18" charset="0"/>
              </a:defRPr>
            </a:lvl7pPr>
            <a:lvl8pPr marL="3429000" indent="-228600" eaLnBrk="0" fontAlgn="base" hangingPunct="0">
              <a:spcBef>
                <a:spcPct val="20000"/>
              </a:spcBef>
              <a:spcAft>
                <a:spcPct val="0"/>
              </a:spcAft>
              <a:buFont typeface="Arial" charset="0"/>
              <a:buChar char="»"/>
              <a:defRPr sz="2000">
                <a:solidFill>
                  <a:schemeClr val="tx1"/>
                </a:solidFill>
                <a:latin typeface="Times New Roman" pitchFamily="18" charset="0"/>
              </a:defRPr>
            </a:lvl8pPr>
            <a:lvl9pPr marL="3886200" indent="-228600" eaLnBrk="0" fontAlgn="base" hangingPunct="0">
              <a:spcBef>
                <a:spcPct val="20000"/>
              </a:spcBef>
              <a:spcAft>
                <a:spcPct val="0"/>
              </a:spcAft>
              <a:buFont typeface="Arial" charset="0"/>
              <a:buChar char="»"/>
              <a:defRPr sz="2000">
                <a:solidFill>
                  <a:schemeClr val="tx1"/>
                </a:solidFill>
                <a:latin typeface="Times New Roman" pitchFamily="18" charset="0"/>
              </a:defRPr>
            </a:lvl9pPr>
          </a:lstStyle>
          <a:p>
            <a:pPr algn="r">
              <a:spcBef>
                <a:spcPct val="0"/>
              </a:spcBef>
              <a:buFontTx/>
              <a:buNone/>
            </a:pPr>
            <a:r>
              <a:rPr lang="en-US" altLang="en-US" sz="2800" dirty="0" smtClean="0">
                <a:solidFill>
                  <a:srgbClr val="FFFF00"/>
                </a:solidFill>
                <a:latin typeface="+mn-lt"/>
              </a:rPr>
              <a:t>Comparison with National Trends</a:t>
            </a:r>
            <a:endParaRPr lang="en-US" altLang="en-US" sz="2800" dirty="0">
              <a:solidFill>
                <a:srgbClr val="FFFF00"/>
              </a:solidFill>
              <a:latin typeface="+mn-lt"/>
            </a:endParaRPr>
          </a:p>
        </p:txBody>
      </p:sp>
      <p:sp>
        <p:nvSpPr>
          <p:cNvPr id="2" name="Slide Number Placeholder 1"/>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85BBFB6C-7EC9-4064-B0AF-D6C3943D4AAA}" type="slidenum">
              <a:rPr lang="en-US" sz="1200">
                <a:solidFill>
                  <a:schemeClr val="tx1">
                    <a:tint val="75000"/>
                  </a:schemeClr>
                </a:solidFill>
                <a:latin typeface="+mj-lt"/>
                <a:cs typeface="+mn-cs"/>
              </a:rPr>
              <a:pPr algn="r" fontAlgn="auto">
                <a:spcBef>
                  <a:spcPts val="0"/>
                </a:spcBef>
                <a:spcAft>
                  <a:spcPts val="0"/>
                </a:spcAft>
                <a:defRPr/>
              </a:pPr>
              <a:t>35</a:t>
            </a:fld>
            <a:endParaRPr lang="en-US" sz="1200" dirty="0">
              <a:solidFill>
                <a:schemeClr val="tx1">
                  <a:tint val="75000"/>
                </a:schemeClr>
              </a:solidFill>
              <a:latin typeface="+mj-lt"/>
              <a:cs typeface="+mn-cs"/>
            </a:endParaRPr>
          </a:p>
        </p:txBody>
      </p:sp>
      <p:sp>
        <p:nvSpPr>
          <p:cNvPr id="25607" name="TextBox 2"/>
          <p:cNvSpPr txBox="1">
            <a:spLocks noChangeArrowheads="1"/>
          </p:cNvSpPr>
          <p:nvPr/>
        </p:nvSpPr>
        <p:spPr bwMode="auto">
          <a:xfrm>
            <a:off x="733303" y="5571520"/>
            <a:ext cx="743981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Wingdings" pitchFamily="2" charset="2"/>
              <a:buChar char="§"/>
              <a:defRPr sz="2400">
                <a:solidFill>
                  <a:srgbClr val="2906A2"/>
                </a:solidFill>
                <a:latin typeface="Times New Roman" pitchFamily="18" charset="0"/>
              </a:defRPr>
            </a:lvl1pPr>
            <a:lvl2pPr marL="742950" indent="-285750" eaLnBrk="0" hangingPunct="0">
              <a:spcBef>
                <a:spcPct val="20000"/>
              </a:spcBef>
              <a:buFont typeface="Arial" charset="0"/>
              <a:buChar char="•"/>
              <a:defRPr sz="2400">
                <a:solidFill>
                  <a:schemeClr val="tx1"/>
                </a:solidFill>
                <a:latin typeface="Times New Roman" pitchFamily="18" charset="0"/>
              </a:defRPr>
            </a:lvl2pPr>
            <a:lvl3pPr marL="1143000" indent="-228600" eaLnBrk="0" hangingPunct="0">
              <a:spcBef>
                <a:spcPct val="20000"/>
              </a:spcBef>
              <a:buFont typeface="Arial" charset="0"/>
              <a:buChar char="•"/>
              <a:defRPr sz="2000">
                <a:solidFill>
                  <a:schemeClr val="tx1"/>
                </a:solidFill>
                <a:latin typeface="Times New Roman" pitchFamily="18" charset="0"/>
              </a:defRPr>
            </a:lvl3pPr>
            <a:lvl4pPr marL="1600200" indent="-228600" eaLnBrk="0" hangingPunct="0">
              <a:spcBef>
                <a:spcPct val="20000"/>
              </a:spcBef>
              <a:buFont typeface="Arial" charset="0"/>
              <a:buChar char="–"/>
              <a:defRPr sz="2000">
                <a:solidFill>
                  <a:schemeClr val="tx1"/>
                </a:solidFill>
                <a:latin typeface="Times New Roman" pitchFamily="18" charset="0"/>
              </a:defRPr>
            </a:lvl4pPr>
            <a:lvl5pPr marL="2057400" indent="-228600" eaLnBrk="0" hangingPunct="0">
              <a:spcBef>
                <a:spcPct val="20000"/>
              </a:spcBef>
              <a:buFont typeface="Arial" charset="0"/>
              <a:buChar char="»"/>
              <a:defRPr sz="2000">
                <a:solidFill>
                  <a:schemeClr val="tx1"/>
                </a:solidFill>
                <a:latin typeface="Times New Roman" pitchFamily="18" charset="0"/>
              </a:defRPr>
            </a:lvl5pPr>
            <a:lvl6pPr marL="2514600" indent="-228600" eaLnBrk="0" fontAlgn="base" hangingPunct="0">
              <a:spcBef>
                <a:spcPct val="20000"/>
              </a:spcBef>
              <a:spcAft>
                <a:spcPct val="0"/>
              </a:spcAft>
              <a:buFont typeface="Arial" charset="0"/>
              <a:buChar char="»"/>
              <a:defRPr sz="2000">
                <a:solidFill>
                  <a:schemeClr val="tx1"/>
                </a:solidFill>
                <a:latin typeface="Times New Roman" pitchFamily="18" charset="0"/>
              </a:defRPr>
            </a:lvl6pPr>
            <a:lvl7pPr marL="2971800" indent="-228600" eaLnBrk="0" fontAlgn="base" hangingPunct="0">
              <a:spcBef>
                <a:spcPct val="20000"/>
              </a:spcBef>
              <a:spcAft>
                <a:spcPct val="0"/>
              </a:spcAft>
              <a:buFont typeface="Arial" charset="0"/>
              <a:buChar char="»"/>
              <a:defRPr sz="2000">
                <a:solidFill>
                  <a:schemeClr val="tx1"/>
                </a:solidFill>
                <a:latin typeface="Times New Roman" pitchFamily="18" charset="0"/>
              </a:defRPr>
            </a:lvl7pPr>
            <a:lvl8pPr marL="3429000" indent="-228600" eaLnBrk="0" fontAlgn="base" hangingPunct="0">
              <a:spcBef>
                <a:spcPct val="20000"/>
              </a:spcBef>
              <a:spcAft>
                <a:spcPct val="0"/>
              </a:spcAft>
              <a:buFont typeface="Arial" charset="0"/>
              <a:buChar char="»"/>
              <a:defRPr sz="2000">
                <a:solidFill>
                  <a:schemeClr val="tx1"/>
                </a:solidFill>
                <a:latin typeface="Times New Roman" pitchFamily="18" charset="0"/>
              </a:defRPr>
            </a:lvl8pPr>
            <a:lvl9pPr marL="3886200" indent="-228600" eaLnBrk="0" fontAlgn="base" hangingPunct="0">
              <a:spcBef>
                <a:spcPct val="20000"/>
              </a:spcBef>
              <a:spcAft>
                <a:spcPct val="0"/>
              </a:spcAft>
              <a:buFont typeface="Arial" charset="0"/>
              <a:buChar char="»"/>
              <a:defRPr sz="2000">
                <a:solidFill>
                  <a:schemeClr val="tx1"/>
                </a:solidFill>
                <a:latin typeface="Times New Roman" pitchFamily="18" charset="0"/>
              </a:defRPr>
            </a:lvl9pPr>
          </a:lstStyle>
          <a:p>
            <a:pPr eaLnBrk="1" hangingPunct="1">
              <a:buNone/>
            </a:pPr>
            <a:r>
              <a:rPr lang="en-US" altLang="en-US" sz="1400" i="1" dirty="0">
                <a:latin typeface="+mn-lt"/>
              </a:rPr>
              <a:t>* Expenditures are net of drug rebates and include DMHAS' behavioral health costs claimable under Medicaid</a:t>
            </a:r>
            <a:r>
              <a:rPr lang="en-US" altLang="en-US" sz="1400" i="1" dirty="0" smtClean="0">
                <a:latin typeface="+mn-lt"/>
              </a:rPr>
              <a:t>. This depiction includes all </a:t>
            </a:r>
            <a:r>
              <a:rPr lang="en-US" sz="1400" i="1" dirty="0" smtClean="0">
                <a:latin typeface="+mn-lt"/>
              </a:rPr>
              <a:t>hospital </a:t>
            </a:r>
            <a:r>
              <a:rPr lang="en-US" sz="1400" i="1" dirty="0">
                <a:latin typeface="+mn-lt"/>
              </a:rPr>
              <a:t>supplemental and retro </a:t>
            </a:r>
            <a:r>
              <a:rPr lang="en-US" sz="1400" i="1" dirty="0" smtClean="0">
                <a:latin typeface="+mn-lt"/>
              </a:rPr>
              <a:t>payments.</a:t>
            </a:r>
            <a:endParaRPr lang="en-US" altLang="en-US" sz="1400" i="1" dirty="0">
              <a:latin typeface="+mn-lt"/>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1656140538"/>
              </p:ext>
            </p:extLst>
          </p:nvPr>
        </p:nvGraphicFramePr>
        <p:xfrm>
          <a:off x="896816" y="1212058"/>
          <a:ext cx="7438292" cy="4028157"/>
        </p:xfrm>
        <a:graphic>
          <a:graphicData uri="http://schemas.openxmlformats.org/presentationml/2006/ole">
            <mc:AlternateContent xmlns:mc="http://schemas.openxmlformats.org/markup-compatibility/2006">
              <mc:Choice xmlns:v="urn:schemas-microsoft-com:vml" Requires="v">
                <p:oleObj spid="_x0000_s12415" name="Chart" r:id="rId5" imgW="6734192" imgH="3619500" progId="Excel.Chart.8">
                  <p:embed/>
                </p:oleObj>
              </mc:Choice>
              <mc:Fallback>
                <p:oleObj name="Chart" r:id="rId5" imgW="6734192" imgH="3619500" progId="Excel.Chart.8">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6816" y="1212058"/>
                        <a:ext cx="7438292" cy="4028157"/>
                      </a:xfrm>
                      <a:prstGeom prst="rect">
                        <a:avLst/>
                      </a:prstGeom>
                      <a:noFill/>
                      <a:ln>
                        <a:noFill/>
                      </a:ln>
                      <a:effectLst/>
                      <a:extLst/>
                    </p:spPr>
                  </p:pic>
                </p:oleObj>
              </mc:Fallback>
            </mc:AlternateContent>
          </a:graphicData>
        </a:graphic>
      </p:graphicFrame>
      <p:sp>
        <p:nvSpPr>
          <p:cNvPr id="4" name="AutoShape 2" descr="https://ctmail.ct.gov/owa/service.svc/s/GetFileAttachment?id=AAMkADBhZDEzNmFlLTVlMWYtNDBhNC04OTNiLThlOGQxMzNiNGI2NQBGAAAAAACZBQlHpcXnTosWo31%2FGiLGBwAo%2FyPznKGPTJNE8KonaCJaAAcLvevkAACn%2FImh1QJ1R6fDfqFh9%2FncAADO%2FCPpAAABEgAQALj11q7rQ8JBkOUSNilb0%2B4%3D&amp;X-OWA-CANARY=Yn1qZ9y4V0uWqgn2jomVskC5Ss4af9MIX9Eh1AmmuoDRz8WDL5UUzuof2qoOJFRztYwlxiZwNvI."/>
          <p:cNvSpPr>
            <a:spLocks noChangeAspect="1" noChangeArrowheads="1"/>
          </p:cNvSpPr>
          <p:nvPr/>
        </p:nvSpPr>
        <p:spPr bwMode="auto">
          <a:xfrm>
            <a:off x="155575" y="-1462088"/>
            <a:ext cx="5457825" cy="30575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https://ctmail.ct.gov/owa/service.svc/s/GetFileAttachment?id=AAMkADBhZDEzNmFlLTVlMWYtNDBhNC04OTNiLThlOGQxMzNiNGI2NQBGAAAAAACZBQlHpcXnTosWo31%2FGiLGBwAo%2FyPznKGPTJNE8KonaCJaAAcLvevkAACn%2FImh1QJ1R6fDfqFh9%2FncAADO%2FCPpAAABEgAQALj11q7rQ8JBkOUSNilb0%2B4%3D&amp;X-OWA-CANARY=Yn1qZ9y4V0uWqgn2jomVskC5Ss4af9MIX9Eh1AmmuoDRz8WDL5UUzuof2qoOJFRztYwlxiZwNvI."/>
          <p:cNvSpPr>
            <a:spLocks noChangeAspect="1" noChangeArrowheads="1"/>
          </p:cNvSpPr>
          <p:nvPr/>
        </p:nvSpPr>
        <p:spPr bwMode="auto">
          <a:xfrm>
            <a:off x="307975" y="-1309688"/>
            <a:ext cx="5457825" cy="30575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https://ctmail.ct.gov/owa/service.svc/s/GetFileAttachment?id=AAMkADBhZDEzNmFlLTVlMWYtNDBhNC04OTNiLThlOGQxMzNiNGI2NQBGAAAAAACZBQlHpcXnTosWo31%2FGiLGBwAo%2FyPznKGPTJNE8KonaCJaAAcLvevkAACn%2FImh1QJ1R6fDfqFh9%2FncAADO%2FCPpAAABEgAQALj11q7rQ8JBkOUSNilb0%2B4%3D&amp;X-OWA-CANARY=Yn1qZ9y4V0uWqgn2jomVskC5Ss4af9MIX9Eh1AmmuoDRz8WDL5UUzuof2qoOJFRztYwlxiZwNv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11" descr="https://ctmail.ct.gov/owa/service.svc/s/GetFileAttachment?id=AAMkADBhZDEzNmFlLTVlMWYtNDBhNC04OTNiLThlOGQxMzNiNGI2NQBGAAAAAACZBQlHpcXnTosWo31%2FGiLGBwAo%2FyPznKGPTJNE8KonaCJaAAcLvevkAACn%2FImh1QJ1R6fDfqFh9%2FncAADO%2FCPsAAABEgAQAAcBy%2F0QUvNNu84M23mt4Z4%3D&amp;X-OWA-CANARY=w_TheXtd-0OmbX0gU8QBxj1l0t41f9MI3r113SPs14j2uWnnfMIOdp2wt2vJq8viH-pAWD05aP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21686654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Footer Placeholder 4"/>
          <p:cNvSpPr txBox="1">
            <a:spLocks/>
          </p:cNvSpPr>
          <p:nvPr/>
        </p:nvSpPr>
        <p:spPr bwMode="auto">
          <a:xfrm>
            <a:off x="3124200" y="6475413"/>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Wingdings" pitchFamily="2" charset="2"/>
              <a:buChar char="§"/>
              <a:defRPr sz="2400">
                <a:solidFill>
                  <a:srgbClr val="2906A2"/>
                </a:solidFill>
                <a:latin typeface="Times New Roman" pitchFamily="18" charset="0"/>
              </a:defRPr>
            </a:lvl1pPr>
            <a:lvl2pPr marL="742950" indent="-285750" eaLnBrk="0" hangingPunct="0">
              <a:spcBef>
                <a:spcPct val="20000"/>
              </a:spcBef>
              <a:buFont typeface="Arial" charset="0"/>
              <a:buChar char="•"/>
              <a:defRPr sz="2400">
                <a:solidFill>
                  <a:schemeClr val="tx1"/>
                </a:solidFill>
                <a:latin typeface="Times New Roman" pitchFamily="18" charset="0"/>
              </a:defRPr>
            </a:lvl2pPr>
            <a:lvl3pPr marL="1143000" indent="-228600" eaLnBrk="0" hangingPunct="0">
              <a:spcBef>
                <a:spcPct val="20000"/>
              </a:spcBef>
              <a:buFont typeface="Arial" charset="0"/>
              <a:buChar char="•"/>
              <a:defRPr sz="2000">
                <a:solidFill>
                  <a:schemeClr val="tx1"/>
                </a:solidFill>
                <a:latin typeface="Times New Roman" pitchFamily="18" charset="0"/>
              </a:defRPr>
            </a:lvl3pPr>
            <a:lvl4pPr marL="1600200" indent="-228600" eaLnBrk="0" hangingPunct="0">
              <a:spcBef>
                <a:spcPct val="20000"/>
              </a:spcBef>
              <a:buFont typeface="Arial" charset="0"/>
              <a:buChar char="–"/>
              <a:defRPr sz="2000">
                <a:solidFill>
                  <a:schemeClr val="tx1"/>
                </a:solidFill>
                <a:latin typeface="Times New Roman" pitchFamily="18" charset="0"/>
              </a:defRPr>
            </a:lvl4pPr>
            <a:lvl5pPr marL="2057400" indent="-228600" eaLnBrk="0" hangingPunct="0">
              <a:spcBef>
                <a:spcPct val="20000"/>
              </a:spcBef>
              <a:buFont typeface="Arial" charset="0"/>
              <a:buChar char="»"/>
              <a:defRPr sz="2000">
                <a:solidFill>
                  <a:schemeClr val="tx1"/>
                </a:solidFill>
                <a:latin typeface="Times New Roman" pitchFamily="18" charset="0"/>
              </a:defRPr>
            </a:lvl5pPr>
            <a:lvl6pPr marL="2514600" indent="-228600" eaLnBrk="0" fontAlgn="base" hangingPunct="0">
              <a:spcBef>
                <a:spcPct val="20000"/>
              </a:spcBef>
              <a:spcAft>
                <a:spcPct val="0"/>
              </a:spcAft>
              <a:buFont typeface="Arial" charset="0"/>
              <a:buChar char="»"/>
              <a:defRPr sz="2000">
                <a:solidFill>
                  <a:schemeClr val="tx1"/>
                </a:solidFill>
                <a:latin typeface="Times New Roman" pitchFamily="18" charset="0"/>
              </a:defRPr>
            </a:lvl6pPr>
            <a:lvl7pPr marL="2971800" indent="-228600" eaLnBrk="0" fontAlgn="base" hangingPunct="0">
              <a:spcBef>
                <a:spcPct val="20000"/>
              </a:spcBef>
              <a:spcAft>
                <a:spcPct val="0"/>
              </a:spcAft>
              <a:buFont typeface="Arial" charset="0"/>
              <a:buChar char="»"/>
              <a:defRPr sz="2000">
                <a:solidFill>
                  <a:schemeClr val="tx1"/>
                </a:solidFill>
                <a:latin typeface="Times New Roman" pitchFamily="18" charset="0"/>
              </a:defRPr>
            </a:lvl7pPr>
            <a:lvl8pPr marL="3429000" indent="-228600" eaLnBrk="0" fontAlgn="base" hangingPunct="0">
              <a:spcBef>
                <a:spcPct val="20000"/>
              </a:spcBef>
              <a:spcAft>
                <a:spcPct val="0"/>
              </a:spcAft>
              <a:buFont typeface="Arial" charset="0"/>
              <a:buChar char="»"/>
              <a:defRPr sz="2000">
                <a:solidFill>
                  <a:schemeClr val="tx1"/>
                </a:solidFill>
                <a:latin typeface="Times New Roman" pitchFamily="18" charset="0"/>
              </a:defRPr>
            </a:lvl8pPr>
            <a:lvl9pPr marL="3886200" indent="-228600" eaLnBrk="0" fontAlgn="base" hangingPunct="0">
              <a:spcBef>
                <a:spcPct val="20000"/>
              </a:spcBef>
              <a:spcAft>
                <a:spcPct val="0"/>
              </a:spcAft>
              <a:buFont typeface="Arial" charset="0"/>
              <a:buChar char="»"/>
              <a:defRPr sz="2000">
                <a:solidFill>
                  <a:schemeClr val="tx1"/>
                </a:solidFill>
                <a:latin typeface="Times New Roman" pitchFamily="18" charset="0"/>
              </a:defRPr>
            </a:lvl9pPr>
          </a:lstStyle>
          <a:p>
            <a:pPr algn="ctr">
              <a:spcBef>
                <a:spcPct val="0"/>
              </a:spcBef>
              <a:buFontTx/>
              <a:buNone/>
            </a:pPr>
            <a:r>
              <a:rPr lang="en-US" altLang="en-US" sz="1000" dirty="0">
                <a:solidFill>
                  <a:srgbClr val="898989"/>
                </a:solidFill>
                <a:latin typeface="Century Gothic" pitchFamily="34" charset="0"/>
              </a:rPr>
              <a:t>Department of Social Services</a:t>
            </a:r>
          </a:p>
        </p:txBody>
      </p:sp>
      <p:sp>
        <p:nvSpPr>
          <p:cNvPr id="25603" name="Text Box 7"/>
          <p:cNvSpPr txBox="1">
            <a:spLocks noChangeArrowheads="1"/>
          </p:cNvSpPr>
          <p:nvPr/>
        </p:nvSpPr>
        <p:spPr bwMode="auto">
          <a:xfrm>
            <a:off x="4062413" y="-26988"/>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Font typeface="Wingdings" pitchFamily="2" charset="2"/>
              <a:buChar char="§"/>
              <a:defRPr sz="2400">
                <a:solidFill>
                  <a:srgbClr val="2906A2"/>
                </a:solidFill>
                <a:latin typeface="Times New Roman" pitchFamily="18" charset="0"/>
              </a:defRPr>
            </a:lvl1pPr>
            <a:lvl2pPr marL="742950" indent="-285750" eaLnBrk="0" hangingPunct="0">
              <a:spcBef>
                <a:spcPct val="20000"/>
              </a:spcBef>
              <a:buFont typeface="Arial" charset="0"/>
              <a:buChar char="•"/>
              <a:defRPr sz="2400">
                <a:solidFill>
                  <a:schemeClr val="tx1"/>
                </a:solidFill>
                <a:latin typeface="Times New Roman" pitchFamily="18" charset="0"/>
              </a:defRPr>
            </a:lvl2pPr>
            <a:lvl3pPr marL="1143000" indent="-228600" eaLnBrk="0" hangingPunct="0">
              <a:spcBef>
                <a:spcPct val="20000"/>
              </a:spcBef>
              <a:buFont typeface="Arial" charset="0"/>
              <a:buChar char="•"/>
              <a:defRPr sz="2000">
                <a:solidFill>
                  <a:schemeClr val="tx1"/>
                </a:solidFill>
                <a:latin typeface="Times New Roman" pitchFamily="18" charset="0"/>
              </a:defRPr>
            </a:lvl3pPr>
            <a:lvl4pPr marL="1600200" indent="-228600" eaLnBrk="0" hangingPunct="0">
              <a:spcBef>
                <a:spcPct val="20000"/>
              </a:spcBef>
              <a:buFont typeface="Arial" charset="0"/>
              <a:buChar char="–"/>
              <a:defRPr sz="2000">
                <a:solidFill>
                  <a:schemeClr val="tx1"/>
                </a:solidFill>
                <a:latin typeface="Times New Roman" pitchFamily="18" charset="0"/>
              </a:defRPr>
            </a:lvl4pPr>
            <a:lvl5pPr marL="2057400" indent="-228600" eaLnBrk="0" hangingPunct="0">
              <a:spcBef>
                <a:spcPct val="20000"/>
              </a:spcBef>
              <a:buFont typeface="Arial" charset="0"/>
              <a:buChar char="»"/>
              <a:defRPr sz="2000">
                <a:solidFill>
                  <a:schemeClr val="tx1"/>
                </a:solidFill>
                <a:latin typeface="Times New Roman" pitchFamily="18" charset="0"/>
              </a:defRPr>
            </a:lvl5pPr>
            <a:lvl6pPr marL="2514600" indent="-228600" eaLnBrk="0" fontAlgn="base" hangingPunct="0">
              <a:spcBef>
                <a:spcPct val="20000"/>
              </a:spcBef>
              <a:spcAft>
                <a:spcPct val="0"/>
              </a:spcAft>
              <a:buFont typeface="Arial" charset="0"/>
              <a:buChar char="»"/>
              <a:defRPr sz="2000">
                <a:solidFill>
                  <a:schemeClr val="tx1"/>
                </a:solidFill>
                <a:latin typeface="Times New Roman" pitchFamily="18" charset="0"/>
              </a:defRPr>
            </a:lvl6pPr>
            <a:lvl7pPr marL="2971800" indent="-228600" eaLnBrk="0" fontAlgn="base" hangingPunct="0">
              <a:spcBef>
                <a:spcPct val="20000"/>
              </a:spcBef>
              <a:spcAft>
                <a:spcPct val="0"/>
              </a:spcAft>
              <a:buFont typeface="Arial" charset="0"/>
              <a:buChar char="»"/>
              <a:defRPr sz="2000">
                <a:solidFill>
                  <a:schemeClr val="tx1"/>
                </a:solidFill>
                <a:latin typeface="Times New Roman" pitchFamily="18" charset="0"/>
              </a:defRPr>
            </a:lvl7pPr>
            <a:lvl8pPr marL="3429000" indent="-228600" eaLnBrk="0" fontAlgn="base" hangingPunct="0">
              <a:spcBef>
                <a:spcPct val="20000"/>
              </a:spcBef>
              <a:spcAft>
                <a:spcPct val="0"/>
              </a:spcAft>
              <a:buFont typeface="Arial" charset="0"/>
              <a:buChar char="»"/>
              <a:defRPr sz="2000">
                <a:solidFill>
                  <a:schemeClr val="tx1"/>
                </a:solidFill>
                <a:latin typeface="Times New Roman" pitchFamily="18" charset="0"/>
              </a:defRPr>
            </a:lvl8pPr>
            <a:lvl9pPr marL="3886200" indent="-228600" eaLnBrk="0" fontAlgn="base" hangingPunct="0">
              <a:spcBef>
                <a:spcPct val="20000"/>
              </a:spcBef>
              <a:spcAft>
                <a:spcPct val="0"/>
              </a:spcAft>
              <a:buFont typeface="Arial" charset="0"/>
              <a:buChar char="»"/>
              <a:defRPr sz="2000">
                <a:solidFill>
                  <a:schemeClr val="tx1"/>
                </a:solidFill>
                <a:latin typeface="Times New Roman" pitchFamily="18" charset="0"/>
              </a:defRPr>
            </a:lvl9pPr>
          </a:lstStyle>
          <a:p>
            <a:pPr eaLnBrk="1" hangingPunct="1">
              <a:spcBef>
                <a:spcPct val="0"/>
              </a:spcBef>
              <a:buFontTx/>
              <a:buNone/>
            </a:pPr>
            <a:endParaRPr lang="en-US" altLang="en-US" sz="1800" dirty="0">
              <a:solidFill>
                <a:schemeClr val="tx1"/>
              </a:solidFill>
              <a:latin typeface="Arial" charset="0"/>
            </a:endParaRPr>
          </a:p>
        </p:txBody>
      </p:sp>
      <p:sp>
        <p:nvSpPr>
          <p:cNvPr id="25604" name="Title 1"/>
          <p:cNvSpPr>
            <a:spLocks/>
          </p:cNvSpPr>
          <p:nvPr/>
        </p:nvSpPr>
        <p:spPr bwMode="auto">
          <a:xfrm>
            <a:off x="3308465" y="25400"/>
            <a:ext cx="5552902" cy="5149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20000"/>
              </a:spcBef>
              <a:buFont typeface="Wingdings" pitchFamily="2" charset="2"/>
              <a:buChar char="§"/>
              <a:defRPr sz="2400">
                <a:solidFill>
                  <a:srgbClr val="2906A2"/>
                </a:solidFill>
                <a:latin typeface="Times New Roman" pitchFamily="18" charset="0"/>
              </a:defRPr>
            </a:lvl1pPr>
            <a:lvl2pPr marL="742950" indent="-285750" eaLnBrk="0" hangingPunct="0">
              <a:spcBef>
                <a:spcPct val="20000"/>
              </a:spcBef>
              <a:buFont typeface="Arial" charset="0"/>
              <a:buChar char="•"/>
              <a:defRPr sz="2400">
                <a:solidFill>
                  <a:schemeClr val="tx1"/>
                </a:solidFill>
                <a:latin typeface="Times New Roman" pitchFamily="18" charset="0"/>
              </a:defRPr>
            </a:lvl2pPr>
            <a:lvl3pPr marL="1143000" indent="-228600" eaLnBrk="0" hangingPunct="0">
              <a:spcBef>
                <a:spcPct val="20000"/>
              </a:spcBef>
              <a:buFont typeface="Arial" charset="0"/>
              <a:buChar char="•"/>
              <a:defRPr sz="2000">
                <a:solidFill>
                  <a:schemeClr val="tx1"/>
                </a:solidFill>
                <a:latin typeface="Times New Roman" pitchFamily="18" charset="0"/>
              </a:defRPr>
            </a:lvl3pPr>
            <a:lvl4pPr marL="1600200" indent="-228600" eaLnBrk="0" hangingPunct="0">
              <a:spcBef>
                <a:spcPct val="20000"/>
              </a:spcBef>
              <a:buFont typeface="Arial" charset="0"/>
              <a:buChar char="–"/>
              <a:defRPr sz="2000">
                <a:solidFill>
                  <a:schemeClr val="tx1"/>
                </a:solidFill>
                <a:latin typeface="Times New Roman" pitchFamily="18" charset="0"/>
              </a:defRPr>
            </a:lvl4pPr>
            <a:lvl5pPr marL="2057400" indent="-228600" eaLnBrk="0" hangingPunct="0">
              <a:spcBef>
                <a:spcPct val="20000"/>
              </a:spcBef>
              <a:buFont typeface="Arial" charset="0"/>
              <a:buChar char="»"/>
              <a:defRPr sz="2000">
                <a:solidFill>
                  <a:schemeClr val="tx1"/>
                </a:solidFill>
                <a:latin typeface="Times New Roman" pitchFamily="18" charset="0"/>
              </a:defRPr>
            </a:lvl5pPr>
            <a:lvl6pPr marL="2514600" indent="-228600" eaLnBrk="0" fontAlgn="base" hangingPunct="0">
              <a:spcBef>
                <a:spcPct val="20000"/>
              </a:spcBef>
              <a:spcAft>
                <a:spcPct val="0"/>
              </a:spcAft>
              <a:buFont typeface="Arial" charset="0"/>
              <a:buChar char="»"/>
              <a:defRPr sz="2000">
                <a:solidFill>
                  <a:schemeClr val="tx1"/>
                </a:solidFill>
                <a:latin typeface="Times New Roman" pitchFamily="18" charset="0"/>
              </a:defRPr>
            </a:lvl6pPr>
            <a:lvl7pPr marL="2971800" indent="-228600" eaLnBrk="0" fontAlgn="base" hangingPunct="0">
              <a:spcBef>
                <a:spcPct val="20000"/>
              </a:spcBef>
              <a:spcAft>
                <a:spcPct val="0"/>
              </a:spcAft>
              <a:buFont typeface="Arial" charset="0"/>
              <a:buChar char="»"/>
              <a:defRPr sz="2000">
                <a:solidFill>
                  <a:schemeClr val="tx1"/>
                </a:solidFill>
                <a:latin typeface="Times New Roman" pitchFamily="18" charset="0"/>
              </a:defRPr>
            </a:lvl7pPr>
            <a:lvl8pPr marL="3429000" indent="-228600" eaLnBrk="0" fontAlgn="base" hangingPunct="0">
              <a:spcBef>
                <a:spcPct val="20000"/>
              </a:spcBef>
              <a:spcAft>
                <a:spcPct val="0"/>
              </a:spcAft>
              <a:buFont typeface="Arial" charset="0"/>
              <a:buChar char="»"/>
              <a:defRPr sz="2000">
                <a:solidFill>
                  <a:schemeClr val="tx1"/>
                </a:solidFill>
                <a:latin typeface="Times New Roman" pitchFamily="18" charset="0"/>
              </a:defRPr>
            </a:lvl8pPr>
            <a:lvl9pPr marL="3886200" indent="-228600" eaLnBrk="0" fontAlgn="base" hangingPunct="0">
              <a:spcBef>
                <a:spcPct val="20000"/>
              </a:spcBef>
              <a:spcAft>
                <a:spcPct val="0"/>
              </a:spcAft>
              <a:buFont typeface="Arial" charset="0"/>
              <a:buChar char="»"/>
              <a:defRPr sz="2000">
                <a:solidFill>
                  <a:schemeClr val="tx1"/>
                </a:solidFill>
                <a:latin typeface="Times New Roman" pitchFamily="18" charset="0"/>
              </a:defRPr>
            </a:lvl9pPr>
          </a:lstStyle>
          <a:p>
            <a:pPr algn="r">
              <a:spcBef>
                <a:spcPct val="0"/>
              </a:spcBef>
              <a:buFontTx/>
              <a:buNone/>
            </a:pPr>
            <a:endParaRPr lang="en-US" altLang="en-US" sz="2800" dirty="0">
              <a:solidFill>
                <a:srgbClr val="FFFF00"/>
              </a:solidFill>
              <a:latin typeface="+mn-lt"/>
            </a:endParaRPr>
          </a:p>
        </p:txBody>
      </p:sp>
      <p:sp>
        <p:nvSpPr>
          <p:cNvPr id="2" name="Slide Number Placeholder 1"/>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85BBFB6C-7EC9-4064-B0AF-D6C3943D4AAA}" type="slidenum">
              <a:rPr lang="en-US" sz="1200">
                <a:solidFill>
                  <a:schemeClr val="tx1">
                    <a:tint val="75000"/>
                  </a:schemeClr>
                </a:solidFill>
                <a:latin typeface="+mj-lt"/>
                <a:cs typeface="+mn-cs"/>
              </a:rPr>
              <a:pPr algn="r" fontAlgn="auto">
                <a:spcBef>
                  <a:spcPts val="0"/>
                </a:spcBef>
                <a:spcAft>
                  <a:spcPts val="0"/>
                </a:spcAft>
                <a:defRPr/>
              </a:pPr>
              <a:t>36</a:t>
            </a:fld>
            <a:endParaRPr lang="en-US" sz="1200" dirty="0">
              <a:solidFill>
                <a:schemeClr val="tx1">
                  <a:tint val="75000"/>
                </a:schemeClr>
              </a:solidFill>
              <a:latin typeface="+mj-lt"/>
              <a:cs typeface="+mn-cs"/>
            </a:endParaRPr>
          </a:p>
        </p:txBody>
      </p:sp>
      <p:sp>
        <p:nvSpPr>
          <p:cNvPr id="25607" name="TextBox 2"/>
          <p:cNvSpPr txBox="1">
            <a:spLocks noChangeArrowheads="1"/>
          </p:cNvSpPr>
          <p:nvPr/>
        </p:nvSpPr>
        <p:spPr bwMode="auto">
          <a:xfrm>
            <a:off x="720206" y="5442254"/>
            <a:ext cx="7439818" cy="781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Wingdings" pitchFamily="2" charset="2"/>
              <a:buChar char="§"/>
              <a:defRPr sz="2400">
                <a:solidFill>
                  <a:srgbClr val="2906A2"/>
                </a:solidFill>
                <a:latin typeface="Times New Roman" pitchFamily="18" charset="0"/>
              </a:defRPr>
            </a:lvl1pPr>
            <a:lvl2pPr marL="742950" indent="-285750" eaLnBrk="0" hangingPunct="0">
              <a:spcBef>
                <a:spcPct val="20000"/>
              </a:spcBef>
              <a:buFont typeface="Arial" charset="0"/>
              <a:buChar char="•"/>
              <a:defRPr sz="2400">
                <a:solidFill>
                  <a:schemeClr val="tx1"/>
                </a:solidFill>
                <a:latin typeface="Times New Roman" pitchFamily="18" charset="0"/>
              </a:defRPr>
            </a:lvl2pPr>
            <a:lvl3pPr marL="1143000" indent="-228600" eaLnBrk="0" hangingPunct="0">
              <a:spcBef>
                <a:spcPct val="20000"/>
              </a:spcBef>
              <a:buFont typeface="Arial" charset="0"/>
              <a:buChar char="•"/>
              <a:defRPr sz="2000">
                <a:solidFill>
                  <a:schemeClr val="tx1"/>
                </a:solidFill>
                <a:latin typeface="Times New Roman" pitchFamily="18" charset="0"/>
              </a:defRPr>
            </a:lvl3pPr>
            <a:lvl4pPr marL="1600200" indent="-228600" eaLnBrk="0" hangingPunct="0">
              <a:spcBef>
                <a:spcPct val="20000"/>
              </a:spcBef>
              <a:buFont typeface="Arial" charset="0"/>
              <a:buChar char="–"/>
              <a:defRPr sz="2000">
                <a:solidFill>
                  <a:schemeClr val="tx1"/>
                </a:solidFill>
                <a:latin typeface="Times New Roman" pitchFamily="18" charset="0"/>
              </a:defRPr>
            </a:lvl4pPr>
            <a:lvl5pPr marL="2057400" indent="-228600" eaLnBrk="0" hangingPunct="0">
              <a:spcBef>
                <a:spcPct val="20000"/>
              </a:spcBef>
              <a:buFont typeface="Arial" charset="0"/>
              <a:buChar char="»"/>
              <a:defRPr sz="2000">
                <a:solidFill>
                  <a:schemeClr val="tx1"/>
                </a:solidFill>
                <a:latin typeface="Times New Roman" pitchFamily="18" charset="0"/>
              </a:defRPr>
            </a:lvl5pPr>
            <a:lvl6pPr marL="2514600" indent="-228600" eaLnBrk="0" fontAlgn="base" hangingPunct="0">
              <a:spcBef>
                <a:spcPct val="20000"/>
              </a:spcBef>
              <a:spcAft>
                <a:spcPct val="0"/>
              </a:spcAft>
              <a:buFont typeface="Arial" charset="0"/>
              <a:buChar char="»"/>
              <a:defRPr sz="2000">
                <a:solidFill>
                  <a:schemeClr val="tx1"/>
                </a:solidFill>
                <a:latin typeface="Times New Roman" pitchFamily="18" charset="0"/>
              </a:defRPr>
            </a:lvl6pPr>
            <a:lvl7pPr marL="2971800" indent="-228600" eaLnBrk="0" fontAlgn="base" hangingPunct="0">
              <a:spcBef>
                <a:spcPct val="20000"/>
              </a:spcBef>
              <a:spcAft>
                <a:spcPct val="0"/>
              </a:spcAft>
              <a:buFont typeface="Arial" charset="0"/>
              <a:buChar char="»"/>
              <a:defRPr sz="2000">
                <a:solidFill>
                  <a:schemeClr val="tx1"/>
                </a:solidFill>
                <a:latin typeface="Times New Roman" pitchFamily="18" charset="0"/>
              </a:defRPr>
            </a:lvl7pPr>
            <a:lvl8pPr marL="3429000" indent="-228600" eaLnBrk="0" fontAlgn="base" hangingPunct="0">
              <a:spcBef>
                <a:spcPct val="20000"/>
              </a:spcBef>
              <a:spcAft>
                <a:spcPct val="0"/>
              </a:spcAft>
              <a:buFont typeface="Arial" charset="0"/>
              <a:buChar char="»"/>
              <a:defRPr sz="2000">
                <a:solidFill>
                  <a:schemeClr val="tx1"/>
                </a:solidFill>
                <a:latin typeface="Times New Roman" pitchFamily="18" charset="0"/>
              </a:defRPr>
            </a:lvl8pPr>
            <a:lvl9pPr marL="3886200" indent="-228600" eaLnBrk="0" fontAlgn="base" hangingPunct="0">
              <a:spcBef>
                <a:spcPct val="20000"/>
              </a:spcBef>
              <a:spcAft>
                <a:spcPct val="0"/>
              </a:spcAft>
              <a:buFont typeface="Arial" charset="0"/>
              <a:buChar char="»"/>
              <a:defRPr sz="2000">
                <a:solidFill>
                  <a:schemeClr val="tx1"/>
                </a:solidFill>
                <a:latin typeface="Times New Roman" pitchFamily="18" charset="0"/>
              </a:defRPr>
            </a:lvl9pPr>
          </a:lstStyle>
          <a:p>
            <a:pPr eaLnBrk="1" hangingPunct="1">
              <a:buNone/>
            </a:pPr>
            <a:r>
              <a:rPr lang="en-US" altLang="en-US" sz="1400" i="1" dirty="0">
                <a:latin typeface="+mn-lt"/>
              </a:rPr>
              <a:t>* Expenditures are net of drug rebates and include DMHAS' behavioral health costs claimable under Medicaid</a:t>
            </a:r>
            <a:r>
              <a:rPr lang="en-US" altLang="en-US" sz="1400" i="1" dirty="0" smtClean="0">
                <a:latin typeface="+mn-lt"/>
              </a:rPr>
              <a:t>. </a:t>
            </a:r>
            <a:r>
              <a:rPr lang="en-US" altLang="en-US" sz="1400" b="1" i="1" dirty="0"/>
              <a:t>This depiction </a:t>
            </a:r>
            <a:r>
              <a:rPr lang="en-US" altLang="en-US" sz="1400" b="1" i="1" dirty="0" smtClean="0"/>
              <a:t>excludes </a:t>
            </a:r>
            <a:r>
              <a:rPr lang="en-US" altLang="en-US" sz="1400" b="1" i="1" dirty="0"/>
              <a:t>all </a:t>
            </a:r>
            <a:r>
              <a:rPr lang="en-US" sz="1400" b="1" i="1" dirty="0" smtClean="0"/>
              <a:t>hospital </a:t>
            </a:r>
            <a:r>
              <a:rPr lang="en-US" sz="1400" b="1" i="1" dirty="0"/>
              <a:t>supplemental and retro payments.</a:t>
            </a:r>
            <a:endParaRPr lang="en-US" altLang="en-US" sz="1400" b="1" i="1" dirty="0"/>
          </a:p>
          <a:p>
            <a:pPr eaLnBrk="1" hangingPunct="1">
              <a:buNone/>
            </a:pPr>
            <a:endParaRPr lang="en-US" altLang="en-US" sz="1400" dirty="0">
              <a:latin typeface="+mn-lt"/>
            </a:endParaRPr>
          </a:p>
        </p:txBody>
      </p:sp>
      <p:sp>
        <p:nvSpPr>
          <p:cNvPr id="4" name="AutoShape 2" descr="https://ctmail.ct.gov/owa/service.svc/s/GetFileAttachment?id=AAMkADBhZDEzNmFlLTVlMWYtNDBhNC04OTNiLThlOGQxMzNiNGI2NQBGAAAAAACZBQlHpcXnTosWo31%2FGiLGBwAo%2FyPznKGPTJNE8KonaCJaAAcLvevkAACn%2FImh1QJ1R6fDfqFh9%2FncAADO%2FCPpAAABEgAQALj11q7rQ8JBkOUSNilb0%2B4%3D&amp;X-OWA-CANARY=Yn1qZ9y4V0uWqgn2jomVskC5Ss4af9MIX9Eh1AmmuoDRz8WDL5UUzuof2qoOJFRztYwlxiZwNvI."/>
          <p:cNvSpPr>
            <a:spLocks noChangeAspect="1" noChangeArrowheads="1"/>
          </p:cNvSpPr>
          <p:nvPr/>
        </p:nvSpPr>
        <p:spPr bwMode="auto">
          <a:xfrm>
            <a:off x="155575" y="-1462088"/>
            <a:ext cx="5457825" cy="30575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https://ctmail.ct.gov/owa/service.svc/s/GetFileAttachment?id=AAMkADBhZDEzNmFlLTVlMWYtNDBhNC04OTNiLThlOGQxMzNiNGI2NQBGAAAAAACZBQlHpcXnTosWo31%2FGiLGBwAo%2FyPznKGPTJNE8KonaCJaAAcLvevkAACn%2FImh1QJ1R6fDfqFh9%2FncAADO%2FCPpAAABEgAQALj11q7rQ8JBkOUSNilb0%2B4%3D&amp;X-OWA-CANARY=Yn1qZ9y4V0uWqgn2jomVskC5Ss4af9MIX9Eh1AmmuoDRz8WDL5UUzuof2qoOJFRztYwlxiZwNvI."/>
          <p:cNvSpPr>
            <a:spLocks noChangeAspect="1" noChangeArrowheads="1"/>
          </p:cNvSpPr>
          <p:nvPr/>
        </p:nvSpPr>
        <p:spPr bwMode="auto">
          <a:xfrm>
            <a:off x="307975" y="-1309688"/>
            <a:ext cx="5457825" cy="30575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https://ctmail.ct.gov/owa/service.svc/s/GetFileAttachment?id=AAMkADBhZDEzNmFlLTVlMWYtNDBhNC04OTNiLThlOGQxMzNiNGI2NQBGAAAAAACZBQlHpcXnTosWo31%2FGiLGBwAo%2FyPznKGPTJNE8KonaCJaAAcLvevkAACn%2FImh1QJ1R6fDfqFh9%2FncAADO%2FCPpAAABEgAQALj11q7rQ8JBkOUSNilb0%2B4%3D&amp;X-OWA-CANARY=Yn1qZ9y4V0uWqgn2jomVskC5Ss4af9MIX9Eh1AmmuoDRz8WDL5UUzuof2qoOJFRztYwlxiZwNv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11" descr="https://ctmail.ct.gov/owa/service.svc/s/GetFileAttachment?id=AAMkADBhZDEzNmFlLTVlMWYtNDBhNC04OTNiLThlOGQxMzNiNGI2NQBGAAAAAACZBQlHpcXnTosWo31%2FGiLGBwAo%2FyPznKGPTJNE8KonaCJaAAcLvevkAACn%2FImh1QJ1R6fDfqFh9%2FncAADO%2FCPsAAABEgAQAAcBy%2F0QUvNNu84M23mt4Z4%3D&amp;X-OWA-CANARY=w_TheXtd-0OmbX0gU8QBxj1l0t41f9MI3r113SPs14j2uWnnfMIOdp2wt2vJq8viH-pAWD05aP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2" name="Picture 11" descr="cid:image002.png@01D1AF4F.7E4EB6A0"/>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984738" y="1354016"/>
            <a:ext cx="7175286" cy="3433910"/>
          </a:xfrm>
          <a:prstGeom prst="rect">
            <a:avLst/>
          </a:prstGeom>
          <a:noFill/>
          <a:ln>
            <a:noFill/>
          </a:ln>
        </p:spPr>
      </p:pic>
    </p:spTree>
    <p:extLst>
      <p:ext uri="{BB962C8B-B14F-4D97-AF65-F5344CB8AC3E}">
        <p14:creationId xmlns:p14="http://schemas.microsoft.com/office/powerpoint/2010/main" val="318687105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Footer Placeholder 4"/>
          <p:cNvSpPr txBox="1">
            <a:spLocks/>
          </p:cNvSpPr>
          <p:nvPr/>
        </p:nvSpPr>
        <p:spPr bwMode="auto">
          <a:xfrm>
            <a:off x="3124200" y="6475413"/>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Wingdings" pitchFamily="2" charset="2"/>
              <a:buChar char="§"/>
              <a:defRPr sz="2400">
                <a:solidFill>
                  <a:srgbClr val="2906A2"/>
                </a:solidFill>
                <a:latin typeface="Times New Roman" pitchFamily="18" charset="0"/>
              </a:defRPr>
            </a:lvl1pPr>
            <a:lvl2pPr marL="742950" indent="-285750" eaLnBrk="0" hangingPunct="0">
              <a:spcBef>
                <a:spcPct val="20000"/>
              </a:spcBef>
              <a:buFont typeface="Arial" charset="0"/>
              <a:buChar char="•"/>
              <a:defRPr sz="2400">
                <a:solidFill>
                  <a:schemeClr val="tx1"/>
                </a:solidFill>
                <a:latin typeface="Times New Roman" pitchFamily="18" charset="0"/>
              </a:defRPr>
            </a:lvl2pPr>
            <a:lvl3pPr marL="1143000" indent="-228600" eaLnBrk="0" hangingPunct="0">
              <a:spcBef>
                <a:spcPct val="20000"/>
              </a:spcBef>
              <a:buFont typeface="Arial" charset="0"/>
              <a:buChar char="•"/>
              <a:defRPr sz="2000">
                <a:solidFill>
                  <a:schemeClr val="tx1"/>
                </a:solidFill>
                <a:latin typeface="Times New Roman" pitchFamily="18" charset="0"/>
              </a:defRPr>
            </a:lvl3pPr>
            <a:lvl4pPr marL="1600200" indent="-228600" eaLnBrk="0" hangingPunct="0">
              <a:spcBef>
                <a:spcPct val="20000"/>
              </a:spcBef>
              <a:buFont typeface="Arial" charset="0"/>
              <a:buChar char="–"/>
              <a:defRPr sz="2000">
                <a:solidFill>
                  <a:schemeClr val="tx1"/>
                </a:solidFill>
                <a:latin typeface="Times New Roman" pitchFamily="18" charset="0"/>
              </a:defRPr>
            </a:lvl4pPr>
            <a:lvl5pPr marL="2057400" indent="-228600" eaLnBrk="0" hangingPunct="0">
              <a:spcBef>
                <a:spcPct val="20000"/>
              </a:spcBef>
              <a:buFont typeface="Arial" charset="0"/>
              <a:buChar char="»"/>
              <a:defRPr sz="2000">
                <a:solidFill>
                  <a:schemeClr val="tx1"/>
                </a:solidFill>
                <a:latin typeface="Times New Roman" pitchFamily="18" charset="0"/>
              </a:defRPr>
            </a:lvl5pPr>
            <a:lvl6pPr marL="2514600" indent="-228600" eaLnBrk="0" fontAlgn="base" hangingPunct="0">
              <a:spcBef>
                <a:spcPct val="20000"/>
              </a:spcBef>
              <a:spcAft>
                <a:spcPct val="0"/>
              </a:spcAft>
              <a:buFont typeface="Arial" charset="0"/>
              <a:buChar char="»"/>
              <a:defRPr sz="2000">
                <a:solidFill>
                  <a:schemeClr val="tx1"/>
                </a:solidFill>
                <a:latin typeface="Times New Roman" pitchFamily="18" charset="0"/>
              </a:defRPr>
            </a:lvl6pPr>
            <a:lvl7pPr marL="2971800" indent="-228600" eaLnBrk="0" fontAlgn="base" hangingPunct="0">
              <a:spcBef>
                <a:spcPct val="20000"/>
              </a:spcBef>
              <a:spcAft>
                <a:spcPct val="0"/>
              </a:spcAft>
              <a:buFont typeface="Arial" charset="0"/>
              <a:buChar char="»"/>
              <a:defRPr sz="2000">
                <a:solidFill>
                  <a:schemeClr val="tx1"/>
                </a:solidFill>
                <a:latin typeface="Times New Roman" pitchFamily="18" charset="0"/>
              </a:defRPr>
            </a:lvl7pPr>
            <a:lvl8pPr marL="3429000" indent="-228600" eaLnBrk="0" fontAlgn="base" hangingPunct="0">
              <a:spcBef>
                <a:spcPct val="20000"/>
              </a:spcBef>
              <a:spcAft>
                <a:spcPct val="0"/>
              </a:spcAft>
              <a:buFont typeface="Arial" charset="0"/>
              <a:buChar char="»"/>
              <a:defRPr sz="2000">
                <a:solidFill>
                  <a:schemeClr val="tx1"/>
                </a:solidFill>
                <a:latin typeface="Times New Roman" pitchFamily="18" charset="0"/>
              </a:defRPr>
            </a:lvl8pPr>
            <a:lvl9pPr marL="3886200" indent="-228600" eaLnBrk="0" fontAlgn="base" hangingPunct="0">
              <a:spcBef>
                <a:spcPct val="20000"/>
              </a:spcBef>
              <a:spcAft>
                <a:spcPct val="0"/>
              </a:spcAft>
              <a:buFont typeface="Arial" charset="0"/>
              <a:buChar char="»"/>
              <a:defRPr sz="2000">
                <a:solidFill>
                  <a:schemeClr val="tx1"/>
                </a:solidFill>
                <a:latin typeface="Times New Roman" pitchFamily="18" charset="0"/>
              </a:defRPr>
            </a:lvl9pPr>
          </a:lstStyle>
          <a:p>
            <a:pPr algn="ctr">
              <a:spcBef>
                <a:spcPct val="0"/>
              </a:spcBef>
              <a:buFontTx/>
              <a:buNone/>
            </a:pPr>
            <a:r>
              <a:rPr lang="en-US" altLang="en-US" sz="1000" dirty="0">
                <a:solidFill>
                  <a:srgbClr val="898989"/>
                </a:solidFill>
                <a:latin typeface="Century Gothic" pitchFamily="34" charset="0"/>
              </a:rPr>
              <a:t>Department of Social Services</a:t>
            </a:r>
          </a:p>
        </p:txBody>
      </p:sp>
      <p:sp>
        <p:nvSpPr>
          <p:cNvPr id="25603" name="Text Box 7"/>
          <p:cNvSpPr txBox="1">
            <a:spLocks noChangeArrowheads="1"/>
          </p:cNvSpPr>
          <p:nvPr/>
        </p:nvSpPr>
        <p:spPr bwMode="auto">
          <a:xfrm>
            <a:off x="4062413" y="-26988"/>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Font typeface="Wingdings" pitchFamily="2" charset="2"/>
              <a:buChar char="§"/>
              <a:defRPr sz="2400">
                <a:solidFill>
                  <a:srgbClr val="2906A2"/>
                </a:solidFill>
                <a:latin typeface="Times New Roman" pitchFamily="18" charset="0"/>
              </a:defRPr>
            </a:lvl1pPr>
            <a:lvl2pPr marL="742950" indent="-285750" eaLnBrk="0" hangingPunct="0">
              <a:spcBef>
                <a:spcPct val="20000"/>
              </a:spcBef>
              <a:buFont typeface="Arial" charset="0"/>
              <a:buChar char="•"/>
              <a:defRPr sz="2400">
                <a:solidFill>
                  <a:schemeClr val="tx1"/>
                </a:solidFill>
                <a:latin typeface="Times New Roman" pitchFamily="18" charset="0"/>
              </a:defRPr>
            </a:lvl2pPr>
            <a:lvl3pPr marL="1143000" indent="-228600" eaLnBrk="0" hangingPunct="0">
              <a:spcBef>
                <a:spcPct val="20000"/>
              </a:spcBef>
              <a:buFont typeface="Arial" charset="0"/>
              <a:buChar char="•"/>
              <a:defRPr sz="2000">
                <a:solidFill>
                  <a:schemeClr val="tx1"/>
                </a:solidFill>
                <a:latin typeface="Times New Roman" pitchFamily="18" charset="0"/>
              </a:defRPr>
            </a:lvl3pPr>
            <a:lvl4pPr marL="1600200" indent="-228600" eaLnBrk="0" hangingPunct="0">
              <a:spcBef>
                <a:spcPct val="20000"/>
              </a:spcBef>
              <a:buFont typeface="Arial" charset="0"/>
              <a:buChar char="–"/>
              <a:defRPr sz="2000">
                <a:solidFill>
                  <a:schemeClr val="tx1"/>
                </a:solidFill>
                <a:latin typeface="Times New Roman" pitchFamily="18" charset="0"/>
              </a:defRPr>
            </a:lvl4pPr>
            <a:lvl5pPr marL="2057400" indent="-228600" eaLnBrk="0" hangingPunct="0">
              <a:spcBef>
                <a:spcPct val="20000"/>
              </a:spcBef>
              <a:buFont typeface="Arial" charset="0"/>
              <a:buChar char="»"/>
              <a:defRPr sz="2000">
                <a:solidFill>
                  <a:schemeClr val="tx1"/>
                </a:solidFill>
                <a:latin typeface="Times New Roman" pitchFamily="18" charset="0"/>
              </a:defRPr>
            </a:lvl5pPr>
            <a:lvl6pPr marL="2514600" indent="-228600" eaLnBrk="0" fontAlgn="base" hangingPunct="0">
              <a:spcBef>
                <a:spcPct val="20000"/>
              </a:spcBef>
              <a:spcAft>
                <a:spcPct val="0"/>
              </a:spcAft>
              <a:buFont typeface="Arial" charset="0"/>
              <a:buChar char="»"/>
              <a:defRPr sz="2000">
                <a:solidFill>
                  <a:schemeClr val="tx1"/>
                </a:solidFill>
                <a:latin typeface="Times New Roman" pitchFamily="18" charset="0"/>
              </a:defRPr>
            </a:lvl6pPr>
            <a:lvl7pPr marL="2971800" indent="-228600" eaLnBrk="0" fontAlgn="base" hangingPunct="0">
              <a:spcBef>
                <a:spcPct val="20000"/>
              </a:spcBef>
              <a:spcAft>
                <a:spcPct val="0"/>
              </a:spcAft>
              <a:buFont typeface="Arial" charset="0"/>
              <a:buChar char="»"/>
              <a:defRPr sz="2000">
                <a:solidFill>
                  <a:schemeClr val="tx1"/>
                </a:solidFill>
                <a:latin typeface="Times New Roman" pitchFamily="18" charset="0"/>
              </a:defRPr>
            </a:lvl7pPr>
            <a:lvl8pPr marL="3429000" indent="-228600" eaLnBrk="0" fontAlgn="base" hangingPunct="0">
              <a:spcBef>
                <a:spcPct val="20000"/>
              </a:spcBef>
              <a:spcAft>
                <a:spcPct val="0"/>
              </a:spcAft>
              <a:buFont typeface="Arial" charset="0"/>
              <a:buChar char="»"/>
              <a:defRPr sz="2000">
                <a:solidFill>
                  <a:schemeClr val="tx1"/>
                </a:solidFill>
                <a:latin typeface="Times New Roman" pitchFamily="18" charset="0"/>
              </a:defRPr>
            </a:lvl8pPr>
            <a:lvl9pPr marL="3886200" indent="-228600" eaLnBrk="0" fontAlgn="base" hangingPunct="0">
              <a:spcBef>
                <a:spcPct val="20000"/>
              </a:spcBef>
              <a:spcAft>
                <a:spcPct val="0"/>
              </a:spcAft>
              <a:buFont typeface="Arial" charset="0"/>
              <a:buChar char="»"/>
              <a:defRPr sz="2000">
                <a:solidFill>
                  <a:schemeClr val="tx1"/>
                </a:solidFill>
                <a:latin typeface="Times New Roman" pitchFamily="18" charset="0"/>
              </a:defRPr>
            </a:lvl9pPr>
          </a:lstStyle>
          <a:p>
            <a:pPr eaLnBrk="1" hangingPunct="1">
              <a:spcBef>
                <a:spcPct val="0"/>
              </a:spcBef>
              <a:buFontTx/>
              <a:buNone/>
            </a:pPr>
            <a:endParaRPr lang="en-US" altLang="en-US" sz="1800" dirty="0">
              <a:solidFill>
                <a:schemeClr val="tx1"/>
              </a:solidFill>
              <a:latin typeface="Arial" charset="0"/>
            </a:endParaRPr>
          </a:p>
        </p:txBody>
      </p:sp>
      <p:sp>
        <p:nvSpPr>
          <p:cNvPr id="25604" name="Title 1"/>
          <p:cNvSpPr>
            <a:spLocks/>
          </p:cNvSpPr>
          <p:nvPr/>
        </p:nvSpPr>
        <p:spPr bwMode="auto">
          <a:xfrm>
            <a:off x="3212123" y="25400"/>
            <a:ext cx="5649244" cy="5149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20000"/>
              </a:spcBef>
              <a:buFont typeface="Wingdings" pitchFamily="2" charset="2"/>
              <a:buChar char="§"/>
              <a:defRPr sz="2400">
                <a:solidFill>
                  <a:srgbClr val="2906A2"/>
                </a:solidFill>
                <a:latin typeface="Times New Roman" pitchFamily="18" charset="0"/>
              </a:defRPr>
            </a:lvl1pPr>
            <a:lvl2pPr marL="742950" indent="-285750" eaLnBrk="0" hangingPunct="0">
              <a:spcBef>
                <a:spcPct val="20000"/>
              </a:spcBef>
              <a:buFont typeface="Arial" charset="0"/>
              <a:buChar char="•"/>
              <a:defRPr sz="2400">
                <a:solidFill>
                  <a:schemeClr val="tx1"/>
                </a:solidFill>
                <a:latin typeface="Times New Roman" pitchFamily="18" charset="0"/>
              </a:defRPr>
            </a:lvl2pPr>
            <a:lvl3pPr marL="1143000" indent="-228600" eaLnBrk="0" hangingPunct="0">
              <a:spcBef>
                <a:spcPct val="20000"/>
              </a:spcBef>
              <a:buFont typeface="Arial" charset="0"/>
              <a:buChar char="•"/>
              <a:defRPr sz="2000">
                <a:solidFill>
                  <a:schemeClr val="tx1"/>
                </a:solidFill>
                <a:latin typeface="Times New Roman" pitchFamily="18" charset="0"/>
              </a:defRPr>
            </a:lvl3pPr>
            <a:lvl4pPr marL="1600200" indent="-228600" eaLnBrk="0" hangingPunct="0">
              <a:spcBef>
                <a:spcPct val="20000"/>
              </a:spcBef>
              <a:buFont typeface="Arial" charset="0"/>
              <a:buChar char="–"/>
              <a:defRPr sz="2000">
                <a:solidFill>
                  <a:schemeClr val="tx1"/>
                </a:solidFill>
                <a:latin typeface="Times New Roman" pitchFamily="18" charset="0"/>
              </a:defRPr>
            </a:lvl4pPr>
            <a:lvl5pPr marL="2057400" indent="-228600" eaLnBrk="0" hangingPunct="0">
              <a:spcBef>
                <a:spcPct val="20000"/>
              </a:spcBef>
              <a:buFont typeface="Arial" charset="0"/>
              <a:buChar char="»"/>
              <a:defRPr sz="2000">
                <a:solidFill>
                  <a:schemeClr val="tx1"/>
                </a:solidFill>
                <a:latin typeface="Times New Roman" pitchFamily="18" charset="0"/>
              </a:defRPr>
            </a:lvl5pPr>
            <a:lvl6pPr marL="2514600" indent="-228600" eaLnBrk="0" fontAlgn="base" hangingPunct="0">
              <a:spcBef>
                <a:spcPct val="20000"/>
              </a:spcBef>
              <a:spcAft>
                <a:spcPct val="0"/>
              </a:spcAft>
              <a:buFont typeface="Arial" charset="0"/>
              <a:buChar char="»"/>
              <a:defRPr sz="2000">
                <a:solidFill>
                  <a:schemeClr val="tx1"/>
                </a:solidFill>
                <a:latin typeface="Times New Roman" pitchFamily="18" charset="0"/>
              </a:defRPr>
            </a:lvl6pPr>
            <a:lvl7pPr marL="2971800" indent="-228600" eaLnBrk="0" fontAlgn="base" hangingPunct="0">
              <a:spcBef>
                <a:spcPct val="20000"/>
              </a:spcBef>
              <a:spcAft>
                <a:spcPct val="0"/>
              </a:spcAft>
              <a:buFont typeface="Arial" charset="0"/>
              <a:buChar char="»"/>
              <a:defRPr sz="2000">
                <a:solidFill>
                  <a:schemeClr val="tx1"/>
                </a:solidFill>
                <a:latin typeface="Times New Roman" pitchFamily="18" charset="0"/>
              </a:defRPr>
            </a:lvl7pPr>
            <a:lvl8pPr marL="3429000" indent="-228600" eaLnBrk="0" fontAlgn="base" hangingPunct="0">
              <a:spcBef>
                <a:spcPct val="20000"/>
              </a:spcBef>
              <a:spcAft>
                <a:spcPct val="0"/>
              </a:spcAft>
              <a:buFont typeface="Arial" charset="0"/>
              <a:buChar char="»"/>
              <a:defRPr sz="2000">
                <a:solidFill>
                  <a:schemeClr val="tx1"/>
                </a:solidFill>
                <a:latin typeface="Times New Roman" pitchFamily="18" charset="0"/>
              </a:defRPr>
            </a:lvl8pPr>
            <a:lvl9pPr marL="3886200" indent="-228600" eaLnBrk="0" fontAlgn="base" hangingPunct="0">
              <a:spcBef>
                <a:spcPct val="20000"/>
              </a:spcBef>
              <a:spcAft>
                <a:spcPct val="0"/>
              </a:spcAft>
              <a:buFont typeface="Arial" charset="0"/>
              <a:buChar char="»"/>
              <a:defRPr sz="2000">
                <a:solidFill>
                  <a:schemeClr val="tx1"/>
                </a:solidFill>
                <a:latin typeface="Times New Roman" pitchFamily="18" charset="0"/>
              </a:defRPr>
            </a:lvl9pPr>
          </a:lstStyle>
          <a:p>
            <a:pPr>
              <a:spcBef>
                <a:spcPct val="0"/>
              </a:spcBef>
              <a:buFontTx/>
              <a:buNone/>
            </a:pPr>
            <a:r>
              <a:rPr lang="en-US" altLang="en-US" sz="3200" dirty="0">
                <a:solidFill>
                  <a:srgbClr val="FFFF00"/>
                </a:solidFill>
                <a:latin typeface="+mn-lt"/>
              </a:rPr>
              <a:t>	</a:t>
            </a:r>
            <a:r>
              <a:rPr lang="en-US" altLang="en-US" sz="3200" dirty="0" smtClean="0">
                <a:solidFill>
                  <a:srgbClr val="FFFF00"/>
                </a:solidFill>
                <a:latin typeface="+mn-lt"/>
              </a:rPr>
              <a:t>		</a:t>
            </a:r>
          </a:p>
          <a:p>
            <a:pPr algn="r">
              <a:spcBef>
                <a:spcPct val="0"/>
              </a:spcBef>
              <a:buFontTx/>
              <a:buNone/>
            </a:pPr>
            <a:r>
              <a:rPr lang="en-US" altLang="en-US" sz="3200" dirty="0" smtClean="0">
                <a:solidFill>
                  <a:srgbClr val="FFFF00"/>
                </a:solidFill>
                <a:latin typeface="+mn-lt"/>
              </a:rPr>
              <a:t>Enrollment and PMPM</a:t>
            </a:r>
            <a:endParaRPr lang="en-US" altLang="en-US" sz="3200" dirty="0">
              <a:solidFill>
                <a:srgbClr val="FFFF00"/>
              </a:solidFill>
              <a:latin typeface="+mn-lt"/>
            </a:endParaRPr>
          </a:p>
        </p:txBody>
      </p:sp>
      <p:sp>
        <p:nvSpPr>
          <p:cNvPr id="2" name="Slide Number Placeholder 1"/>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85BBFB6C-7EC9-4064-B0AF-D6C3943D4AAA}" type="slidenum">
              <a:rPr lang="en-US" sz="1200">
                <a:solidFill>
                  <a:schemeClr val="tx1">
                    <a:tint val="75000"/>
                  </a:schemeClr>
                </a:solidFill>
                <a:latin typeface="+mj-lt"/>
                <a:cs typeface="+mn-cs"/>
              </a:rPr>
              <a:pPr algn="r" fontAlgn="auto">
                <a:spcBef>
                  <a:spcPts val="0"/>
                </a:spcBef>
                <a:spcAft>
                  <a:spcPts val="0"/>
                </a:spcAft>
                <a:defRPr/>
              </a:pPr>
              <a:t>37</a:t>
            </a:fld>
            <a:endParaRPr lang="en-US" sz="1200" dirty="0">
              <a:solidFill>
                <a:schemeClr val="tx1">
                  <a:tint val="75000"/>
                </a:schemeClr>
              </a:solidFill>
              <a:latin typeface="+mj-lt"/>
              <a:cs typeface="+mn-cs"/>
            </a:endParaRPr>
          </a:p>
        </p:txBody>
      </p:sp>
      <p:sp>
        <p:nvSpPr>
          <p:cNvPr id="25607" name="TextBox 2"/>
          <p:cNvSpPr txBox="1">
            <a:spLocks noChangeArrowheads="1"/>
          </p:cNvSpPr>
          <p:nvPr/>
        </p:nvSpPr>
        <p:spPr bwMode="auto">
          <a:xfrm>
            <a:off x="326571" y="5317092"/>
            <a:ext cx="853479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Wingdings" pitchFamily="2" charset="2"/>
              <a:buChar char="§"/>
              <a:defRPr sz="2400">
                <a:solidFill>
                  <a:srgbClr val="2906A2"/>
                </a:solidFill>
                <a:latin typeface="Times New Roman" pitchFamily="18" charset="0"/>
              </a:defRPr>
            </a:lvl1pPr>
            <a:lvl2pPr marL="742950" indent="-285750" eaLnBrk="0" hangingPunct="0">
              <a:spcBef>
                <a:spcPct val="20000"/>
              </a:spcBef>
              <a:buFont typeface="Arial" charset="0"/>
              <a:buChar char="•"/>
              <a:defRPr sz="2400">
                <a:solidFill>
                  <a:schemeClr val="tx1"/>
                </a:solidFill>
                <a:latin typeface="Times New Roman" pitchFamily="18" charset="0"/>
              </a:defRPr>
            </a:lvl2pPr>
            <a:lvl3pPr marL="1143000" indent="-228600" eaLnBrk="0" hangingPunct="0">
              <a:spcBef>
                <a:spcPct val="20000"/>
              </a:spcBef>
              <a:buFont typeface="Arial" charset="0"/>
              <a:buChar char="•"/>
              <a:defRPr sz="2000">
                <a:solidFill>
                  <a:schemeClr val="tx1"/>
                </a:solidFill>
                <a:latin typeface="Times New Roman" pitchFamily="18" charset="0"/>
              </a:defRPr>
            </a:lvl3pPr>
            <a:lvl4pPr marL="1600200" indent="-228600" eaLnBrk="0" hangingPunct="0">
              <a:spcBef>
                <a:spcPct val="20000"/>
              </a:spcBef>
              <a:buFont typeface="Arial" charset="0"/>
              <a:buChar char="–"/>
              <a:defRPr sz="2000">
                <a:solidFill>
                  <a:schemeClr val="tx1"/>
                </a:solidFill>
                <a:latin typeface="Times New Roman" pitchFamily="18" charset="0"/>
              </a:defRPr>
            </a:lvl4pPr>
            <a:lvl5pPr marL="2057400" indent="-228600" eaLnBrk="0" hangingPunct="0">
              <a:spcBef>
                <a:spcPct val="20000"/>
              </a:spcBef>
              <a:buFont typeface="Arial" charset="0"/>
              <a:buChar char="»"/>
              <a:defRPr sz="2000">
                <a:solidFill>
                  <a:schemeClr val="tx1"/>
                </a:solidFill>
                <a:latin typeface="Times New Roman" pitchFamily="18" charset="0"/>
              </a:defRPr>
            </a:lvl5pPr>
            <a:lvl6pPr marL="2514600" indent="-228600" eaLnBrk="0" fontAlgn="base" hangingPunct="0">
              <a:spcBef>
                <a:spcPct val="20000"/>
              </a:spcBef>
              <a:spcAft>
                <a:spcPct val="0"/>
              </a:spcAft>
              <a:buFont typeface="Arial" charset="0"/>
              <a:buChar char="»"/>
              <a:defRPr sz="2000">
                <a:solidFill>
                  <a:schemeClr val="tx1"/>
                </a:solidFill>
                <a:latin typeface="Times New Roman" pitchFamily="18" charset="0"/>
              </a:defRPr>
            </a:lvl6pPr>
            <a:lvl7pPr marL="2971800" indent="-228600" eaLnBrk="0" fontAlgn="base" hangingPunct="0">
              <a:spcBef>
                <a:spcPct val="20000"/>
              </a:spcBef>
              <a:spcAft>
                <a:spcPct val="0"/>
              </a:spcAft>
              <a:buFont typeface="Arial" charset="0"/>
              <a:buChar char="»"/>
              <a:defRPr sz="2000">
                <a:solidFill>
                  <a:schemeClr val="tx1"/>
                </a:solidFill>
                <a:latin typeface="Times New Roman" pitchFamily="18" charset="0"/>
              </a:defRPr>
            </a:lvl7pPr>
            <a:lvl8pPr marL="3429000" indent="-228600" eaLnBrk="0" fontAlgn="base" hangingPunct="0">
              <a:spcBef>
                <a:spcPct val="20000"/>
              </a:spcBef>
              <a:spcAft>
                <a:spcPct val="0"/>
              </a:spcAft>
              <a:buFont typeface="Arial" charset="0"/>
              <a:buChar char="»"/>
              <a:defRPr sz="2000">
                <a:solidFill>
                  <a:schemeClr val="tx1"/>
                </a:solidFill>
                <a:latin typeface="Times New Roman" pitchFamily="18" charset="0"/>
              </a:defRPr>
            </a:lvl8pPr>
            <a:lvl9pPr marL="3886200" indent="-228600" eaLnBrk="0" fontAlgn="base" hangingPunct="0">
              <a:spcBef>
                <a:spcPct val="20000"/>
              </a:spcBef>
              <a:spcAft>
                <a:spcPct val="0"/>
              </a:spcAft>
              <a:buFont typeface="Arial" charset="0"/>
              <a:buChar char="»"/>
              <a:defRPr sz="2000">
                <a:solidFill>
                  <a:schemeClr val="tx1"/>
                </a:solidFill>
                <a:latin typeface="Times New Roman" pitchFamily="18" charset="0"/>
              </a:defRPr>
            </a:lvl9pPr>
          </a:lstStyle>
          <a:p>
            <a:pPr algn="ctr">
              <a:buNone/>
            </a:pPr>
            <a:r>
              <a:rPr lang="en-US" dirty="0">
                <a:latin typeface="+mn-lt"/>
              </a:rPr>
              <a:t>Expenditures have increased proportionate to the increase in enrollment, but per member per month costs have remained remarkably </a:t>
            </a:r>
            <a:r>
              <a:rPr lang="en-US" dirty="0" smtClean="0">
                <a:latin typeface="+mn-lt"/>
              </a:rPr>
              <a:t>steady.</a:t>
            </a:r>
            <a:endParaRPr lang="en-US" dirty="0">
              <a:latin typeface="+mn-lt"/>
            </a:endParaRPr>
          </a:p>
        </p:txBody>
      </p:sp>
      <p:graphicFrame>
        <p:nvGraphicFramePr>
          <p:cNvPr id="9" name="Chart 8"/>
          <p:cNvGraphicFramePr>
            <a:graphicFrameLocks/>
          </p:cNvGraphicFramePr>
          <p:nvPr>
            <p:extLst>
              <p:ext uri="{D42A27DB-BD31-4B8C-83A1-F6EECF244321}">
                <p14:modId xmlns:p14="http://schemas.microsoft.com/office/powerpoint/2010/main" val="138776649"/>
              </p:ext>
            </p:extLst>
          </p:nvPr>
        </p:nvGraphicFramePr>
        <p:xfrm>
          <a:off x="309562" y="1114097"/>
          <a:ext cx="8524875" cy="410684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8439412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endParaRPr lang="en-US" sz="3200" dirty="0"/>
          </a:p>
        </p:txBody>
      </p:sp>
      <p:sp>
        <p:nvSpPr>
          <p:cNvPr id="3" name="Content Placeholder 2"/>
          <p:cNvSpPr>
            <a:spLocks noGrp="1"/>
          </p:cNvSpPr>
          <p:nvPr>
            <p:ph idx="1"/>
          </p:nvPr>
        </p:nvSpPr>
        <p:spPr>
          <a:xfrm>
            <a:off x="290945" y="898237"/>
            <a:ext cx="8620298" cy="5186363"/>
          </a:xfrm>
        </p:spPr>
        <p:txBody>
          <a:bodyPr/>
          <a:lstStyle/>
          <a:p>
            <a:pPr marL="0" lvl="0" indent="0" algn="ctr">
              <a:buNone/>
            </a:pPr>
            <a:endParaRPr lang="en-US" sz="3200" b="1" dirty="0" smtClean="0"/>
          </a:p>
          <a:p>
            <a:pPr marL="0" lvl="0" indent="0" algn="ctr">
              <a:buNone/>
            </a:pPr>
            <a:endParaRPr lang="en-US" sz="3200" b="1" dirty="0"/>
          </a:p>
          <a:p>
            <a:pPr marL="0" lvl="0" indent="0" algn="ctr">
              <a:buNone/>
            </a:pPr>
            <a:endParaRPr lang="en-US" sz="3200" b="1" dirty="0" smtClean="0"/>
          </a:p>
          <a:p>
            <a:pPr marL="0" lvl="0" indent="0" algn="ctr">
              <a:buNone/>
            </a:pPr>
            <a:endParaRPr lang="en-US" sz="3200" b="1" dirty="0" smtClean="0"/>
          </a:p>
          <a:p>
            <a:pPr marL="0" lvl="0" indent="0" algn="ctr">
              <a:buNone/>
            </a:pPr>
            <a:r>
              <a:rPr lang="en-US" sz="3200" b="1" dirty="0" smtClean="0"/>
              <a:t>Long-Term Strategies for Cost Containment:</a:t>
            </a:r>
          </a:p>
          <a:p>
            <a:pPr marL="0" lvl="0" indent="0" algn="ctr">
              <a:buNone/>
            </a:pPr>
            <a:r>
              <a:rPr lang="en-US" sz="3200" b="1" dirty="0" smtClean="0"/>
              <a:t>The Future State</a:t>
            </a:r>
            <a:endParaRPr lang="en-US" sz="2800" dirty="0" smtClean="0"/>
          </a:p>
          <a:p>
            <a:pPr marL="0" lvl="0" indent="0" algn="ctr">
              <a:buNone/>
            </a:pPr>
            <a:endParaRPr lang="en-US" sz="2800" dirty="0" smtClean="0"/>
          </a:p>
          <a:p>
            <a:pPr marL="0" lvl="0" indent="0">
              <a:buNone/>
            </a:pPr>
            <a:endParaRPr lang="en-US" dirty="0" smtClean="0"/>
          </a:p>
          <a:p>
            <a:pPr marL="0" lvl="0" indent="0">
              <a:buNone/>
            </a:pPr>
            <a:endParaRPr lang="en-US" dirty="0" smtClean="0"/>
          </a:p>
          <a:p>
            <a:pPr marL="0" lvl="0" indent="0">
              <a:buNone/>
            </a:pPr>
            <a:endParaRPr lang="en-US" sz="1200" dirty="0" smtClean="0"/>
          </a:p>
          <a:p>
            <a:pPr marL="0" lvl="0" indent="0">
              <a:buNone/>
            </a:pPr>
            <a:endParaRPr lang="en-US" sz="1200" dirty="0"/>
          </a:p>
        </p:txBody>
      </p:sp>
      <p:sp>
        <p:nvSpPr>
          <p:cNvPr id="4" name="Date Placeholder 3"/>
          <p:cNvSpPr>
            <a:spLocks noGrp="1"/>
          </p:cNvSpPr>
          <p:nvPr>
            <p:ph type="dt" sz="half" idx="10"/>
          </p:nvPr>
        </p:nvSpPr>
        <p:spPr/>
        <p:txBody>
          <a:bodyPr/>
          <a:lstStyle/>
          <a:p>
            <a:pPr>
              <a:defRPr/>
            </a:pPr>
            <a:r>
              <a:rPr lang="en-US" dirty="0" smtClean="0"/>
              <a:t>6/9/2016</a:t>
            </a:r>
            <a:endParaRPr lang="en-US" dirty="0"/>
          </a:p>
        </p:txBody>
      </p:sp>
      <p:sp>
        <p:nvSpPr>
          <p:cNvPr id="5" name="Footer Placeholder 4"/>
          <p:cNvSpPr>
            <a:spLocks noGrp="1"/>
          </p:cNvSpPr>
          <p:nvPr>
            <p:ph type="ftr" sz="quarter" idx="11"/>
          </p:nvPr>
        </p:nvSpPr>
        <p:spPr/>
        <p:txBody>
          <a:bodyPr/>
          <a:lstStyle/>
          <a:p>
            <a:pPr>
              <a:defRPr/>
            </a:pPr>
            <a:r>
              <a:rPr lang="en-US" dirty="0" smtClean="0"/>
              <a:t>Department of Social Services</a:t>
            </a:r>
            <a:endParaRPr lang="en-US" dirty="0"/>
          </a:p>
        </p:txBody>
      </p:sp>
      <p:sp>
        <p:nvSpPr>
          <p:cNvPr id="6" name="Slide Number Placeholder 5"/>
          <p:cNvSpPr>
            <a:spLocks noGrp="1"/>
          </p:cNvSpPr>
          <p:nvPr>
            <p:ph type="sldNum" sz="quarter" idx="12"/>
          </p:nvPr>
        </p:nvSpPr>
        <p:spPr/>
        <p:txBody>
          <a:bodyPr/>
          <a:lstStyle/>
          <a:p>
            <a:pPr>
              <a:defRPr/>
            </a:pPr>
            <a:fld id="{8E0910F7-5D48-4D29-89D1-83725AECF732}" type="slidenum">
              <a:rPr lang="en-US" smtClean="0"/>
              <a:pPr>
                <a:defRPr/>
              </a:pPr>
              <a:t>38</a:t>
            </a:fld>
            <a:endParaRPr lang="en-US" dirty="0"/>
          </a:p>
        </p:txBody>
      </p:sp>
    </p:spTree>
    <p:extLst>
      <p:ext uri="{BB962C8B-B14F-4D97-AF65-F5344CB8AC3E}">
        <p14:creationId xmlns:p14="http://schemas.microsoft.com/office/powerpoint/2010/main" val="274318275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sz="3200" dirty="0" smtClean="0"/>
              <a:t>HUSKY Health 2017 and ongoing</a:t>
            </a:r>
            <a:endParaRPr lang="en-US" sz="3200" dirty="0"/>
          </a:p>
        </p:txBody>
      </p:sp>
      <p:sp>
        <p:nvSpPr>
          <p:cNvPr id="3" name="Content Placeholder 2"/>
          <p:cNvSpPr>
            <a:spLocks noGrp="1"/>
          </p:cNvSpPr>
          <p:nvPr>
            <p:ph idx="1"/>
          </p:nvPr>
        </p:nvSpPr>
        <p:spPr>
          <a:xfrm>
            <a:off x="290945" y="898237"/>
            <a:ext cx="8620298" cy="5186363"/>
          </a:xfrm>
        </p:spPr>
        <p:txBody>
          <a:bodyPr/>
          <a:lstStyle/>
          <a:p>
            <a:pPr marL="0" lvl="0" indent="0" algn="ctr">
              <a:buNone/>
            </a:pPr>
            <a:endParaRPr lang="en-US" sz="2800" dirty="0" smtClean="0"/>
          </a:p>
          <a:p>
            <a:pPr marL="0" lvl="0" indent="0">
              <a:buNone/>
            </a:pPr>
            <a:endParaRPr lang="en-US" dirty="0" smtClean="0"/>
          </a:p>
          <a:p>
            <a:pPr marL="0" lvl="0" indent="0">
              <a:buNone/>
            </a:pPr>
            <a:endParaRPr lang="en-US" dirty="0"/>
          </a:p>
          <a:p>
            <a:pPr marL="0" lvl="0" indent="0">
              <a:buNone/>
            </a:pPr>
            <a:endParaRPr lang="en-US" dirty="0" smtClean="0"/>
          </a:p>
          <a:p>
            <a:pPr marL="0" lvl="0" indent="0">
              <a:buNone/>
            </a:pPr>
            <a:r>
              <a:rPr lang="en-US" sz="1400" dirty="0" smtClean="0"/>
              <a:t>           </a:t>
            </a:r>
          </a:p>
          <a:p>
            <a:pPr marL="0" lvl="0" indent="0">
              <a:buNone/>
            </a:pPr>
            <a:r>
              <a:rPr lang="en-US" sz="1400" b="1" dirty="0" smtClean="0"/>
              <a:t>			</a:t>
            </a:r>
            <a:r>
              <a:rPr lang="en-US" sz="1400" dirty="0"/>
              <a:t>	</a:t>
            </a:r>
            <a:endParaRPr lang="en-US" dirty="0" smtClean="0"/>
          </a:p>
          <a:p>
            <a:pPr marL="0" lvl="0" indent="0">
              <a:buNone/>
            </a:pPr>
            <a:endParaRPr lang="en-US" sz="1200" dirty="0" smtClean="0"/>
          </a:p>
          <a:p>
            <a:pPr marL="0" lvl="0" indent="0">
              <a:buNone/>
            </a:pPr>
            <a:endParaRPr lang="en-US" sz="1200" b="1" dirty="0"/>
          </a:p>
        </p:txBody>
      </p:sp>
      <p:sp>
        <p:nvSpPr>
          <p:cNvPr id="4" name="Date Placeholder 3"/>
          <p:cNvSpPr>
            <a:spLocks noGrp="1"/>
          </p:cNvSpPr>
          <p:nvPr>
            <p:ph type="dt" sz="half" idx="10"/>
          </p:nvPr>
        </p:nvSpPr>
        <p:spPr/>
        <p:txBody>
          <a:bodyPr/>
          <a:lstStyle/>
          <a:p>
            <a:pPr>
              <a:defRPr/>
            </a:pPr>
            <a:r>
              <a:rPr lang="en-US" dirty="0" smtClean="0"/>
              <a:t>6/9/2016</a:t>
            </a:r>
            <a:endParaRPr lang="en-US" dirty="0"/>
          </a:p>
        </p:txBody>
      </p:sp>
      <p:sp>
        <p:nvSpPr>
          <p:cNvPr id="5" name="Footer Placeholder 4"/>
          <p:cNvSpPr>
            <a:spLocks noGrp="1"/>
          </p:cNvSpPr>
          <p:nvPr>
            <p:ph type="ftr" sz="quarter" idx="11"/>
          </p:nvPr>
        </p:nvSpPr>
        <p:spPr/>
        <p:txBody>
          <a:bodyPr/>
          <a:lstStyle/>
          <a:p>
            <a:pPr>
              <a:defRPr/>
            </a:pPr>
            <a:r>
              <a:rPr lang="en-US" dirty="0" smtClean="0"/>
              <a:t>Department of Social Services</a:t>
            </a:r>
            <a:endParaRPr lang="en-US" dirty="0"/>
          </a:p>
        </p:txBody>
      </p:sp>
      <p:sp>
        <p:nvSpPr>
          <p:cNvPr id="6" name="Slide Number Placeholder 5"/>
          <p:cNvSpPr>
            <a:spLocks noGrp="1"/>
          </p:cNvSpPr>
          <p:nvPr>
            <p:ph type="sldNum" sz="quarter" idx="12"/>
          </p:nvPr>
        </p:nvSpPr>
        <p:spPr/>
        <p:txBody>
          <a:bodyPr/>
          <a:lstStyle/>
          <a:p>
            <a:pPr>
              <a:defRPr/>
            </a:pPr>
            <a:fld id="{8E0910F7-5D48-4D29-89D1-83725AECF732}" type="slidenum">
              <a:rPr lang="en-US" smtClean="0"/>
              <a:pPr>
                <a:defRPr/>
              </a:pPr>
              <a:t>39</a:t>
            </a:fld>
            <a:endParaRPr lang="en-US" dirty="0"/>
          </a:p>
        </p:txBody>
      </p:sp>
      <p:pic>
        <p:nvPicPr>
          <p:cNvPr id="12" name="Picture 11" descr="http://4.bp.blogspot.com/-4_7F65DykGk/UOA8BUsGNvI/AAAAAAAAAR4/38TvA0G-Vmo/s1600/410_1target_group_kids_apparel_photography_los_angeles_mike_henry.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08413" y="4645267"/>
            <a:ext cx="2041433" cy="1616075"/>
          </a:xfrm>
          <a:prstGeom prst="rect">
            <a:avLst/>
          </a:prstGeom>
          <a:noFill/>
          <a:ln>
            <a:noFill/>
          </a:ln>
        </p:spPr>
      </p:pic>
      <p:pic>
        <p:nvPicPr>
          <p:cNvPr id="13" name="Picture 12" descr="http://d39ya49a1fwv14.cloudfront.net/wp-content/uploads/2013/10/African-American-family.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97905" y="4804317"/>
            <a:ext cx="1775823" cy="1216774"/>
          </a:xfrm>
          <a:prstGeom prst="rect">
            <a:avLst/>
          </a:prstGeom>
          <a:noFill/>
          <a:ln>
            <a:noFill/>
          </a:ln>
        </p:spPr>
      </p:pic>
      <p:pic>
        <p:nvPicPr>
          <p:cNvPr id="14" name="Picture 13" descr="https://sp.yimg.com/xj/th?id=OIP.Mede52cf62f804ba5dc7ce3fd04fb1316o0&amp;pid=15.1&amp;P=0&amp;w=228&amp;h=152"/>
          <p:cNvPicPr/>
          <p:nvPr/>
        </p:nvPicPr>
        <p:blipFill>
          <a:blip r:embed="rId5">
            <a:extLst>
              <a:ext uri="{28A0092B-C50C-407E-A947-70E740481C1C}">
                <a14:useLocalDpi xmlns:a14="http://schemas.microsoft.com/office/drawing/2010/main" val="0"/>
              </a:ext>
            </a:extLst>
          </a:blip>
          <a:srcRect/>
          <a:stretch>
            <a:fillRect/>
          </a:stretch>
        </p:blipFill>
        <p:spPr bwMode="auto">
          <a:xfrm>
            <a:off x="5873728" y="4804317"/>
            <a:ext cx="1331095" cy="1216774"/>
          </a:xfrm>
          <a:prstGeom prst="rect">
            <a:avLst/>
          </a:prstGeom>
          <a:noFill/>
          <a:ln>
            <a:noFill/>
          </a:ln>
        </p:spPr>
      </p:pic>
      <p:pic>
        <p:nvPicPr>
          <p:cNvPr id="15" name="Picture 14" descr="http://www.strodepark.org.uk/wp-content/uploads/2011/05/reability.jp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04823" y="4804316"/>
            <a:ext cx="1473811" cy="1216773"/>
          </a:xfrm>
          <a:prstGeom prst="rect">
            <a:avLst/>
          </a:prstGeom>
          <a:noFill/>
          <a:ln>
            <a:noFill/>
          </a:ln>
        </p:spPr>
      </p:pic>
      <p:pic>
        <p:nvPicPr>
          <p:cNvPr id="11268" name="Picture 4" descr="Husky Health Connecticut 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3913" y="4935241"/>
            <a:ext cx="1714500" cy="108585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descr="http://images.clipartlogo.com/files/images/39/398269/community_f.jpg"/>
          <p:cNvPicPr/>
          <p:nvPr/>
        </p:nvPicPr>
        <p:blipFill>
          <a:blip r:embed="rId8">
            <a:extLst>
              <a:ext uri="{28A0092B-C50C-407E-A947-70E740481C1C}">
                <a14:useLocalDpi xmlns:a14="http://schemas.microsoft.com/office/drawing/2010/main" val="0"/>
              </a:ext>
            </a:extLst>
          </a:blip>
          <a:srcRect/>
          <a:stretch>
            <a:fillRect/>
          </a:stretch>
        </p:blipFill>
        <p:spPr bwMode="auto">
          <a:xfrm>
            <a:off x="6781800" y="1526536"/>
            <a:ext cx="2123313" cy="2090737"/>
          </a:xfrm>
          <a:prstGeom prst="rect">
            <a:avLst/>
          </a:prstGeom>
          <a:noFill/>
          <a:ln>
            <a:noFill/>
          </a:ln>
        </p:spPr>
      </p:pic>
      <p:pic>
        <p:nvPicPr>
          <p:cNvPr id="20" name="Picture 19" descr="http://leadershipinsight.files.wordpress.com/2010/10/pcmh1.jpg"/>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42899" y="1651580"/>
            <a:ext cx="1616527" cy="1724514"/>
          </a:xfrm>
          <a:prstGeom prst="rect">
            <a:avLst/>
          </a:prstGeom>
          <a:noFill/>
          <a:ln>
            <a:noFill/>
          </a:ln>
        </p:spPr>
      </p:pic>
      <p:pic>
        <p:nvPicPr>
          <p:cNvPr id="21" name="Picture 20" descr="http://www.wpclipart.com/signs_symbol/arrows/arrows_color/arrow_outline/gradient_inside/arrow_gradient_blue_right.png"/>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828188" y="2123126"/>
            <a:ext cx="896339" cy="897559"/>
          </a:xfrm>
          <a:prstGeom prst="rect">
            <a:avLst/>
          </a:prstGeom>
          <a:noFill/>
          <a:ln>
            <a:noFill/>
          </a:ln>
        </p:spPr>
      </p:pic>
      <p:sp>
        <p:nvSpPr>
          <p:cNvPr id="9" name="TextBox 8"/>
          <p:cNvSpPr txBox="1"/>
          <p:nvPr/>
        </p:nvSpPr>
        <p:spPr>
          <a:xfrm>
            <a:off x="215614" y="3946680"/>
            <a:ext cx="8786872" cy="830997"/>
          </a:xfrm>
          <a:prstGeom prst="rect">
            <a:avLst/>
          </a:prstGeom>
          <a:noFill/>
        </p:spPr>
        <p:txBody>
          <a:bodyPr wrap="square" rtlCol="0">
            <a:spAutoFit/>
          </a:bodyPr>
          <a:lstStyle/>
          <a:p>
            <a:pPr algn="ctr"/>
            <a:r>
              <a:rPr lang="en-US" sz="2400" b="1" dirty="0" smtClean="0">
                <a:solidFill>
                  <a:srgbClr val="2906A2"/>
                </a:solidFill>
                <a:latin typeface="+mn-lt"/>
              </a:rPr>
              <a:t>Health neighborhoods composed of PCMH practices, specialties, CHWs and non-medical services and supports</a:t>
            </a:r>
            <a:endParaRPr lang="en-US" sz="2400" b="1" dirty="0">
              <a:solidFill>
                <a:srgbClr val="2906A2"/>
              </a:solidFill>
              <a:latin typeface="+mn-lt"/>
            </a:endParaRPr>
          </a:p>
        </p:txBody>
      </p:sp>
      <p:pic>
        <p:nvPicPr>
          <p:cNvPr id="22" name="Picture 21" descr="http://img.timeinc.net/time/photoessays/2008/10_medical/medical_specialists.jpg"/>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550677" y="945930"/>
            <a:ext cx="1243343" cy="889048"/>
          </a:xfrm>
          <a:prstGeom prst="rect">
            <a:avLst/>
          </a:prstGeom>
          <a:noFill/>
          <a:ln>
            <a:noFill/>
          </a:ln>
        </p:spPr>
      </p:pic>
      <p:pic>
        <p:nvPicPr>
          <p:cNvPr id="24" name="Picture 23" descr="https://sp.yimg.com/xj/th?id=OIP.M8cdc29d4f26ca20651e39f7b53aa5905o0&amp;pid=15.1&amp;P=0&amp;w=199&amp;h=158"/>
          <p:cNvPicPr/>
          <p:nvPr/>
        </p:nvPicPr>
        <p:blipFill>
          <a:blip r:embed="rId12">
            <a:extLst>
              <a:ext uri="{28A0092B-C50C-407E-A947-70E740481C1C}">
                <a14:useLocalDpi xmlns:a14="http://schemas.microsoft.com/office/drawing/2010/main" val="0"/>
              </a:ext>
            </a:extLst>
          </a:blip>
          <a:srcRect/>
          <a:stretch>
            <a:fillRect/>
          </a:stretch>
        </p:blipFill>
        <p:spPr bwMode="auto">
          <a:xfrm>
            <a:off x="4578621" y="2007750"/>
            <a:ext cx="1097736" cy="1012935"/>
          </a:xfrm>
          <a:prstGeom prst="rect">
            <a:avLst/>
          </a:prstGeom>
          <a:noFill/>
          <a:ln>
            <a:noFill/>
          </a:ln>
        </p:spPr>
      </p:pic>
      <p:pic>
        <p:nvPicPr>
          <p:cNvPr id="19" name="Picture 18" descr="http://www.clker.com/cliparts/A/P/L/b/V/G/blue-plus-sign-hi.png"/>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008413" y="2264600"/>
            <a:ext cx="500380" cy="498475"/>
          </a:xfrm>
          <a:prstGeom prst="rect">
            <a:avLst/>
          </a:prstGeom>
          <a:noFill/>
          <a:ln>
            <a:noFill/>
          </a:ln>
        </p:spPr>
      </p:pic>
      <p:pic>
        <p:nvPicPr>
          <p:cNvPr id="23" name="Picture 22" descr="http://www.clker.com/cliparts/A/P/L/b/V/G/blue-plus-sign-hi.png"/>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984711" y="2264601"/>
            <a:ext cx="500380" cy="498475"/>
          </a:xfrm>
          <a:prstGeom prst="rect">
            <a:avLst/>
          </a:prstGeom>
          <a:noFill/>
          <a:ln>
            <a:noFill/>
          </a:ln>
        </p:spPr>
      </p:pic>
      <p:pic>
        <p:nvPicPr>
          <p:cNvPr id="14339" name="Picture 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550677" y="1896679"/>
            <a:ext cx="1243343" cy="10153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24" descr="https://hscweb3.hsc.usf.edu/health/now/wp-content/uploads/CommunityHealthWorker.jpg">
            <a:hlinkClick r:id="rId15"/>
          </p:cNvPr>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2601338" y="3020685"/>
            <a:ext cx="1192682" cy="925995"/>
          </a:xfrm>
          <a:prstGeom prst="rect">
            <a:avLst/>
          </a:prstGeom>
          <a:noFill/>
          <a:ln>
            <a:noFill/>
          </a:ln>
        </p:spPr>
      </p:pic>
    </p:spTree>
    <p:extLst>
      <p:ext uri="{BB962C8B-B14F-4D97-AF65-F5344CB8AC3E}">
        <p14:creationId xmlns:p14="http://schemas.microsoft.com/office/powerpoint/2010/main" val="34693257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2D43976D-FE59-46FF-B0CA-10F23A3434E0}" type="slidenum">
              <a:rPr lang="en-US" smtClean="0"/>
              <a:pPr>
                <a:defRPr/>
              </a:pPr>
              <a:t>4</a:t>
            </a:fld>
            <a:endParaRPr lang="en-US" dirty="0"/>
          </a:p>
        </p:txBody>
      </p:sp>
      <p:sp>
        <p:nvSpPr>
          <p:cNvPr id="10" name="Title 6"/>
          <p:cNvSpPr txBox="1">
            <a:spLocks/>
          </p:cNvSpPr>
          <p:nvPr/>
        </p:nvSpPr>
        <p:spPr>
          <a:xfrm>
            <a:off x="3124200" y="41275"/>
            <a:ext cx="6019800" cy="531813"/>
          </a:xfrm>
          <a:prstGeom prst="rect">
            <a:avLst/>
          </a:prstGeom>
        </p:spPr>
        <p:txBody>
          <a:bodyPr/>
          <a:lstStyle>
            <a:lvl1pPr algn="l" rtl="0" eaLnBrk="0" fontAlgn="base" hangingPunct="0">
              <a:spcBef>
                <a:spcPct val="0"/>
              </a:spcBef>
              <a:spcAft>
                <a:spcPct val="0"/>
              </a:spcAft>
              <a:defRPr sz="2800" kern="1200">
                <a:solidFill>
                  <a:srgbClr val="FFFF00"/>
                </a:solidFill>
                <a:latin typeface="+mj-lt"/>
                <a:ea typeface="+mj-ea"/>
                <a:cs typeface="+mj-cs"/>
              </a:defRPr>
            </a:lvl1pPr>
            <a:lvl2pPr algn="l" rtl="0" eaLnBrk="0" fontAlgn="base" hangingPunct="0">
              <a:spcBef>
                <a:spcPct val="0"/>
              </a:spcBef>
              <a:spcAft>
                <a:spcPct val="0"/>
              </a:spcAft>
              <a:defRPr sz="2800">
                <a:solidFill>
                  <a:srgbClr val="FFFF00"/>
                </a:solidFill>
                <a:latin typeface="Calibri" pitchFamily="34" charset="0"/>
              </a:defRPr>
            </a:lvl2pPr>
            <a:lvl3pPr algn="l" rtl="0" eaLnBrk="0" fontAlgn="base" hangingPunct="0">
              <a:spcBef>
                <a:spcPct val="0"/>
              </a:spcBef>
              <a:spcAft>
                <a:spcPct val="0"/>
              </a:spcAft>
              <a:defRPr sz="2800">
                <a:solidFill>
                  <a:srgbClr val="FFFF00"/>
                </a:solidFill>
                <a:latin typeface="Calibri" pitchFamily="34" charset="0"/>
              </a:defRPr>
            </a:lvl3pPr>
            <a:lvl4pPr algn="l" rtl="0" eaLnBrk="0" fontAlgn="base" hangingPunct="0">
              <a:spcBef>
                <a:spcPct val="0"/>
              </a:spcBef>
              <a:spcAft>
                <a:spcPct val="0"/>
              </a:spcAft>
              <a:defRPr sz="2800">
                <a:solidFill>
                  <a:srgbClr val="FFFF00"/>
                </a:solidFill>
                <a:latin typeface="Calibri" pitchFamily="34" charset="0"/>
              </a:defRPr>
            </a:lvl4pPr>
            <a:lvl5pPr algn="l" rtl="0" eaLnBrk="0" fontAlgn="base" hangingPunct="0">
              <a:spcBef>
                <a:spcPct val="0"/>
              </a:spcBef>
              <a:spcAft>
                <a:spcPct val="0"/>
              </a:spcAft>
              <a:defRPr sz="2800">
                <a:solidFill>
                  <a:srgbClr val="FFFF00"/>
                </a:solidFill>
                <a:latin typeface="Calibri" pitchFamily="34" charset="0"/>
              </a:defRPr>
            </a:lvl5pPr>
            <a:lvl6pPr marL="457200" algn="l" rtl="0" fontAlgn="base">
              <a:spcBef>
                <a:spcPct val="0"/>
              </a:spcBef>
              <a:spcAft>
                <a:spcPct val="0"/>
              </a:spcAft>
              <a:defRPr sz="2800">
                <a:solidFill>
                  <a:srgbClr val="FFFF00"/>
                </a:solidFill>
                <a:latin typeface="Calibri" pitchFamily="34" charset="0"/>
              </a:defRPr>
            </a:lvl6pPr>
            <a:lvl7pPr marL="914400" algn="l" rtl="0" fontAlgn="base">
              <a:spcBef>
                <a:spcPct val="0"/>
              </a:spcBef>
              <a:spcAft>
                <a:spcPct val="0"/>
              </a:spcAft>
              <a:defRPr sz="2800">
                <a:solidFill>
                  <a:srgbClr val="FFFF00"/>
                </a:solidFill>
                <a:latin typeface="Calibri" pitchFamily="34" charset="0"/>
              </a:defRPr>
            </a:lvl7pPr>
            <a:lvl8pPr marL="1371600" algn="l" rtl="0" fontAlgn="base">
              <a:spcBef>
                <a:spcPct val="0"/>
              </a:spcBef>
              <a:spcAft>
                <a:spcPct val="0"/>
              </a:spcAft>
              <a:defRPr sz="2800">
                <a:solidFill>
                  <a:srgbClr val="FFFF00"/>
                </a:solidFill>
                <a:latin typeface="Calibri" pitchFamily="34" charset="0"/>
              </a:defRPr>
            </a:lvl8pPr>
            <a:lvl9pPr marL="1828800" algn="l" rtl="0" fontAlgn="base">
              <a:spcBef>
                <a:spcPct val="0"/>
              </a:spcBef>
              <a:spcAft>
                <a:spcPct val="0"/>
              </a:spcAft>
              <a:defRPr sz="2800">
                <a:solidFill>
                  <a:srgbClr val="FFFF00"/>
                </a:solidFill>
                <a:latin typeface="Calibri" pitchFamily="34" charset="0"/>
              </a:defRPr>
            </a:lvl9pPr>
          </a:lstStyle>
          <a:p>
            <a:pPr algn="ctr" eaLnBrk="1" hangingPunct="1"/>
            <a:r>
              <a:rPr lang="en-US" sz="3200" dirty="0" smtClean="0">
                <a:latin typeface="Calibri" panose="020F0502020204030204" pitchFamily="34" charset="0"/>
                <a:cs typeface="Arial" panose="020B0604020202020204" pitchFamily="34" charset="0"/>
              </a:rPr>
              <a:t>HUSKY Health at a Glance</a:t>
            </a:r>
          </a:p>
        </p:txBody>
      </p:sp>
      <p:graphicFrame>
        <p:nvGraphicFramePr>
          <p:cNvPr id="13" name="Diagram 12"/>
          <p:cNvGraphicFramePr/>
          <p:nvPr>
            <p:extLst>
              <p:ext uri="{D42A27DB-BD31-4B8C-83A1-F6EECF244321}">
                <p14:modId xmlns:p14="http://schemas.microsoft.com/office/powerpoint/2010/main" val="2240544916"/>
              </p:ext>
            </p:extLst>
          </p:nvPr>
        </p:nvGraphicFramePr>
        <p:xfrm>
          <a:off x="660400" y="1087120"/>
          <a:ext cx="8016240" cy="52527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2395119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endParaRPr lang="en-US" sz="3200" dirty="0"/>
          </a:p>
        </p:txBody>
      </p:sp>
      <p:sp>
        <p:nvSpPr>
          <p:cNvPr id="3" name="Content Placeholder 2"/>
          <p:cNvSpPr>
            <a:spLocks noGrp="1"/>
          </p:cNvSpPr>
          <p:nvPr>
            <p:ph idx="1"/>
          </p:nvPr>
        </p:nvSpPr>
        <p:spPr>
          <a:xfrm>
            <a:off x="290945" y="898237"/>
            <a:ext cx="8620298" cy="5186363"/>
          </a:xfrm>
        </p:spPr>
        <p:txBody>
          <a:bodyPr/>
          <a:lstStyle/>
          <a:p>
            <a:pPr marL="0" lvl="0" indent="0" algn="ctr">
              <a:buNone/>
            </a:pPr>
            <a:endParaRPr lang="en-US" sz="2800" dirty="0" smtClean="0"/>
          </a:p>
          <a:p>
            <a:pPr marL="0" lvl="0" indent="0">
              <a:buNone/>
            </a:pPr>
            <a:endParaRPr lang="en-US" dirty="0" smtClean="0"/>
          </a:p>
          <a:p>
            <a:pPr marL="0" lvl="0" indent="0">
              <a:buNone/>
            </a:pPr>
            <a:endParaRPr lang="en-US" dirty="0"/>
          </a:p>
          <a:p>
            <a:pPr marL="0" lvl="0" indent="0">
              <a:buNone/>
            </a:pPr>
            <a:endParaRPr lang="en-US" dirty="0" smtClean="0"/>
          </a:p>
          <a:p>
            <a:pPr marL="0" lvl="0" indent="0">
              <a:buNone/>
            </a:pPr>
            <a:r>
              <a:rPr lang="en-US" sz="1400" dirty="0" smtClean="0"/>
              <a:t>           </a:t>
            </a:r>
          </a:p>
          <a:p>
            <a:pPr marL="0" lvl="0" indent="0">
              <a:buNone/>
            </a:pPr>
            <a:r>
              <a:rPr lang="en-US" sz="1400" b="1" dirty="0" smtClean="0"/>
              <a:t>			</a:t>
            </a:r>
            <a:r>
              <a:rPr lang="en-US" sz="1400" dirty="0"/>
              <a:t>	</a:t>
            </a:r>
            <a:endParaRPr lang="en-US" dirty="0" smtClean="0"/>
          </a:p>
          <a:p>
            <a:pPr marL="0" lvl="0" indent="0">
              <a:buNone/>
            </a:pPr>
            <a:endParaRPr lang="en-US" sz="1200" dirty="0" smtClean="0"/>
          </a:p>
          <a:p>
            <a:pPr marL="0" lvl="0" indent="0">
              <a:buNone/>
            </a:pPr>
            <a:endParaRPr lang="en-US" sz="1200" b="1" dirty="0"/>
          </a:p>
        </p:txBody>
      </p:sp>
      <p:sp>
        <p:nvSpPr>
          <p:cNvPr id="4" name="Date Placeholder 3"/>
          <p:cNvSpPr>
            <a:spLocks noGrp="1"/>
          </p:cNvSpPr>
          <p:nvPr>
            <p:ph type="dt" sz="half" idx="10"/>
          </p:nvPr>
        </p:nvSpPr>
        <p:spPr/>
        <p:txBody>
          <a:bodyPr/>
          <a:lstStyle/>
          <a:p>
            <a:pPr>
              <a:defRPr/>
            </a:pPr>
            <a:r>
              <a:rPr lang="en-US" dirty="0" smtClean="0"/>
              <a:t>6/9/2016</a:t>
            </a:r>
            <a:endParaRPr lang="en-US" dirty="0"/>
          </a:p>
        </p:txBody>
      </p:sp>
      <p:sp>
        <p:nvSpPr>
          <p:cNvPr id="5" name="Footer Placeholder 4"/>
          <p:cNvSpPr>
            <a:spLocks noGrp="1"/>
          </p:cNvSpPr>
          <p:nvPr>
            <p:ph type="ftr" sz="quarter" idx="11"/>
          </p:nvPr>
        </p:nvSpPr>
        <p:spPr/>
        <p:txBody>
          <a:bodyPr/>
          <a:lstStyle/>
          <a:p>
            <a:pPr>
              <a:defRPr/>
            </a:pPr>
            <a:r>
              <a:rPr lang="en-US" dirty="0" smtClean="0"/>
              <a:t>Department of Social Services</a:t>
            </a:r>
            <a:endParaRPr lang="en-US" dirty="0"/>
          </a:p>
        </p:txBody>
      </p:sp>
      <p:sp>
        <p:nvSpPr>
          <p:cNvPr id="6" name="Slide Number Placeholder 5"/>
          <p:cNvSpPr>
            <a:spLocks noGrp="1"/>
          </p:cNvSpPr>
          <p:nvPr>
            <p:ph type="sldNum" sz="quarter" idx="12"/>
          </p:nvPr>
        </p:nvSpPr>
        <p:spPr/>
        <p:txBody>
          <a:bodyPr/>
          <a:lstStyle/>
          <a:p>
            <a:pPr>
              <a:defRPr/>
            </a:pPr>
            <a:fld id="{8E0910F7-5D48-4D29-89D1-83725AECF732}" type="slidenum">
              <a:rPr lang="en-US" smtClean="0"/>
              <a:pPr>
                <a:defRPr/>
              </a:pPr>
              <a:t>40</a:t>
            </a:fld>
            <a:endParaRPr lang="en-US" dirty="0"/>
          </a:p>
        </p:txBody>
      </p:sp>
      <p:pic>
        <p:nvPicPr>
          <p:cNvPr id="12" name="Picture 11" descr="http://4.bp.blogspot.com/-4_7F65DykGk/UOA8BUsGNvI/AAAAAAAAAR4/38TvA0G-Vmo/s1600/410_1target_group_kids_apparel_photography_los_angeles_mike_henry.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08413" y="4645267"/>
            <a:ext cx="2041433" cy="1616075"/>
          </a:xfrm>
          <a:prstGeom prst="rect">
            <a:avLst/>
          </a:prstGeom>
          <a:noFill/>
          <a:ln>
            <a:noFill/>
          </a:ln>
        </p:spPr>
      </p:pic>
      <p:pic>
        <p:nvPicPr>
          <p:cNvPr id="13" name="Picture 12" descr="http://d39ya49a1fwv14.cloudfront.net/wp-content/uploads/2013/10/African-American-family.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97905" y="4804317"/>
            <a:ext cx="1775823" cy="1216774"/>
          </a:xfrm>
          <a:prstGeom prst="rect">
            <a:avLst/>
          </a:prstGeom>
          <a:noFill/>
          <a:ln>
            <a:noFill/>
          </a:ln>
        </p:spPr>
      </p:pic>
      <p:pic>
        <p:nvPicPr>
          <p:cNvPr id="14" name="Picture 13" descr="https://sp.yimg.com/xj/th?id=OIP.Mede52cf62f804ba5dc7ce3fd04fb1316o0&amp;pid=15.1&amp;P=0&amp;w=228&amp;h=152"/>
          <p:cNvPicPr/>
          <p:nvPr/>
        </p:nvPicPr>
        <p:blipFill>
          <a:blip r:embed="rId5">
            <a:extLst>
              <a:ext uri="{28A0092B-C50C-407E-A947-70E740481C1C}">
                <a14:useLocalDpi xmlns:a14="http://schemas.microsoft.com/office/drawing/2010/main" val="0"/>
              </a:ext>
            </a:extLst>
          </a:blip>
          <a:srcRect/>
          <a:stretch>
            <a:fillRect/>
          </a:stretch>
        </p:blipFill>
        <p:spPr bwMode="auto">
          <a:xfrm>
            <a:off x="5873728" y="4804317"/>
            <a:ext cx="1331095" cy="1216774"/>
          </a:xfrm>
          <a:prstGeom prst="rect">
            <a:avLst/>
          </a:prstGeom>
          <a:noFill/>
          <a:ln>
            <a:noFill/>
          </a:ln>
        </p:spPr>
      </p:pic>
      <p:pic>
        <p:nvPicPr>
          <p:cNvPr id="15" name="Picture 14" descr="http://www.strodepark.org.uk/wp-content/uploads/2011/05/reability.jp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80565" y="4804318"/>
            <a:ext cx="1473811" cy="1216773"/>
          </a:xfrm>
          <a:prstGeom prst="rect">
            <a:avLst/>
          </a:prstGeom>
          <a:noFill/>
          <a:ln>
            <a:noFill/>
          </a:ln>
        </p:spPr>
      </p:pic>
      <p:pic>
        <p:nvPicPr>
          <p:cNvPr id="11268" name="Picture 4" descr="Husky Health Connecticut 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3913" y="4935241"/>
            <a:ext cx="1714500" cy="108585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391886" y="1136969"/>
            <a:ext cx="8218714" cy="461665"/>
          </a:xfrm>
          <a:prstGeom prst="rect">
            <a:avLst/>
          </a:prstGeom>
          <a:noFill/>
        </p:spPr>
        <p:txBody>
          <a:bodyPr wrap="square" rtlCol="0">
            <a:spAutoFit/>
          </a:bodyPr>
          <a:lstStyle/>
          <a:p>
            <a:pPr algn="ctr"/>
            <a:r>
              <a:rPr lang="en-US" sz="2400" b="1" dirty="0" smtClean="0">
                <a:solidFill>
                  <a:srgbClr val="2906A2"/>
                </a:solidFill>
                <a:latin typeface="+mn-lt"/>
              </a:rPr>
              <a:t>Development of additional value-based payment strategies</a:t>
            </a:r>
            <a:endParaRPr lang="en-US" sz="2400" b="1" dirty="0">
              <a:solidFill>
                <a:srgbClr val="2906A2"/>
              </a:solidFill>
              <a:latin typeface="+mn-lt"/>
            </a:endParaRPr>
          </a:p>
        </p:txBody>
      </p:sp>
      <p:pic>
        <p:nvPicPr>
          <p:cNvPr id="18" name="Picture 17" descr="http://leadershipinsight.files.wordpress.com/2010/10/pcmh1.jpg"/>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12305" y="2229777"/>
            <a:ext cx="1102181" cy="997362"/>
          </a:xfrm>
          <a:prstGeom prst="rect">
            <a:avLst/>
          </a:prstGeom>
          <a:noFill/>
          <a:ln>
            <a:noFill/>
          </a:ln>
        </p:spPr>
      </p:pic>
      <p:sp>
        <p:nvSpPr>
          <p:cNvPr id="19" name="TextBox 18"/>
          <p:cNvSpPr txBox="1"/>
          <p:nvPr/>
        </p:nvSpPr>
        <p:spPr>
          <a:xfrm>
            <a:off x="118379" y="3406298"/>
            <a:ext cx="1890034" cy="1200329"/>
          </a:xfrm>
          <a:prstGeom prst="rect">
            <a:avLst/>
          </a:prstGeom>
          <a:noFill/>
        </p:spPr>
        <p:txBody>
          <a:bodyPr wrap="square" rtlCol="0">
            <a:spAutoFit/>
          </a:bodyPr>
          <a:lstStyle/>
          <a:p>
            <a:pPr algn="ctr"/>
            <a:r>
              <a:rPr lang="en-US" b="1" dirty="0" smtClean="0">
                <a:solidFill>
                  <a:srgbClr val="2906A2"/>
                </a:solidFill>
                <a:latin typeface="+mn-lt"/>
              </a:rPr>
              <a:t>PCMH enhanced fees and performance payments</a:t>
            </a:r>
            <a:endParaRPr lang="en-US" b="1" dirty="0">
              <a:solidFill>
                <a:srgbClr val="2906A2"/>
              </a:solidFill>
              <a:latin typeface="+mn-lt"/>
            </a:endParaRPr>
          </a:p>
        </p:txBody>
      </p:sp>
      <p:pic>
        <p:nvPicPr>
          <p:cNvPr id="23" name="Picture 22" descr="http://www.clker.com/cliparts/A/P/L/b/V/G/blue-plus-sign-hi.png"/>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779812" y="2412226"/>
            <a:ext cx="500380" cy="498475"/>
          </a:xfrm>
          <a:prstGeom prst="rect">
            <a:avLst/>
          </a:prstGeom>
          <a:noFill/>
          <a:ln>
            <a:noFill/>
          </a:ln>
        </p:spPr>
      </p:pic>
      <p:pic>
        <p:nvPicPr>
          <p:cNvPr id="25" name="Picture 24" descr="http://2.bp.blogspot.com/-r7LvBzyz8cM/TZZbRWNTV0I/AAAAAAAAAbQ/5q8ULuOTUJQ/s1600/obstetrics-care.jpg"/>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551972" y="2229777"/>
            <a:ext cx="909685" cy="997362"/>
          </a:xfrm>
          <a:prstGeom prst="rect">
            <a:avLst/>
          </a:prstGeom>
          <a:noFill/>
          <a:ln>
            <a:noFill/>
          </a:ln>
        </p:spPr>
      </p:pic>
      <p:sp>
        <p:nvSpPr>
          <p:cNvPr id="26" name="TextBox 25"/>
          <p:cNvSpPr txBox="1"/>
          <p:nvPr/>
        </p:nvSpPr>
        <p:spPr>
          <a:xfrm>
            <a:off x="2248157" y="3406299"/>
            <a:ext cx="1561943" cy="369332"/>
          </a:xfrm>
          <a:prstGeom prst="rect">
            <a:avLst/>
          </a:prstGeom>
          <a:noFill/>
        </p:spPr>
        <p:txBody>
          <a:bodyPr wrap="square" rtlCol="0">
            <a:spAutoFit/>
          </a:bodyPr>
          <a:lstStyle/>
          <a:p>
            <a:pPr algn="ctr"/>
            <a:r>
              <a:rPr lang="en-US" b="1" dirty="0" smtClean="0">
                <a:solidFill>
                  <a:srgbClr val="2906A2"/>
                </a:solidFill>
                <a:latin typeface="+mn-lt"/>
              </a:rPr>
              <a:t>OB P4P</a:t>
            </a:r>
            <a:endParaRPr lang="en-US" b="1" dirty="0">
              <a:solidFill>
                <a:srgbClr val="2906A2"/>
              </a:solidFill>
              <a:latin typeface="+mn-lt"/>
            </a:endParaRPr>
          </a:p>
        </p:txBody>
      </p:sp>
      <p:pic>
        <p:nvPicPr>
          <p:cNvPr id="27" name="Picture 26" descr="http://www.clker.com/cliparts/A/P/L/b/V/G/blue-plus-sign-hi.png"/>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799656" y="2386363"/>
            <a:ext cx="500380" cy="498475"/>
          </a:xfrm>
          <a:prstGeom prst="rect">
            <a:avLst/>
          </a:prstGeom>
          <a:noFill/>
          <a:ln>
            <a:noFill/>
          </a:ln>
        </p:spPr>
      </p:pic>
      <p:sp>
        <p:nvSpPr>
          <p:cNvPr id="28" name="TextBox 27"/>
          <p:cNvSpPr txBox="1"/>
          <p:nvPr/>
        </p:nvSpPr>
        <p:spPr>
          <a:xfrm>
            <a:off x="4518770" y="2407823"/>
            <a:ext cx="1561943" cy="523220"/>
          </a:xfrm>
          <a:prstGeom prst="rect">
            <a:avLst/>
          </a:prstGeom>
          <a:noFill/>
        </p:spPr>
        <p:txBody>
          <a:bodyPr wrap="square" rtlCol="0">
            <a:spAutoFit/>
          </a:bodyPr>
          <a:lstStyle/>
          <a:p>
            <a:pPr algn="ctr"/>
            <a:r>
              <a:rPr lang="en-US" sz="2800" b="1" dirty="0" smtClean="0">
                <a:solidFill>
                  <a:srgbClr val="2906A2"/>
                </a:solidFill>
                <a:latin typeface="+mn-lt"/>
              </a:rPr>
              <a:t>MQISSP </a:t>
            </a:r>
            <a:endParaRPr lang="en-US" sz="2800" b="1" dirty="0">
              <a:solidFill>
                <a:srgbClr val="2906A2"/>
              </a:solidFill>
              <a:latin typeface="+mn-lt"/>
            </a:endParaRPr>
          </a:p>
        </p:txBody>
      </p:sp>
      <p:sp>
        <p:nvSpPr>
          <p:cNvPr id="29" name="TextBox 28"/>
          <p:cNvSpPr txBox="1"/>
          <p:nvPr/>
        </p:nvSpPr>
        <p:spPr>
          <a:xfrm>
            <a:off x="4518769" y="3313966"/>
            <a:ext cx="1561943" cy="923330"/>
          </a:xfrm>
          <a:prstGeom prst="rect">
            <a:avLst/>
          </a:prstGeom>
          <a:noFill/>
        </p:spPr>
        <p:txBody>
          <a:bodyPr wrap="square" rtlCol="0">
            <a:spAutoFit/>
          </a:bodyPr>
          <a:lstStyle/>
          <a:p>
            <a:pPr algn="ctr"/>
            <a:r>
              <a:rPr lang="en-US" b="1" dirty="0" smtClean="0">
                <a:solidFill>
                  <a:srgbClr val="2906A2"/>
                </a:solidFill>
                <a:latin typeface="+mn-lt"/>
              </a:rPr>
              <a:t>Shared savings arrangements</a:t>
            </a:r>
            <a:endParaRPr lang="en-US" b="1" dirty="0">
              <a:solidFill>
                <a:srgbClr val="2906A2"/>
              </a:solidFill>
              <a:latin typeface="+mn-lt"/>
            </a:endParaRPr>
          </a:p>
        </p:txBody>
      </p:sp>
      <p:pic>
        <p:nvPicPr>
          <p:cNvPr id="30" name="Picture 29" descr="http://www.clker.com/cliparts/A/P/L/b/V/G/blue-plus-sign-hi.png"/>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176645" y="2407823"/>
            <a:ext cx="500380" cy="498475"/>
          </a:xfrm>
          <a:prstGeom prst="rect">
            <a:avLst/>
          </a:prstGeom>
          <a:noFill/>
          <a:ln>
            <a:noFill/>
          </a:ln>
        </p:spPr>
      </p:pic>
      <p:pic>
        <p:nvPicPr>
          <p:cNvPr id="31" name="Picture 30" descr="https://www.hc1.com/wp-content/uploads/2016/02/Resident-Profile.png"/>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677025" y="1816837"/>
            <a:ext cx="2238375" cy="1637526"/>
          </a:xfrm>
          <a:prstGeom prst="rect">
            <a:avLst/>
          </a:prstGeom>
          <a:noFill/>
          <a:ln>
            <a:noFill/>
          </a:ln>
        </p:spPr>
      </p:pic>
      <p:sp>
        <p:nvSpPr>
          <p:cNvPr id="32" name="TextBox 31"/>
          <p:cNvSpPr txBox="1"/>
          <p:nvPr/>
        </p:nvSpPr>
        <p:spPr>
          <a:xfrm>
            <a:off x="7136500" y="3466366"/>
            <a:ext cx="1561943" cy="646331"/>
          </a:xfrm>
          <a:prstGeom prst="rect">
            <a:avLst/>
          </a:prstGeom>
          <a:noFill/>
        </p:spPr>
        <p:txBody>
          <a:bodyPr wrap="square" rtlCol="0">
            <a:spAutoFit/>
          </a:bodyPr>
          <a:lstStyle/>
          <a:p>
            <a:pPr algn="ctr"/>
            <a:r>
              <a:rPr lang="en-US" b="1" dirty="0" smtClean="0">
                <a:solidFill>
                  <a:srgbClr val="2906A2"/>
                </a:solidFill>
                <a:latin typeface="+mn-lt"/>
              </a:rPr>
              <a:t>Episodes of care</a:t>
            </a:r>
            <a:endParaRPr lang="en-US" b="1" dirty="0">
              <a:solidFill>
                <a:srgbClr val="2906A2"/>
              </a:solidFill>
              <a:latin typeface="+mn-lt"/>
            </a:endParaRPr>
          </a:p>
        </p:txBody>
      </p:sp>
    </p:spTree>
    <p:extLst>
      <p:ext uri="{BB962C8B-B14F-4D97-AF65-F5344CB8AC3E}">
        <p14:creationId xmlns:p14="http://schemas.microsoft.com/office/powerpoint/2010/main" val="139463182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endParaRPr lang="en-US" sz="3200" dirty="0"/>
          </a:p>
        </p:txBody>
      </p:sp>
      <p:sp>
        <p:nvSpPr>
          <p:cNvPr id="3" name="Content Placeholder 2"/>
          <p:cNvSpPr>
            <a:spLocks noGrp="1"/>
          </p:cNvSpPr>
          <p:nvPr>
            <p:ph idx="1"/>
          </p:nvPr>
        </p:nvSpPr>
        <p:spPr>
          <a:xfrm>
            <a:off x="290945" y="898237"/>
            <a:ext cx="8620298" cy="5186363"/>
          </a:xfrm>
        </p:spPr>
        <p:txBody>
          <a:bodyPr/>
          <a:lstStyle/>
          <a:p>
            <a:pPr marL="0" lvl="0" indent="0" algn="ctr">
              <a:buNone/>
            </a:pPr>
            <a:endParaRPr lang="en-US" sz="2800" dirty="0" smtClean="0"/>
          </a:p>
          <a:p>
            <a:pPr marL="0" lvl="0" indent="0">
              <a:buNone/>
            </a:pPr>
            <a:endParaRPr lang="en-US" dirty="0" smtClean="0"/>
          </a:p>
          <a:p>
            <a:pPr marL="0" lvl="0" indent="0">
              <a:buNone/>
            </a:pPr>
            <a:endParaRPr lang="en-US" dirty="0"/>
          </a:p>
          <a:p>
            <a:pPr marL="0" lvl="0" indent="0">
              <a:buNone/>
            </a:pPr>
            <a:endParaRPr lang="en-US" dirty="0" smtClean="0"/>
          </a:p>
          <a:p>
            <a:pPr marL="0" lvl="0" indent="0">
              <a:buNone/>
            </a:pPr>
            <a:r>
              <a:rPr lang="en-US" sz="1400" dirty="0" smtClean="0"/>
              <a:t>           </a:t>
            </a:r>
          </a:p>
          <a:p>
            <a:pPr marL="0" lvl="0" indent="0">
              <a:buNone/>
            </a:pPr>
            <a:r>
              <a:rPr lang="en-US" sz="1400" b="1" dirty="0" smtClean="0"/>
              <a:t>			</a:t>
            </a:r>
            <a:r>
              <a:rPr lang="en-US" sz="1400" dirty="0"/>
              <a:t>	</a:t>
            </a:r>
            <a:endParaRPr lang="en-US" dirty="0" smtClean="0"/>
          </a:p>
          <a:p>
            <a:pPr marL="0" lvl="0" indent="0">
              <a:buNone/>
            </a:pPr>
            <a:endParaRPr lang="en-US" sz="1200" dirty="0" smtClean="0"/>
          </a:p>
          <a:p>
            <a:pPr marL="0" lvl="0" indent="0">
              <a:buNone/>
            </a:pPr>
            <a:endParaRPr lang="en-US" sz="1200" dirty="0"/>
          </a:p>
        </p:txBody>
      </p:sp>
      <p:sp>
        <p:nvSpPr>
          <p:cNvPr id="4" name="Date Placeholder 3"/>
          <p:cNvSpPr>
            <a:spLocks noGrp="1"/>
          </p:cNvSpPr>
          <p:nvPr>
            <p:ph type="dt" sz="half" idx="10"/>
          </p:nvPr>
        </p:nvSpPr>
        <p:spPr/>
        <p:txBody>
          <a:bodyPr/>
          <a:lstStyle/>
          <a:p>
            <a:pPr>
              <a:defRPr/>
            </a:pPr>
            <a:r>
              <a:rPr lang="en-US" dirty="0" smtClean="0"/>
              <a:t>6/9/2016</a:t>
            </a:r>
            <a:endParaRPr lang="en-US" dirty="0"/>
          </a:p>
        </p:txBody>
      </p:sp>
      <p:sp>
        <p:nvSpPr>
          <p:cNvPr id="5" name="Footer Placeholder 4"/>
          <p:cNvSpPr>
            <a:spLocks noGrp="1"/>
          </p:cNvSpPr>
          <p:nvPr>
            <p:ph type="ftr" sz="quarter" idx="11"/>
          </p:nvPr>
        </p:nvSpPr>
        <p:spPr/>
        <p:txBody>
          <a:bodyPr/>
          <a:lstStyle/>
          <a:p>
            <a:pPr>
              <a:defRPr/>
            </a:pPr>
            <a:r>
              <a:rPr lang="en-US" dirty="0" smtClean="0"/>
              <a:t>Department of Social Services</a:t>
            </a:r>
            <a:endParaRPr lang="en-US" dirty="0"/>
          </a:p>
        </p:txBody>
      </p:sp>
      <p:sp>
        <p:nvSpPr>
          <p:cNvPr id="6" name="Slide Number Placeholder 5"/>
          <p:cNvSpPr>
            <a:spLocks noGrp="1"/>
          </p:cNvSpPr>
          <p:nvPr>
            <p:ph type="sldNum" sz="quarter" idx="12"/>
          </p:nvPr>
        </p:nvSpPr>
        <p:spPr/>
        <p:txBody>
          <a:bodyPr/>
          <a:lstStyle/>
          <a:p>
            <a:pPr>
              <a:defRPr/>
            </a:pPr>
            <a:fld id="{8E0910F7-5D48-4D29-89D1-83725AECF732}" type="slidenum">
              <a:rPr lang="en-US" smtClean="0"/>
              <a:pPr>
                <a:defRPr/>
              </a:pPr>
              <a:t>41</a:t>
            </a:fld>
            <a:endParaRPr lang="en-US" dirty="0"/>
          </a:p>
        </p:txBody>
      </p:sp>
      <p:pic>
        <p:nvPicPr>
          <p:cNvPr id="12" name="Picture 11" descr="http://4.bp.blogspot.com/-4_7F65DykGk/UOA8BUsGNvI/AAAAAAAAAR4/38TvA0G-Vmo/s1600/410_1target_group_kids_apparel_photography_los_angeles_mike_henry.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08413" y="4645267"/>
            <a:ext cx="2041433" cy="1616075"/>
          </a:xfrm>
          <a:prstGeom prst="rect">
            <a:avLst/>
          </a:prstGeom>
          <a:noFill/>
          <a:ln>
            <a:noFill/>
          </a:ln>
        </p:spPr>
      </p:pic>
      <p:pic>
        <p:nvPicPr>
          <p:cNvPr id="13" name="Picture 12" descr="http://d39ya49a1fwv14.cloudfront.net/wp-content/uploads/2013/10/African-American-family.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97905" y="4804317"/>
            <a:ext cx="1775823" cy="1216774"/>
          </a:xfrm>
          <a:prstGeom prst="rect">
            <a:avLst/>
          </a:prstGeom>
          <a:noFill/>
          <a:ln>
            <a:noFill/>
          </a:ln>
        </p:spPr>
      </p:pic>
      <p:pic>
        <p:nvPicPr>
          <p:cNvPr id="14" name="Picture 13" descr="https://sp.yimg.com/xj/th?id=OIP.Mede52cf62f804ba5dc7ce3fd04fb1316o0&amp;pid=15.1&amp;P=0&amp;w=228&amp;h=152"/>
          <p:cNvPicPr/>
          <p:nvPr/>
        </p:nvPicPr>
        <p:blipFill>
          <a:blip r:embed="rId5">
            <a:extLst>
              <a:ext uri="{28A0092B-C50C-407E-A947-70E740481C1C}">
                <a14:useLocalDpi xmlns:a14="http://schemas.microsoft.com/office/drawing/2010/main" val="0"/>
              </a:ext>
            </a:extLst>
          </a:blip>
          <a:srcRect/>
          <a:stretch>
            <a:fillRect/>
          </a:stretch>
        </p:blipFill>
        <p:spPr bwMode="auto">
          <a:xfrm>
            <a:off x="5873728" y="4804317"/>
            <a:ext cx="1331095" cy="1216774"/>
          </a:xfrm>
          <a:prstGeom prst="rect">
            <a:avLst/>
          </a:prstGeom>
          <a:noFill/>
          <a:ln>
            <a:noFill/>
          </a:ln>
        </p:spPr>
      </p:pic>
      <p:pic>
        <p:nvPicPr>
          <p:cNvPr id="15" name="Picture 14" descr="http://www.strodepark.org.uk/wp-content/uploads/2011/05/reability.jp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35359" y="4804317"/>
            <a:ext cx="1473811" cy="1216773"/>
          </a:xfrm>
          <a:prstGeom prst="rect">
            <a:avLst/>
          </a:prstGeom>
          <a:noFill/>
          <a:ln>
            <a:noFill/>
          </a:ln>
        </p:spPr>
      </p:pic>
      <p:pic>
        <p:nvPicPr>
          <p:cNvPr id="11268" name="Picture 4" descr="Husky Health Connecticut 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3913" y="4935241"/>
            <a:ext cx="1714500" cy="108585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descr="https://sp.yimg.com/xj/th?id=OIP.Mf24d0eb99bb94f03500d9a63eb0933d3o0&amp;pid=15.1&amp;P=0&amp;w=228&amp;h=165"/>
          <p:cNvPicPr/>
          <p:nvPr/>
        </p:nvPicPr>
        <p:blipFill>
          <a:blip r:embed="rId8">
            <a:extLst>
              <a:ext uri="{28A0092B-C50C-407E-A947-70E740481C1C}">
                <a14:useLocalDpi xmlns:a14="http://schemas.microsoft.com/office/drawing/2010/main" val="0"/>
              </a:ext>
            </a:extLst>
          </a:blip>
          <a:srcRect/>
          <a:stretch>
            <a:fillRect/>
          </a:stretch>
        </p:blipFill>
        <p:spPr bwMode="auto">
          <a:xfrm>
            <a:off x="5623974" y="2672952"/>
            <a:ext cx="3222770" cy="2066837"/>
          </a:xfrm>
          <a:prstGeom prst="rect">
            <a:avLst/>
          </a:prstGeom>
          <a:noFill/>
          <a:ln>
            <a:noFill/>
          </a:ln>
        </p:spPr>
      </p:pic>
      <p:grpSp>
        <p:nvGrpSpPr>
          <p:cNvPr id="73" name="Group 72"/>
          <p:cNvGrpSpPr/>
          <p:nvPr/>
        </p:nvGrpSpPr>
        <p:grpSpPr>
          <a:xfrm>
            <a:off x="448924" y="912322"/>
            <a:ext cx="4746403" cy="3714537"/>
            <a:chOff x="5825742" y="3090672"/>
            <a:chExt cx="3893317" cy="3877056"/>
          </a:xfrm>
        </p:grpSpPr>
        <p:grpSp>
          <p:nvGrpSpPr>
            <p:cNvPr id="74" name="Group 73"/>
            <p:cNvGrpSpPr>
              <a:grpSpLocks noChangeAspect="1"/>
            </p:cNvGrpSpPr>
            <p:nvPr/>
          </p:nvGrpSpPr>
          <p:grpSpPr>
            <a:xfrm>
              <a:off x="5825742" y="3090672"/>
              <a:ext cx="3893317" cy="3877056"/>
              <a:chOff x="2204322" y="685797"/>
              <a:chExt cx="5940068" cy="5915261"/>
            </a:xfrm>
          </p:grpSpPr>
          <p:grpSp>
            <p:nvGrpSpPr>
              <p:cNvPr id="76" name="Group 75"/>
              <p:cNvGrpSpPr>
                <a:grpSpLocks noChangeAspect="1"/>
              </p:cNvGrpSpPr>
              <p:nvPr/>
            </p:nvGrpSpPr>
            <p:grpSpPr>
              <a:xfrm>
                <a:off x="2204322" y="685797"/>
                <a:ext cx="5940068" cy="5915261"/>
                <a:chOff x="1600200" y="685798"/>
                <a:chExt cx="5986463" cy="5961462"/>
              </a:xfrm>
            </p:grpSpPr>
            <p:grpSp>
              <p:nvGrpSpPr>
                <p:cNvPr id="110" name="Group 109"/>
                <p:cNvGrpSpPr/>
                <p:nvPr/>
              </p:nvGrpSpPr>
              <p:grpSpPr>
                <a:xfrm>
                  <a:off x="1600200" y="685798"/>
                  <a:ext cx="5986463" cy="5961462"/>
                  <a:chOff x="1600200" y="685798"/>
                  <a:chExt cx="5986463" cy="5961462"/>
                </a:xfrm>
                <a:solidFill>
                  <a:srgbClr val="72C7E7"/>
                </a:solidFill>
              </p:grpSpPr>
              <p:sp>
                <p:nvSpPr>
                  <p:cNvPr id="119" name="Freeform 118"/>
                  <p:cNvSpPr>
                    <a:spLocks noChangeAspect="1"/>
                  </p:cNvSpPr>
                  <p:nvPr/>
                </p:nvSpPr>
                <p:spPr>
                  <a:xfrm>
                    <a:off x="4743451" y="685798"/>
                    <a:ext cx="1882378" cy="1589485"/>
                  </a:xfrm>
                  <a:custGeom>
                    <a:avLst/>
                    <a:gdLst>
                      <a:gd name="connsiteX0" fmla="*/ 0 w 1673225"/>
                      <a:gd name="connsiteY0" fmla="*/ 0 h 1412875"/>
                      <a:gd name="connsiteX1" fmla="*/ 1673225 w 1673225"/>
                      <a:gd name="connsiteY1" fmla="*/ 701675 h 1412875"/>
                      <a:gd name="connsiteX2" fmla="*/ 958850 w 1673225"/>
                      <a:gd name="connsiteY2" fmla="*/ 1412875 h 1412875"/>
                      <a:gd name="connsiteX3" fmla="*/ 6350 w 1673225"/>
                      <a:gd name="connsiteY3" fmla="*/ 1016000 h 1412875"/>
                      <a:gd name="connsiteX4" fmla="*/ 0 w 1673225"/>
                      <a:gd name="connsiteY4" fmla="*/ 0 h 1412875"/>
                      <a:gd name="connsiteX0" fmla="*/ 0 w 1673225"/>
                      <a:gd name="connsiteY0" fmla="*/ 0 h 1412875"/>
                      <a:gd name="connsiteX1" fmla="*/ 1673225 w 1673225"/>
                      <a:gd name="connsiteY1" fmla="*/ 701675 h 1412875"/>
                      <a:gd name="connsiteX2" fmla="*/ 958850 w 1673225"/>
                      <a:gd name="connsiteY2" fmla="*/ 1412875 h 1412875"/>
                      <a:gd name="connsiteX3" fmla="*/ 6350 w 1673225"/>
                      <a:gd name="connsiteY3" fmla="*/ 1016000 h 1412875"/>
                      <a:gd name="connsiteX4" fmla="*/ 0 w 1673225"/>
                      <a:gd name="connsiteY4" fmla="*/ 0 h 1412875"/>
                      <a:gd name="connsiteX0" fmla="*/ 0 w 1673225"/>
                      <a:gd name="connsiteY0" fmla="*/ 0 h 1412875"/>
                      <a:gd name="connsiteX1" fmla="*/ 1673225 w 1673225"/>
                      <a:gd name="connsiteY1" fmla="*/ 701675 h 1412875"/>
                      <a:gd name="connsiteX2" fmla="*/ 958850 w 1673225"/>
                      <a:gd name="connsiteY2" fmla="*/ 1412875 h 1412875"/>
                      <a:gd name="connsiteX3" fmla="*/ 6350 w 1673225"/>
                      <a:gd name="connsiteY3" fmla="*/ 1016000 h 1412875"/>
                      <a:gd name="connsiteX4" fmla="*/ 0 w 1673225"/>
                      <a:gd name="connsiteY4" fmla="*/ 0 h 1412875"/>
                      <a:gd name="connsiteX0" fmla="*/ 0 w 1673225"/>
                      <a:gd name="connsiteY0" fmla="*/ 0 h 1412875"/>
                      <a:gd name="connsiteX1" fmla="*/ 1673225 w 1673225"/>
                      <a:gd name="connsiteY1" fmla="*/ 701675 h 1412875"/>
                      <a:gd name="connsiteX2" fmla="*/ 958850 w 1673225"/>
                      <a:gd name="connsiteY2" fmla="*/ 1412875 h 1412875"/>
                      <a:gd name="connsiteX3" fmla="*/ 6350 w 1673225"/>
                      <a:gd name="connsiteY3" fmla="*/ 1016000 h 1412875"/>
                      <a:gd name="connsiteX4" fmla="*/ 0 w 1673225"/>
                      <a:gd name="connsiteY4" fmla="*/ 0 h 1412875"/>
                      <a:gd name="connsiteX0" fmla="*/ 0 w 1673225"/>
                      <a:gd name="connsiteY0" fmla="*/ 0 h 1412875"/>
                      <a:gd name="connsiteX1" fmla="*/ 1673225 w 1673225"/>
                      <a:gd name="connsiteY1" fmla="*/ 701675 h 1412875"/>
                      <a:gd name="connsiteX2" fmla="*/ 958850 w 1673225"/>
                      <a:gd name="connsiteY2" fmla="*/ 1412875 h 1412875"/>
                      <a:gd name="connsiteX3" fmla="*/ 6350 w 1673225"/>
                      <a:gd name="connsiteY3" fmla="*/ 1016000 h 1412875"/>
                      <a:gd name="connsiteX4" fmla="*/ 0 w 1673225"/>
                      <a:gd name="connsiteY4" fmla="*/ 0 h 1412875"/>
                      <a:gd name="connsiteX0" fmla="*/ 0 w 1673225"/>
                      <a:gd name="connsiteY0" fmla="*/ 0 h 1412875"/>
                      <a:gd name="connsiteX1" fmla="*/ 1673225 w 1673225"/>
                      <a:gd name="connsiteY1" fmla="*/ 701675 h 1412875"/>
                      <a:gd name="connsiteX2" fmla="*/ 958850 w 1673225"/>
                      <a:gd name="connsiteY2" fmla="*/ 1412875 h 1412875"/>
                      <a:gd name="connsiteX3" fmla="*/ 6350 w 1673225"/>
                      <a:gd name="connsiteY3" fmla="*/ 1016000 h 1412875"/>
                      <a:gd name="connsiteX4" fmla="*/ 0 w 1673225"/>
                      <a:gd name="connsiteY4" fmla="*/ 0 h 1412875"/>
                      <a:gd name="connsiteX0" fmla="*/ 0 w 1673225"/>
                      <a:gd name="connsiteY0" fmla="*/ 0 h 1412875"/>
                      <a:gd name="connsiteX1" fmla="*/ 1673225 w 1673225"/>
                      <a:gd name="connsiteY1" fmla="*/ 701675 h 1412875"/>
                      <a:gd name="connsiteX2" fmla="*/ 958850 w 1673225"/>
                      <a:gd name="connsiteY2" fmla="*/ 1412875 h 1412875"/>
                      <a:gd name="connsiteX3" fmla="*/ 6350 w 1673225"/>
                      <a:gd name="connsiteY3" fmla="*/ 1016000 h 1412875"/>
                      <a:gd name="connsiteX4" fmla="*/ 0 w 1673225"/>
                      <a:gd name="connsiteY4" fmla="*/ 0 h 1412875"/>
                      <a:gd name="connsiteX0" fmla="*/ 0 w 1673225"/>
                      <a:gd name="connsiteY0" fmla="*/ 0 h 1412875"/>
                      <a:gd name="connsiteX1" fmla="*/ 1673225 w 1673225"/>
                      <a:gd name="connsiteY1" fmla="*/ 701675 h 1412875"/>
                      <a:gd name="connsiteX2" fmla="*/ 958850 w 1673225"/>
                      <a:gd name="connsiteY2" fmla="*/ 1412875 h 1412875"/>
                      <a:gd name="connsiteX3" fmla="*/ 6350 w 1673225"/>
                      <a:gd name="connsiteY3" fmla="*/ 1016000 h 1412875"/>
                      <a:gd name="connsiteX4" fmla="*/ 0 w 1673225"/>
                      <a:gd name="connsiteY4" fmla="*/ 0 h 1412875"/>
                      <a:gd name="connsiteX0" fmla="*/ 0 w 1673225"/>
                      <a:gd name="connsiteY0" fmla="*/ 0 h 1412875"/>
                      <a:gd name="connsiteX1" fmla="*/ 1673225 w 1673225"/>
                      <a:gd name="connsiteY1" fmla="*/ 701675 h 1412875"/>
                      <a:gd name="connsiteX2" fmla="*/ 958850 w 1673225"/>
                      <a:gd name="connsiteY2" fmla="*/ 1412875 h 1412875"/>
                      <a:gd name="connsiteX3" fmla="*/ 6350 w 1673225"/>
                      <a:gd name="connsiteY3" fmla="*/ 1016000 h 1412875"/>
                      <a:gd name="connsiteX4" fmla="*/ 0 w 1673225"/>
                      <a:gd name="connsiteY4" fmla="*/ 0 h 1412875"/>
                      <a:gd name="connsiteX0" fmla="*/ 0 w 1673225"/>
                      <a:gd name="connsiteY0" fmla="*/ 0 h 1412875"/>
                      <a:gd name="connsiteX1" fmla="*/ 1673225 w 1673225"/>
                      <a:gd name="connsiteY1" fmla="*/ 701675 h 1412875"/>
                      <a:gd name="connsiteX2" fmla="*/ 958850 w 1673225"/>
                      <a:gd name="connsiteY2" fmla="*/ 1412875 h 1412875"/>
                      <a:gd name="connsiteX3" fmla="*/ 6350 w 1673225"/>
                      <a:gd name="connsiteY3" fmla="*/ 1016000 h 1412875"/>
                      <a:gd name="connsiteX4" fmla="*/ 0 w 1673225"/>
                      <a:gd name="connsiteY4" fmla="*/ 0 h 1412875"/>
                      <a:gd name="connsiteX0" fmla="*/ 0 w 1673225"/>
                      <a:gd name="connsiteY0" fmla="*/ 0 h 1412875"/>
                      <a:gd name="connsiteX1" fmla="*/ 1673225 w 1673225"/>
                      <a:gd name="connsiteY1" fmla="*/ 701675 h 1412875"/>
                      <a:gd name="connsiteX2" fmla="*/ 958850 w 1673225"/>
                      <a:gd name="connsiteY2" fmla="*/ 1412875 h 1412875"/>
                      <a:gd name="connsiteX3" fmla="*/ 6350 w 1673225"/>
                      <a:gd name="connsiteY3" fmla="*/ 1016000 h 1412875"/>
                      <a:gd name="connsiteX4" fmla="*/ 0 w 1673225"/>
                      <a:gd name="connsiteY4" fmla="*/ 0 h 1412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3225" h="1412875">
                        <a:moveTo>
                          <a:pt x="0" y="0"/>
                        </a:moveTo>
                        <a:cubicBezTo>
                          <a:pt x="541867" y="21167"/>
                          <a:pt x="1185333" y="232833"/>
                          <a:pt x="1673225" y="701675"/>
                        </a:cubicBezTo>
                        <a:lnTo>
                          <a:pt x="958850" y="1412875"/>
                        </a:lnTo>
                        <a:cubicBezTo>
                          <a:pt x="701675" y="1212320"/>
                          <a:pt x="539750" y="1074473"/>
                          <a:pt x="6350" y="1016000"/>
                        </a:cubicBezTo>
                        <a:cubicBezTo>
                          <a:pt x="5292" y="677333"/>
                          <a:pt x="4233" y="338667"/>
                          <a:pt x="0" y="0"/>
                        </a:cubicBezTo>
                        <a:close/>
                      </a:path>
                    </a:pathLst>
                  </a:custGeom>
                  <a:solidFill>
                    <a:schemeClr val="accent6">
                      <a:lumMod val="50000"/>
                    </a:schemeClr>
                  </a:solidFill>
                  <a:ln w="12700" cap="flat" cmpd="sng" algn="ctr">
                    <a:noFill/>
                    <a:prstDash val="solid"/>
                  </a:ln>
                  <a:effectLst/>
                </p:spPr>
                <p:txBody>
                  <a:bodyPr lIns="91440" tIns="91440" rIns="91440" bIns="9144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dirty="0" smtClean="0">
                      <a:ln>
                        <a:noFill/>
                      </a:ln>
                      <a:solidFill>
                        <a:schemeClr val="bg1"/>
                      </a:solidFill>
                      <a:effectLst/>
                      <a:uLnTx/>
                      <a:uFillTx/>
                      <a:latin typeface="Arial"/>
                    </a:endParaRPr>
                  </a:p>
                </p:txBody>
              </p:sp>
              <p:sp>
                <p:nvSpPr>
                  <p:cNvPr id="120" name="Freeform 119"/>
                  <p:cNvSpPr/>
                  <p:nvPr/>
                </p:nvSpPr>
                <p:spPr>
                  <a:xfrm>
                    <a:off x="6022105" y="1678781"/>
                    <a:ext cx="1560986" cy="1843088"/>
                  </a:xfrm>
                  <a:custGeom>
                    <a:avLst/>
                    <a:gdLst>
                      <a:gd name="connsiteX0" fmla="*/ 720725 w 1387475"/>
                      <a:gd name="connsiteY0" fmla="*/ 0 h 1638300"/>
                      <a:gd name="connsiteX1" fmla="*/ 0 w 1387475"/>
                      <a:gd name="connsiteY1" fmla="*/ 711200 h 1638300"/>
                      <a:gd name="connsiteX2" fmla="*/ 374650 w 1387475"/>
                      <a:gd name="connsiteY2" fmla="*/ 1638300 h 1638300"/>
                      <a:gd name="connsiteX3" fmla="*/ 1387475 w 1387475"/>
                      <a:gd name="connsiteY3" fmla="*/ 1635125 h 1638300"/>
                      <a:gd name="connsiteX4" fmla="*/ 720725 w 1387475"/>
                      <a:gd name="connsiteY4" fmla="*/ 0 h 1638300"/>
                      <a:gd name="connsiteX0" fmla="*/ 720725 w 1387541"/>
                      <a:gd name="connsiteY0" fmla="*/ 0 h 1638300"/>
                      <a:gd name="connsiteX1" fmla="*/ 0 w 1387541"/>
                      <a:gd name="connsiteY1" fmla="*/ 711200 h 1638300"/>
                      <a:gd name="connsiteX2" fmla="*/ 374650 w 1387541"/>
                      <a:gd name="connsiteY2" fmla="*/ 1638300 h 1638300"/>
                      <a:gd name="connsiteX3" fmla="*/ 1387475 w 1387541"/>
                      <a:gd name="connsiteY3" fmla="*/ 1635125 h 1638300"/>
                      <a:gd name="connsiteX4" fmla="*/ 720725 w 1387541"/>
                      <a:gd name="connsiteY4" fmla="*/ 0 h 1638300"/>
                      <a:gd name="connsiteX0" fmla="*/ 720725 w 1387573"/>
                      <a:gd name="connsiteY0" fmla="*/ 0 h 1638300"/>
                      <a:gd name="connsiteX1" fmla="*/ 0 w 1387573"/>
                      <a:gd name="connsiteY1" fmla="*/ 711200 h 1638300"/>
                      <a:gd name="connsiteX2" fmla="*/ 374650 w 1387573"/>
                      <a:gd name="connsiteY2" fmla="*/ 1638300 h 1638300"/>
                      <a:gd name="connsiteX3" fmla="*/ 1387475 w 1387573"/>
                      <a:gd name="connsiteY3" fmla="*/ 1635125 h 1638300"/>
                      <a:gd name="connsiteX4" fmla="*/ 720725 w 1387573"/>
                      <a:gd name="connsiteY4" fmla="*/ 0 h 1638300"/>
                      <a:gd name="connsiteX0" fmla="*/ 720725 w 1387475"/>
                      <a:gd name="connsiteY0" fmla="*/ 0 h 1638300"/>
                      <a:gd name="connsiteX1" fmla="*/ 0 w 1387475"/>
                      <a:gd name="connsiteY1" fmla="*/ 711200 h 1638300"/>
                      <a:gd name="connsiteX2" fmla="*/ 374650 w 1387475"/>
                      <a:gd name="connsiteY2" fmla="*/ 1638300 h 1638300"/>
                      <a:gd name="connsiteX3" fmla="*/ 1387475 w 1387475"/>
                      <a:gd name="connsiteY3" fmla="*/ 1635125 h 1638300"/>
                      <a:gd name="connsiteX4" fmla="*/ 720725 w 1387475"/>
                      <a:gd name="connsiteY4" fmla="*/ 0 h 1638300"/>
                      <a:gd name="connsiteX0" fmla="*/ 720725 w 1387475"/>
                      <a:gd name="connsiteY0" fmla="*/ 0 h 1638300"/>
                      <a:gd name="connsiteX1" fmla="*/ 0 w 1387475"/>
                      <a:gd name="connsiteY1" fmla="*/ 711200 h 1638300"/>
                      <a:gd name="connsiteX2" fmla="*/ 374650 w 1387475"/>
                      <a:gd name="connsiteY2" fmla="*/ 1638300 h 1638300"/>
                      <a:gd name="connsiteX3" fmla="*/ 1387475 w 1387475"/>
                      <a:gd name="connsiteY3" fmla="*/ 1635125 h 1638300"/>
                      <a:gd name="connsiteX4" fmla="*/ 720725 w 1387475"/>
                      <a:gd name="connsiteY4" fmla="*/ 0 h 1638300"/>
                      <a:gd name="connsiteX0" fmla="*/ 757397 w 1424147"/>
                      <a:gd name="connsiteY0" fmla="*/ 0 h 1638300"/>
                      <a:gd name="connsiteX1" fmla="*/ 36672 w 1424147"/>
                      <a:gd name="connsiteY1" fmla="*/ 711200 h 1638300"/>
                      <a:gd name="connsiteX2" fmla="*/ 411322 w 1424147"/>
                      <a:gd name="connsiteY2" fmla="*/ 1638300 h 1638300"/>
                      <a:gd name="connsiteX3" fmla="*/ 1424147 w 1424147"/>
                      <a:gd name="connsiteY3" fmla="*/ 1635125 h 1638300"/>
                      <a:gd name="connsiteX4" fmla="*/ 757397 w 1424147"/>
                      <a:gd name="connsiteY4" fmla="*/ 0 h 1638300"/>
                      <a:gd name="connsiteX0" fmla="*/ 720813 w 1387563"/>
                      <a:gd name="connsiteY0" fmla="*/ 0 h 1638300"/>
                      <a:gd name="connsiteX1" fmla="*/ 88 w 1387563"/>
                      <a:gd name="connsiteY1" fmla="*/ 711200 h 1638300"/>
                      <a:gd name="connsiteX2" fmla="*/ 374738 w 1387563"/>
                      <a:gd name="connsiteY2" fmla="*/ 1638300 h 1638300"/>
                      <a:gd name="connsiteX3" fmla="*/ 1387563 w 1387563"/>
                      <a:gd name="connsiteY3" fmla="*/ 1635125 h 1638300"/>
                      <a:gd name="connsiteX4" fmla="*/ 720813 w 1387563"/>
                      <a:gd name="connsiteY4" fmla="*/ 0 h 1638300"/>
                      <a:gd name="connsiteX0" fmla="*/ 720793 w 1387543"/>
                      <a:gd name="connsiteY0" fmla="*/ 0 h 1638300"/>
                      <a:gd name="connsiteX1" fmla="*/ 68 w 1387543"/>
                      <a:gd name="connsiteY1" fmla="*/ 711200 h 1638300"/>
                      <a:gd name="connsiteX2" fmla="*/ 374718 w 1387543"/>
                      <a:gd name="connsiteY2" fmla="*/ 1638300 h 1638300"/>
                      <a:gd name="connsiteX3" fmla="*/ 1387543 w 1387543"/>
                      <a:gd name="connsiteY3" fmla="*/ 1635125 h 1638300"/>
                      <a:gd name="connsiteX4" fmla="*/ 720793 w 1387543"/>
                      <a:gd name="connsiteY4" fmla="*/ 0 h 1638300"/>
                      <a:gd name="connsiteX0" fmla="*/ 720793 w 1387543"/>
                      <a:gd name="connsiteY0" fmla="*/ 0 h 1638300"/>
                      <a:gd name="connsiteX1" fmla="*/ 68 w 1387543"/>
                      <a:gd name="connsiteY1" fmla="*/ 711200 h 1638300"/>
                      <a:gd name="connsiteX2" fmla="*/ 374718 w 1387543"/>
                      <a:gd name="connsiteY2" fmla="*/ 1638300 h 1638300"/>
                      <a:gd name="connsiteX3" fmla="*/ 1387543 w 1387543"/>
                      <a:gd name="connsiteY3" fmla="*/ 1635125 h 1638300"/>
                      <a:gd name="connsiteX4" fmla="*/ 720793 w 1387543"/>
                      <a:gd name="connsiteY4" fmla="*/ 0 h 1638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7543" h="1638300">
                        <a:moveTo>
                          <a:pt x="720793" y="0"/>
                        </a:moveTo>
                        <a:cubicBezTo>
                          <a:pt x="480551" y="237067"/>
                          <a:pt x="-6563" y="702913"/>
                          <a:pt x="68" y="711200"/>
                        </a:cubicBezTo>
                        <a:cubicBezTo>
                          <a:pt x="241983" y="1013529"/>
                          <a:pt x="345085" y="1300692"/>
                          <a:pt x="374718" y="1638300"/>
                        </a:cubicBezTo>
                        <a:lnTo>
                          <a:pt x="1387543" y="1635125"/>
                        </a:lnTo>
                        <a:cubicBezTo>
                          <a:pt x="1374843" y="1039283"/>
                          <a:pt x="1092268" y="418042"/>
                          <a:pt x="720793" y="0"/>
                        </a:cubicBezTo>
                        <a:close/>
                      </a:path>
                    </a:pathLst>
                  </a:custGeom>
                  <a:solidFill>
                    <a:schemeClr val="accent6">
                      <a:lumMod val="50000"/>
                    </a:schemeClr>
                  </a:solidFill>
                  <a:ln w="12700" cap="flat" cmpd="sng" algn="ctr">
                    <a:noFill/>
                    <a:prstDash val="solid"/>
                  </a:ln>
                  <a:effectLst/>
                </p:spPr>
                <p:txBody>
                  <a:bodyPr lIns="91440" tIns="91440" rIns="91440" bIns="9144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dirty="0" smtClean="0">
                      <a:ln>
                        <a:noFill/>
                      </a:ln>
                      <a:solidFill>
                        <a:schemeClr val="bg1"/>
                      </a:solidFill>
                      <a:effectLst/>
                      <a:uLnTx/>
                      <a:uFillTx/>
                      <a:latin typeface="Arial"/>
                    </a:endParaRPr>
                  </a:p>
                </p:txBody>
              </p:sp>
              <p:sp>
                <p:nvSpPr>
                  <p:cNvPr id="121" name="Freeform 120"/>
                  <p:cNvSpPr/>
                  <p:nvPr/>
                </p:nvSpPr>
                <p:spPr>
                  <a:xfrm>
                    <a:off x="6015038" y="3807619"/>
                    <a:ext cx="1571625" cy="1853803"/>
                  </a:xfrm>
                  <a:custGeom>
                    <a:avLst/>
                    <a:gdLst>
                      <a:gd name="connsiteX0" fmla="*/ 384175 w 1397000"/>
                      <a:gd name="connsiteY0" fmla="*/ 0 h 1647825"/>
                      <a:gd name="connsiteX1" fmla="*/ 1397000 w 1397000"/>
                      <a:gd name="connsiteY1" fmla="*/ 3175 h 1647825"/>
                      <a:gd name="connsiteX2" fmla="*/ 717550 w 1397000"/>
                      <a:gd name="connsiteY2" fmla="*/ 1647825 h 1647825"/>
                      <a:gd name="connsiteX3" fmla="*/ 0 w 1397000"/>
                      <a:gd name="connsiteY3" fmla="*/ 933450 h 1647825"/>
                      <a:gd name="connsiteX4" fmla="*/ 384175 w 1397000"/>
                      <a:gd name="connsiteY4" fmla="*/ 0 h 1647825"/>
                      <a:gd name="connsiteX0" fmla="*/ 384175 w 1397000"/>
                      <a:gd name="connsiteY0" fmla="*/ 0 h 1647825"/>
                      <a:gd name="connsiteX1" fmla="*/ 1397000 w 1397000"/>
                      <a:gd name="connsiteY1" fmla="*/ 3175 h 1647825"/>
                      <a:gd name="connsiteX2" fmla="*/ 717550 w 1397000"/>
                      <a:gd name="connsiteY2" fmla="*/ 1647825 h 1647825"/>
                      <a:gd name="connsiteX3" fmla="*/ 0 w 1397000"/>
                      <a:gd name="connsiteY3" fmla="*/ 933450 h 1647825"/>
                      <a:gd name="connsiteX4" fmla="*/ 384175 w 1397000"/>
                      <a:gd name="connsiteY4" fmla="*/ 0 h 1647825"/>
                      <a:gd name="connsiteX0" fmla="*/ 384175 w 1397000"/>
                      <a:gd name="connsiteY0" fmla="*/ 0 h 1647825"/>
                      <a:gd name="connsiteX1" fmla="*/ 1397000 w 1397000"/>
                      <a:gd name="connsiteY1" fmla="*/ 3175 h 1647825"/>
                      <a:gd name="connsiteX2" fmla="*/ 717550 w 1397000"/>
                      <a:gd name="connsiteY2" fmla="*/ 1647825 h 1647825"/>
                      <a:gd name="connsiteX3" fmla="*/ 0 w 1397000"/>
                      <a:gd name="connsiteY3" fmla="*/ 933450 h 1647825"/>
                      <a:gd name="connsiteX4" fmla="*/ 384175 w 1397000"/>
                      <a:gd name="connsiteY4" fmla="*/ 0 h 1647825"/>
                      <a:gd name="connsiteX0" fmla="*/ 384175 w 1397000"/>
                      <a:gd name="connsiteY0" fmla="*/ 0 h 1647825"/>
                      <a:gd name="connsiteX1" fmla="*/ 1397000 w 1397000"/>
                      <a:gd name="connsiteY1" fmla="*/ 3175 h 1647825"/>
                      <a:gd name="connsiteX2" fmla="*/ 717550 w 1397000"/>
                      <a:gd name="connsiteY2" fmla="*/ 1647825 h 1647825"/>
                      <a:gd name="connsiteX3" fmla="*/ 0 w 1397000"/>
                      <a:gd name="connsiteY3" fmla="*/ 933450 h 1647825"/>
                      <a:gd name="connsiteX4" fmla="*/ 384175 w 1397000"/>
                      <a:gd name="connsiteY4" fmla="*/ 0 h 1647825"/>
                      <a:gd name="connsiteX0" fmla="*/ 384175 w 1397000"/>
                      <a:gd name="connsiteY0" fmla="*/ 0 h 1647825"/>
                      <a:gd name="connsiteX1" fmla="*/ 1397000 w 1397000"/>
                      <a:gd name="connsiteY1" fmla="*/ 3175 h 1647825"/>
                      <a:gd name="connsiteX2" fmla="*/ 717550 w 1397000"/>
                      <a:gd name="connsiteY2" fmla="*/ 1647825 h 1647825"/>
                      <a:gd name="connsiteX3" fmla="*/ 0 w 1397000"/>
                      <a:gd name="connsiteY3" fmla="*/ 933450 h 1647825"/>
                      <a:gd name="connsiteX4" fmla="*/ 384175 w 1397000"/>
                      <a:gd name="connsiteY4" fmla="*/ 0 h 1647825"/>
                      <a:gd name="connsiteX0" fmla="*/ 384175 w 1397000"/>
                      <a:gd name="connsiteY0" fmla="*/ 0 h 1647825"/>
                      <a:gd name="connsiteX1" fmla="*/ 1397000 w 1397000"/>
                      <a:gd name="connsiteY1" fmla="*/ 3175 h 1647825"/>
                      <a:gd name="connsiteX2" fmla="*/ 717550 w 1397000"/>
                      <a:gd name="connsiteY2" fmla="*/ 1647825 h 1647825"/>
                      <a:gd name="connsiteX3" fmla="*/ 0 w 1397000"/>
                      <a:gd name="connsiteY3" fmla="*/ 933450 h 1647825"/>
                      <a:gd name="connsiteX4" fmla="*/ 384175 w 1397000"/>
                      <a:gd name="connsiteY4" fmla="*/ 0 h 1647825"/>
                      <a:gd name="connsiteX0" fmla="*/ 384175 w 1397000"/>
                      <a:gd name="connsiteY0" fmla="*/ 0 h 1647825"/>
                      <a:gd name="connsiteX1" fmla="*/ 1397000 w 1397000"/>
                      <a:gd name="connsiteY1" fmla="*/ 3175 h 1647825"/>
                      <a:gd name="connsiteX2" fmla="*/ 717550 w 1397000"/>
                      <a:gd name="connsiteY2" fmla="*/ 1647825 h 1647825"/>
                      <a:gd name="connsiteX3" fmla="*/ 0 w 1397000"/>
                      <a:gd name="connsiteY3" fmla="*/ 933450 h 1647825"/>
                      <a:gd name="connsiteX4" fmla="*/ 384175 w 1397000"/>
                      <a:gd name="connsiteY4" fmla="*/ 0 h 1647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7000" h="1647825">
                        <a:moveTo>
                          <a:pt x="384175" y="0"/>
                        </a:moveTo>
                        <a:lnTo>
                          <a:pt x="1397000" y="3175"/>
                        </a:lnTo>
                        <a:cubicBezTo>
                          <a:pt x="1361017" y="748242"/>
                          <a:pt x="1074208" y="1223433"/>
                          <a:pt x="717550" y="1647825"/>
                        </a:cubicBezTo>
                        <a:lnTo>
                          <a:pt x="0" y="933450"/>
                        </a:lnTo>
                        <a:cubicBezTo>
                          <a:pt x="178858" y="688975"/>
                          <a:pt x="345017" y="434975"/>
                          <a:pt x="384175" y="0"/>
                        </a:cubicBezTo>
                        <a:close/>
                      </a:path>
                    </a:pathLst>
                  </a:custGeom>
                  <a:solidFill>
                    <a:schemeClr val="tx1">
                      <a:lumMod val="60000"/>
                      <a:lumOff val="40000"/>
                    </a:schemeClr>
                  </a:solidFill>
                  <a:ln w="12700" cap="flat" cmpd="sng" algn="ctr">
                    <a:noFill/>
                    <a:prstDash val="solid"/>
                  </a:ln>
                  <a:effectLst/>
                </p:spPr>
                <p:txBody>
                  <a:bodyPr lIns="91440" tIns="91440" rIns="91440" bIns="9144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dirty="0" smtClean="0">
                      <a:ln>
                        <a:noFill/>
                      </a:ln>
                      <a:solidFill>
                        <a:schemeClr val="bg1"/>
                      </a:solidFill>
                      <a:effectLst/>
                      <a:uLnTx/>
                      <a:uFillTx/>
                      <a:latin typeface="Arial"/>
                    </a:endParaRPr>
                  </a:p>
                </p:txBody>
              </p:sp>
              <p:sp>
                <p:nvSpPr>
                  <p:cNvPr id="122" name="Freeform 121"/>
                  <p:cNvSpPr/>
                  <p:nvPr/>
                </p:nvSpPr>
                <p:spPr>
                  <a:xfrm>
                    <a:off x="4750593" y="5061347"/>
                    <a:ext cx="1864563" cy="1585913"/>
                  </a:xfrm>
                  <a:custGeom>
                    <a:avLst/>
                    <a:gdLst>
                      <a:gd name="connsiteX0" fmla="*/ 939800 w 1657350"/>
                      <a:gd name="connsiteY0" fmla="*/ 0 h 1409700"/>
                      <a:gd name="connsiteX1" fmla="*/ 1657350 w 1657350"/>
                      <a:gd name="connsiteY1" fmla="*/ 720725 h 1409700"/>
                      <a:gd name="connsiteX2" fmla="*/ 0 w 1657350"/>
                      <a:gd name="connsiteY2" fmla="*/ 1409700 h 1409700"/>
                      <a:gd name="connsiteX3" fmla="*/ 0 w 1657350"/>
                      <a:gd name="connsiteY3" fmla="*/ 400050 h 1409700"/>
                      <a:gd name="connsiteX4" fmla="*/ 939800 w 1657350"/>
                      <a:gd name="connsiteY4" fmla="*/ 0 h 1409700"/>
                      <a:gd name="connsiteX0" fmla="*/ 939800 w 1657350"/>
                      <a:gd name="connsiteY0" fmla="*/ 0 h 1409700"/>
                      <a:gd name="connsiteX1" fmla="*/ 1657350 w 1657350"/>
                      <a:gd name="connsiteY1" fmla="*/ 720725 h 1409700"/>
                      <a:gd name="connsiteX2" fmla="*/ 0 w 1657350"/>
                      <a:gd name="connsiteY2" fmla="*/ 1409700 h 1409700"/>
                      <a:gd name="connsiteX3" fmla="*/ 0 w 1657350"/>
                      <a:gd name="connsiteY3" fmla="*/ 400050 h 1409700"/>
                      <a:gd name="connsiteX4" fmla="*/ 939800 w 1657350"/>
                      <a:gd name="connsiteY4" fmla="*/ 0 h 1409700"/>
                      <a:gd name="connsiteX0" fmla="*/ 939800 w 1657350"/>
                      <a:gd name="connsiteY0" fmla="*/ 0 h 1409700"/>
                      <a:gd name="connsiteX1" fmla="*/ 1657350 w 1657350"/>
                      <a:gd name="connsiteY1" fmla="*/ 720725 h 1409700"/>
                      <a:gd name="connsiteX2" fmla="*/ 0 w 1657350"/>
                      <a:gd name="connsiteY2" fmla="*/ 1409700 h 1409700"/>
                      <a:gd name="connsiteX3" fmla="*/ 0 w 1657350"/>
                      <a:gd name="connsiteY3" fmla="*/ 400050 h 1409700"/>
                      <a:gd name="connsiteX4" fmla="*/ 939800 w 1657350"/>
                      <a:gd name="connsiteY4" fmla="*/ 0 h 1409700"/>
                      <a:gd name="connsiteX0" fmla="*/ 939800 w 1657350"/>
                      <a:gd name="connsiteY0" fmla="*/ 0 h 1409700"/>
                      <a:gd name="connsiteX1" fmla="*/ 1657350 w 1657350"/>
                      <a:gd name="connsiteY1" fmla="*/ 720725 h 1409700"/>
                      <a:gd name="connsiteX2" fmla="*/ 0 w 1657350"/>
                      <a:gd name="connsiteY2" fmla="*/ 1409700 h 1409700"/>
                      <a:gd name="connsiteX3" fmla="*/ 0 w 1657350"/>
                      <a:gd name="connsiteY3" fmla="*/ 400050 h 1409700"/>
                      <a:gd name="connsiteX4" fmla="*/ 939800 w 1657350"/>
                      <a:gd name="connsiteY4" fmla="*/ 0 h 1409700"/>
                      <a:gd name="connsiteX0" fmla="*/ 939800 w 1657350"/>
                      <a:gd name="connsiteY0" fmla="*/ 0 h 1409700"/>
                      <a:gd name="connsiteX1" fmla="*/ 1657350 w 1657350"/>
                      <a:gd name="connsiteY1" fmla="*/ 720725 h 1409700"/>
                      <a:gd name="connsiteX2" fmla="*/ 0 w 1657350"/>
                      <a:gd name="connsiteY2" fmla="*/ 1409700 h 1409700"/>
                      <a:gd name="connsiteX3" fmla="*/ 0 w 1657350"/>
                      <a:gd name="connsiteY3" fmla="*/ 400050 h 1409700"/>
                      <a:gd name="connsiteX4" fmla="*/ 939800 w 1657350"/>
                      <a:gd name="connsiteY4" fmla="*/ 0 h 1409700"/>
                      <a:gd name="connsiteX0" fmla="*/ 939800 w 1704869"/>
                      <a:gd name="connsiteY0" fmla="*/ 0 h 1409700"/>
                      <a:gd name="connsiteX1" fmla="*/ 1657350 w 1704869"/>
                      <a:gd name="connsiteY1" fmla="*/ 720725 h 1409700"/>
                      <a:gd name="connsiteX2" fmla="*/ 0 w 1704869"/>
                      <a:gd name="connsiteY2" fmla="*/ 1409700 h 1409700"/>
                      <a:gd name="connsiteX3" fmla="*/ 0 w 1704869"/>
                      <a:gd name="connsiteY3" fmla="*/ 400050 h 1409700"/>
                      <a:gd name="connsiteX4" fmla="*/ 939800 w 1704869"/>
                      <a:gd name="connsiteY4" fmla="*/ 0 h 1409700"/>
                      <a:gd name="connsiteX0" fmla="*/ 939800 w 1657394"/>
                      <a:gd name="connsiteY0" fmla="*/ 0 h 1409700"/>
                      <a:gd name="connsiteX1" fmla="*/ 1657350 w 1657394"/>
                      <a:gd name="connsiteY1" fmla="*/ 720725 h 1409700"/>
                      <a:gd name="connsiteX2" fmla="*/ 0 w 1657394"/>
                      <a:gd name="connsiteY2" fmla="*/ 1409700 h 1409700"/>
                      <a:gd name="connsiteX3" fmla="*/ 0 w 1657394"/>
                      <a:gd name="connsiteY3" fmla="*/ 400050 h 1409700"/>
                      <a:gd name="connsiteX4" fmla="*/ 939800 w 1657394"/>
                      <a:gd name="connsiteY4" fmla="*/ 0 h 1409700"/>
                      <a:gd name="connsiteX0" fmla="*/ 939800 w 1657389"/>
                      <a:gd name="connsiteY0" fmla="*/ 0 h 1409700"/>
                      <a:gd name="connsiteX1" fmla="*/ 1657350 w 1657389"/>
                      <a:gd name="connsiteY1" fmla="*/ 720725 h 1409700"/>
                      <a:gd name="connsiteX2" fmla="*/ 0 w 1657389"/>
                      <a:gd name="connsiteY2" fmla="*/ 1409700 h 1409700"/>
                      <a:gd name="connsiteX3" fmla="*/ 0 w 1657389"/>
                      <a:gd name="connsiteY3" fmla="*/ 400050 h 1409700"/>
                      <a:gd name="connsiteX4" fmla="*/ 939800 w 1657389"/>
                      <a:gd name="connsiteY4" fmla="*/ 0 h 1409700"/>
                      <a:gd name="connsiteX0" fmla="*/ 939800 w 1657389"/>
                      <a:gd name="connsiteY0" fmla="*/ 0 h 1409700"/>
                      <a:gd name="connsiteX1" fmla="*/ 1657350 w 1657389"/>
                      <a:gd name="connsiteY1" fmla="*/ 720725 h 1409700"/>
                      <a:gd name="connsiteX2" fmla="*/ 0 w 1657389"/>
                      <a:gd name="connsiteY2" fmla="*/ 1409700 h 1409700"/>
                      <a:gd name="connsiteX3" fmla="*/ 0 w 1657389"/>
                      <a:gd name="connsiteY3" fmla="*/ 400050 h 1409700"/>
                      <a:gd name="connsiteX4" fmla="*/ 939800 w 1657389"/>
                      <a:gd name="connsiteY4" fmla="*/ 0 h 1409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7389" h="1409700">
                        <a:moveTo>
                          <a:pt x="939800" y="0"/>
                        </a:moveTo>
                        <a:cubicBezTo>
                          <a:pt x="1178983" y="240242"/>
                          <a:pt x="1662405" y="716205"/>
                          <a:pt x="1657350" y="720725"/>
                        </a:cubicBezTo>
                        <a:cubicBezTo>
                          <a:pt x="1073406" y="1242818"/>
                          <a:pt x="555625" y="1361017"/>
                          <a:pt x="0" y="1409700"/>
                        </a:cubicBezTo>
                        <a:lnTo>
                          <a:pt x="0" y="400050"/>
                        </a:lnTo>
                        <a:cubicBezTo>
                          <a:pt x="332317" y="342900"/>
                          <a:pt x="626533" y="279400"/>
                          <a:pt x="939800" y="0"/>
                        </a:cubicBezTo>
                        <a:close/>
                      </a:path>
                    </a:pathLst>
                  </a:custGeom>
                  <a:solidFill>
                    <a:schemeClr val="accent6">
                      <a:lumMod val="50000"/>
                    </a:schemeClr>
                  </a:solidFill>
                  <a:ln w="12700" cap="flat" cmpd="sng" algn="ctr">
                    <a:noFill/>
                    <a:prstDash val="solid"/>
                  </a:ln>
                  <a:effectLst/>
                </p:spPr>
                <p:txBody>
                  <a:bodyPr lIns="91440" tIns="91440" rIns="91440" bIns="9144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dirty="0" smtClean="0">
                      <a:ln>
                        <a:noFill/>
                      </a:ln>
                      <a:solidFill>
                        <a:schemeClr val="bg1"/>
                      </a:solidFill>
                      <a:effectLst/>
                      <a:uLnTx/>
                      <a:uFillTx/>
                      <a:latin typeface="Arial"/>
                    </a:endParaRPr>
                  </a:p>
                </p:txBody>
              </p:sp>
              <p:sp>
                <p:nvSpPr>
                  <p:cNvPr id="123" name="Freeform 122"/>
                  <p:cNvSpPr/>
                  <p:nvPr/>
                </p:nvSpPr>
                <p:spPr>
                  <a:xfrm flipH="1">
                    <a:off x="2572896" y="685800"/>
                    <a:ext cx="1882379" cy="1589485"/>
                  </a:xfrm>
                  <a:custGeom>
                    <a:avLst/>
                    <a:gdLst>
                      <a:gd name="connsiteX0" fmla="*/ 0 w 1673225"/>
                      <a:gd name="connsiteY0" fmla="*/ 0 h 1412875"/>
                      <a:gd name="connsiteX1" fmla="*/ 1673225 w 1673225"/>
                      <a:gd name="connsiteY1" fmla="*/ 701675 h 1412875"/>
                      <a:gd name="connsiteX2" fmla="*/ 958850 w 1673225"/>
                      <a:gd name="connsiteY2" fmla="*/ 1412875 h 1412875"/>
                      <a:gd name="connsiteX3" fmla="*/ 6350 w 1673225"/>
                      <a:gd name="connsiteY3" fmla="*/ 1016000 h 1412875"/>
                      <a:gd name="connsiteX4" fmla="*/ 0 w 1673225"/>
                      <a:gd name="connsiteY4" fmla="*/ 0 h 1412875"/>
                      <a:gd name="connsiteX0" fmla="*/ 0 w 1673225"/>
                      <a:gd name="connsiteY0" fmla="*/ 0 h 1412875"/>
                      <a:gd name="connsiteX1" fmla="*/ 1673225 w 1673225"/>
                      <a:gd name="connsiteY1" fmla="*/ 701675 h 1412875"/>
                      <a:gd name="connsiteX2" fmla="*/ 958850 w 1673225"/>
                      <a:gd name="connsiteY2" fmla="*/ 1412875 h 1412875"/>
                      <a:gd name="connsiteX3" fmla="*/ 6350 w 1673225"/>
                      <a:gd name="connsiteY3" fmla="*/ 1016000 h 1412875"/>
                      <a:gd name="connsiteX4" fmla="*/ 0 w 1673225"/>
                      <a:gd name="connsiteY4" fmla="*/ 0 h 1412875"/>
                      <a:gd name="connsiteX0" fmla="*/ 0 w 1673225"/>
                      <a:gd name="connsiteY0" fmla="*/ 0 h 1412875"/>
                      <a:gd name="connsiteX1" fmla="*/ 1673225 w 1673225"/>
                      <a:gd name="connsiteY1" fmla="*/ 701675 h 1412875"/>
                      <a:gd name="connsiteX2" fmla="*/ 958850 w 1673225"/>
                      <a:gd name="connsiteY2" fmla="*/ 1412875 h 1412875"/>
                      <a:gd name="connsiteX3" fmla="*/ 6350 w 1673225"/>
                      <a:gd name="connsiteY3" fmla="*/ 1016000 h 1412875"/>
                      <a:gd name="connsiteX4" fmla="*/ 0 w 1673225"/>
                      <a:gd name="connsiteY4" fmla="*/ 0 h 1412875"/>
                      <a:gd name="connsiteX0" fmla="*/ 0 w 1673225"/>
                      <a:gd name="connsiteY0" fmla="*/ 0 h 1412875"/>
                      <a:gd name="connsiteX1" fmla="*/ 1673225 w 1673225"/>
                      <a:gd name="connsiteY1" fmla="*/ 701675 h 1412875"/>
                      <a:gd name="connsiteX2" fmla="*/ 958850 w 1673225"/>
                      <a:gd name="connsiteY2" fmla="*/ 1412875 h 1412875"/>
                      <a:gd name="connsiteX3" fmla="*/ 6350 w 1673225"/>
                      <a:gd name="connsiteY3" fmla="*/ 1016000 h 1412875"/>
                      <a:gd name="connsiteX4" fmla="*/ 0 w 1673225"/>
                      <a:gd name="connsiteY4" fmla="*/ 0 h 1412875"/>
                      <a:gd name="connsiteX0" fmla="*/ 0 w 1673225"/>
                      <a:gd name="connsiteY0" fmla="*/ 0 h 1412875"/>
                      <a:gd name="connsiteX1" fmla="*/ 1673225 w 1673225"/>
                      <a:gd name="connsiteY1" fmla="*/ 701675 h 1412875"/>
                      <a:gd name="connsiteX2" fmla="*/ 958850 w 1673225"/>
                      <a:gd name="connsiteY2" fmla="*/ 1412875 h 1412875"/>
                      <a:gd name="connsiteX3" fmla="*/ 6350 w 1673225"/>
                      <a:gd name="connsiteY3" fmla="*/ 1016000 h 1412875"/>
                      <a:gd name="connsiteX4" fmla="*/ 0 w 1673225"/>
                      <a:gd name="connsiteY4" fmla="*/ 0 h 1412875"/>
                      <a:gd name="connsiteX0" fmla="*/ 0 w 1673225"/>
                      <a:gd name="connsiteY0" fmla="*/ 0 h 1412875"/>
                      <a:gd name="connsiteX1" fmla="*/ 1673225 w 1673225"/>
                      <a:gd name="connsiteY1" fmla="*/ 701675 h 1412875"/>
                      <a:gd name="connsiteX2" fmla="*/ 958850 w 1673225"/>
                      <a:gd name="connsiteY2" fmla="*/ 1412875 h 1412875"/>
                      <a:gd name="connsiteX3" fmla="*/ 6350 w 1673225"/>
                      <a:gd name="connsiteY3" fmla="*/ 1016000 h 1412875"/>
                      <a:gd name="connsiteX4" fmla="*/ 0 w 1673225"/>
                      <a:gd name="connsiteY4" fmla="*/ 0 h 1412875"/>
                      <a:gd name="connsiteX0" fmla="*/ 0 w 1673225"/>
                      <a:gd name="connsiteY0" fmla="*/ 0 h 1412875"/>
                      <a:gd name="connsiteX1" fmla="*/ 1673225 w 1673225"/>
                      <a:gd name="connsiteY1" fmla="*/ 701675 h 1412875"/>
                      <a:gd name="connsiteX2" fmla="*/ 958850 w 1673225"/>
                      <a:gd name="connsiteY2" fmla="*/ 1412875 h 1412875"/>
                      <a:gd name="connsiteX3" fmla="*/ 6350 w 1673225"/>
                      <a:gd name="connsiteY3" fmla="*/ 1016000 h 1412875"/>
                      <a:gd name="connsiteX4" fmla="*/ 0 w 1673225"/>
                      <a:gd name="connsiteY4" fmla="*/ 0 h 1412875"/>
                      <a:gd name="connsiteX0" fmla="*/ 0 w 1673225"/>
                      <a:gd name="connsiteY0" fmla="*/ 0 h 1412875"/>
                      <a:gd name="connsiteX1" fmla="*/ 1673225 w 1673225"/>
                      <a:gd name="connsiteY1" fmla="*/ 701675 h 1412875"/>
                      <a:gd name="connsiteX2" fmla="*/ 958850 w 1673225"/>
                      <a:gd name="connsiteY2" fmla="*/ 1412875 h 1412875"/>
                      <a:gd name="connsiteX3" fmla="*/ 6350 w 1673225"/>
                      <a:gd name="connsiteY3" fmla="*/ 1016000 h 1412875"/>
                      <a:gd name="connsiteX4" fmla="*/ 0 w 1673225"/>
                      <a:gd name="connsiteY4" fmla="*/ 0 h 1412875"/>
                      <a:gd name="connsiteX0" fmla="*/ 0 w 1673225"/>
                      <a:gd name="connsiteY0" fmla="*/ 0 h 1412875"/>
                      <a:gd name="connsiteX1" fmla="*/ 1673225 w 1673225"/>
                      <a:gd name="connsiteY1" fmla="*/ 701675 h 1412875"/>
                      <a:gd name="connsiteX2" fmla="*/ 958850 w 1673225"/>
                      <a:gd name="connsiteY2" fmla="*/ 1412875 h 1412875"/>
                      <a:gd name="connsiteX3" fmla="*/ 6350 w 1673225"/>
                      <a:gd name="connsiteY3" fmla="*/ 1016000 h 1412875"/>
                      <a:gd name="connsiteX4" fmla="*/ 0 w 1673225"/>
                      <a:gd name="connsiteY4" fmla="*/ 0 h 1412875"/>
                      <a:gd name="connsiteX0" fmla="*/ 0 w 1673225"/>
                      <a:gd name="connsiteY0" fmla="*/ 0 h 1412875"/>
                      <a:gd name="connsiteX1" fmla="*/ 1673225 w 1673225"/>
                      <a:gd name="connsiteY1" fmla="*/ 701675 h 1412875"/>
                      <a:gd name="connsiteX2" fmla="*/ 958850 w 1673225"/>
                      <a:gd name="connsiteY2" fmla="*/ 1412875 h 1412875"/>
                      <a:gd name="connsiteX3" fmla="*/ 6350 w 1673225"/>
                      <a:gd name="connsiteY3" fmla="*/ 1016000 h 1412875"/>
                      <a:gd name="connsiteX4" fmla="*/ 0 w 1673225"/>
                      <a:gd name="connsiteY4" fmla="*/ 0 h 1412875"/>
                      <a:gd name="connsiteX0" fmla="*/ 0 w 1673225"/>
                      <a:gd name="connsiteY0" fmla="*/ 0 h 1412875"/>
                      <a:gd name="connsiteX1" fmla="*/ 1673225 w 1673225"/>
                      <a:gd name="connsiteY1" fmla="*/ 701675 h 1412875"/>
                      <a:gd name="connsiteX2" fmla="*/ 958850 w 1673225"/>
                      <a:gd name="connsiteY2" fmla="*/ 1412875 h 1412875"/>
                      <a:gd name="connsiteX3" fmla="*/ 6350 w 1673225"/>
                      <a:gd name="connsiteY3" fmla="*/ 1016000 h 1412875"/>
                      <a:gd name="connsiteX4" fmla="*/ 0 w 1673225"/>
                      <a:gd name="connsiteY4" fmla="*/ 0 h 1412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3225" h="1412875">
                        <a:moveTo>
                          <a:pt x="0" y="0"/>
                        </a:moveTo>
                        <a:cubicBezTo>
                          <a:pt x="541867" y="21167"/>
                          <a:pt x="1185333" y="232833"/>
                          <a:pt x="1673225" y="701675"/>
                        </a:cubicBezTo>
                        <a:lnTo>
                          <a:pt x="958850" y="1412875"/>
                        </a:lnTo>
                        <a:cubicBezTo>
                          <a:pt x="701675" y="1212320"/>
                          <a:pt x="539750" y="1074473"/>
                          <a:pt x="6350" y="1016000"/>
                        </a:cubicBezTo>
                        <a:cubicBezTo>
                          <a:pt x="5292" y="677333"/>
                          <a:pt x="4233" y="338667"/>
                          <a:pt x="0" y="0"/>
                        </a:cubicBezTo>
                        <a:close/>
                      </a:path>
                    </a:pathLst>
                  </a:custGeom>
                  <a:solidFill>
                    <a:srgbClr val="92D400"/>
                  </a:solidFill>
                  <a:ln w="12700" cap="flat" cmpd="sng" algn="ctr">
                    <a:noFill/>
                    <a:prstDash val="solid"/>
                  </a:ln>
                  <a:effectLst/>
                </p:spPr>
                <p:txBody>
                  <a:bodyPr lIns="91440" tIns="91440" rIns="91440" bIns="9144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dirty="0" smtClean="0">
                      <a:ln>
                        <a:noFill/>
                      </a:ln>
                      <a:solidFill>
                        <a:schemeClr val="bg1"/>
                      </a:solidFill>
                      <a:effectLst/>
                      <a:uLnTx/>
                      <a:uFillTx/>
                      <a:latin typeface="Arial"/>
                    </a:endParaRPr>
                  </a:p>
                </p:txBody>
              </p:sp>
              <p:sp>
                <p:nvSpPr>
                  <p:cNvPr id="124" name="Freeform 123"/>
                  <p:cNvSpPr/>
                  <p:nvPr/>
                </p:nvSpPr>
                <p:spPr>
                  <a:xfrm flipH="1">
                    <a:off x="1603772" y="1678781"/>
                    <a:ext cx="1560986" cy="1843088"/>
                  </a:xfrm>
                  <a:custGeom>
                    <a:avLst/>
                    <a:gdLst>
                      <a:gd name="connsiteX0" fmla="*/ 720725 w 1387475"/>
                      <a:gd name="connsiteY0" fmla="*/ 0 h 1638300"/>
                      <a:gd name="connsiteX1" fmla="*/ 0 w 1387475"/>
                      <a:gd name="connsiteY1" fmla="*/ 711200 h 1638300"/>
                      <a:gd name="connsiteX2" fmla="*/ 374650 w 1387475"/>
                      <a:gd name="connsiteY2" fmla="*/ 1638300 h 1638300"/>
                      <a:gd name="connsiteX3" fmla="*/ 1387475 w 1387475"/>
                      <a:gd name="connsiteY3" fmla="*/ 1635125 h 1638300"/>
                      <a:gd name="connsiteX4" fmla="*/ 720725 w 1387475"/>
                      <a:gd name="connsiteY4" fmla="*/ 0 h 1638300"/>
                      <a:gd name="connsiteX0" fmla="*/ 720725 w 1387541"/>
                      <a:gd name="connsiteY0" fmla="*/ 0 h 1638300"/>
                      <a:gd name="connsiteX1" fmla="*/ 0 w 1387541"/>
                      <a:gd name="connsiteY1" fmla="*/ 711200 h 1638300"/>
                      <a:gd name="connsiteX2" fmla="*/ 374650 w 1387541"/>
                      <a:gd name="connsiteY2" fmla="*/ 1638300 h 1638300"/>
                      <a:gd name="connsiteX3" fmla="*/ 1387475 w 1387541"/>
                      <a:gd name="connsiteY3" fmla="*/ 1635125 h 1638300"/>
                      <a:gd name="connsiteX4" fmla="*/ 720725 w 1387541"/>
                      <a:gd name="connsiteY4" fmla="*/ 0 h 1638300"/>
                      <a:gd name="connsiteX0" fmla="*/ 720725 w 1387573"/>
                      <a:gd name="connsiteY0" fmla="*/ 0 h 1638300"/>
                      <a:gd name="connsiteX1" fmla="*/ 0 w 1387573"/>
                      <a:gd name="connsiteY1" fmla="*/ 711200 h 1638300"/>
                      <a:gd name="connsiteX2" fmla="*/ 374650 w 1387573"/>
                      <a:gd name="connsiteY2" fmla="*/ 1638300 h 1638300"/>
                      <a:gd name="connsiteX3" fmla="*/ 1387475 w 1387573"/>
                      <a:gd name="connsiteY3" fmla="*/ 1635125 h 1638300"/>
                      <a:gd name="connsiteX4" fmla="*/ 720725 w 1387573"/>
                      <a:gd name="connsiteY4" fmla="*/ 0 h 1638300"/>
                      <a:gd name="connsiteX0" fmla="*/ 720725 w 1387475"/>
                      <a:gd name="connsiteY0" fmla="*/ 0 h 1638300"/>
                      <a:gd name="connsiteX1" fmla="*/ 0 w 1387475"/>
                      <a:gd name="connsiteY1" fmla="*/ 711200 h 1638300"/>
                      <a:gd name="connsiteX2" fmla="*/ 374650 w 1387475"/>
                      <a:gd name="connsiteY2" fmla="*/ 1638300 h 1638300"/>
                      <a:gd name="connsiteX3" fmla="*/ 1387475 w 1387475"/>
                      <a:gd name="connsiteY3" fmla="*/ 1635125 h 1638300"/>
                      <a:gd name="connsiteX4" fmla="*/ 720725 w 1387475"/>
                      <a:gd name="connsiteY4" fmla="*/ 0 h 1638300"/>
                      <a:gd name="connsiteX0" fmla="*/ 720725 w 1387475"/>
                      <a:gd name="connsiteY0" fmla="*/ 0 h 1638300"/>
                      <a:gd name="connsiteX1" fmla="*/ 0 w 1387475"/>
                      <a:gd name="connsiteY1" fmla="*/ 711200 h 1638300"/>
                      <a:gd name="connsiteX2" fmla="*/ 374650 w 1387475"/>
                      <a:gd name="connsiteY2" fmla="*/ 1638300 h 1638300"/>
                      <a:gd name="connsiteX3" fmla="*/ 1387475 w 1387475"/>
                      <a:gd name="connsiteY3" fmla="*/ 1635125 h 1638300"/>
                      <a:gd name="connsiteX4" fmla="*/ 720725 w 1387475"/>
                      <a:gd name="connsiteY4" fmla="*/ 0 h 1638300"/>
                      <a:gd name="connsiteX0" fmla="*/ 757397 w 1424147"/>
                      <a:gd name="connsiteY0" fmla="*/ 0 h 1638300"/>
                      <a:gd name="connsiteX1" fmla="*/ 36672 w 1424147"/>
                      <a:gd name="connsiteY1" fmla="*/ 711200 h 1638300"/>
                      <a:gd name="connsiteX2" fmla="*/ 411322 w 1424147"/>
                      <a:gd name="connsiteY2" fmla="*/ 1638300 h 1638300"/>
                      <a:gd name="connsiteX3" fmla="*/ 1424147 w 1424147"/>
                      <a:gd name="connsiteY3" fmla="*/ 1635125 h 1638300"/>
                      <a:gd name="connsiteX4" fmla="*/ 757397 w 1424147"/>
                      <a:gd name="connsiteY4" fmla="*/ 0 h 1638300"/>
                      <a:gd name="connsiteX0" fmla="*/ 720813 w 1387563"/>
                      <a:gd name="connsiteY0" fmla="*/ 0 h 1638300"/>
                      <a:gd name="connsiteX1" fmla="*/ 88 w 1387563"/>
                      <a:gd name="connsiteY1" fmla="*/ 711200 h 1638300"/>
                      <a:gd name="connsiteX2" fmla="*/ 374738 w 1387563"/>
                      <a:gd name="connsiteY2" fmla="*/ 1638300 h 1638300"/>
                      <a:gd name="connsiteX3" fmla="*/ 1387563 w 1387563"/>
                      <a:gd name="connsiteY3" fmla="*/ 1635125 h 1638300"/>
                      <a:gd name="connsiteX4" fmla="*/ 720813 w 1387563"/>
                      <a:gd name="connsiteY4" fmla="*/ 0 h 1638300"/>
                      <a:gd name="connsiteX0" fmla="*/ 720793 w 1387543"/>
                      <a:gd name="connsiteY0" fmla="*/ 0 h 1638300"/>
                      <a:gd name="connsiteX1" fmla="*/ 68 w 1387543"/>
                      <a:gd name="connsiteY1" fmla="*/ 711200 h 1638300"/>
                      <a:gd name="connsiteX2" fmla="*/ 374718 w 1387543"/>
                      <a:gd name="connsiteY2" fmla="*/ 1638300 h 1638300"/>
                      <a:gd name="connsiteX3" fmla="*/ 1387543 w 1387543"/>
                      <a:gd name="connsiteY3" fmla="*/ 1635125 h 1638300"/>
                      <a:gd name="connsiteX4" fmla="*/ 720793 w 1387543"/>
                      <a:gd name="connsiteY4" fmla="*/ 0 h 1638300"/>
                      <a:gd name="connsiteX0" fmla="*/ 720793 w 1387543"/>
                      <a:gd name="connsiteY0" fmla="*/ 0 h 1638300"/>
                      <a:gd name="connsiteX1" fmla="*/ 68 w 1387543"/>
                      <a:gd name="connsiteY1" fmla="*/ 711200 h 1638300"/>
                      <a:gd name="connsiteX2" fmla="*/ 374718 w 1387543"/>
                      <a:gd name="connsiteY2" fmla="*/ 1638300 h 1638300"/>
                      <a:gd name="connsiteX3" fmla="*/ 1387543 w 1387543"/>
                      <a:gd name="connsiteY3" fmla="*/ 1635125 h 1638300"/>
                      <a:gd name="connsiteX4" fmla="*/ 720793 w 1387543"/>
                      <a:gd name="connsiteY4" fmla="*/ 0 h 1638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7543" h="1638300">
                        <a:moveTo>
                          <a:pt x="720793" y="0"/>
                        </a:moveTo>
                        <a:cubicBezTo>
                          <a:pt x="480551" y="237067"/>
                          <a:pt x="-6563" y="702913"/>
                          <a:pt x="68" y="711200"/>
                        </a:cubicBezTo>
                        <a:cubicBezTo>
                          <a:pt x="241983" y="1013529"/>
                          <a:pt x="345085" y="1300692"/>
                          <a:pt x="374718" y="1638300"/>
                        </a:cubicBezTo>
                        <a:lnTo>
                          <a:pt x="1387543" y="1635125"/>
                        </a:lnTo>
                        <a:cubicBezTo>
                          <a:pt x="1374843" y="1039283"/>
                          <a:pt x="1092268" y="418042"/>
                          <a:pt x="720793" y="0"/>
                        </a:cubicBezTo>
                        <a:close/>
                      </a:path>
                    </a:pathLst>
                  </a:custGeom>
                  <a:solidFill>
                    <a:schemeClr val="tx1">
                      <a:lumMod val="60000"/>
                      <a:lumOff val="40000"/>
                    </a:schemeClr>
                  </a:solidFill>
                  <a:ln w="12700" cap="flat" cmpd="sng" algn="ctr">
                    <a:noFill/>
                    <a:prstDash val="solid"/>
                  </a:ln>
                  <a:effectLst/>
                </p:spPr>
                <p:txBody>
                  <a:bodyPr lIns="91440" tIns="91440" rIns="91440" bIns="9144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dirty="0" smtClean="0">
                      <a:ln>
                        <a:noFill/>
                      </a:ln>
                      <a:solidFill>
                        <a:schemeClr val="bg1"/>
                      </a:solidFill>
                      <a:effectLst/>
                      <a:uLnTx/>
                      <a:uFillTx/>
                      <a:latin typeface="Arial"/>
                    </a:endParaRPr>
                  </a:p>
                </p:txBody>
              </p:sp>
              <p:sp>
                <p:nvSpPr>
                  <p:cNvPr id="125" name="Freeform 124"/>
                  <p:cNvSpPr/>
                  <p:nvPr/>
                </p:nvSpPr>
                <p:spPr>
                  <a:xfrm flipH="1">
                    <a:off x="1600200" y="3807618"/>
                    <a:ext cx="1571626" cy="1853803"/>
                  </a:xfrm>
                  <a:custGeom>
                    <a:avLst/>
                    <a:gdLst>
                      <a:gd name="connsiteX0" fmla="*/ 384175 w 1397000"/>
                      <a:gd name="connsiteY0" fmla="*/ 0 h 1647825"/>
                      <a:gd name="connsiteX1" fmla="*/ 1397000 w 1397000"/>
                      <a:gd name="connsiteY1" fmla="*/ 3175 h 1647825"/>
                      <a:gd name="connsiteX2" fmla="*/ 717550 w 1397000"/>
                      <a:gd name="connsiteY2" fmla="*/ 1647825 h 1647825"/>
                      <a:gd name="connsiteX3" fmla="*/ 0 w 1397000"/>
                      <a:gd name="connsiteY3" fmla="*/ 933450 h 1647825"/>
                      <a:gd name="connsiteX4" fmla="*/ 384175 w 1397000"/>
                      <a:gd name="connsiteY4" fmla="*/ 0 h 1647825"/>
                      <a:gd name="connsiteX0" fmla="*/ 384175 w 1397000"/>
                      <a:gd name="connsiteY0" fmla="*/ 0 h 1647825"/>
                      <a:gd name="connsiteX1" fmla="*/ 1397000 w 1397000"/>
                      <a:gd name="connsiteY1" fmla="*/ 3175 h 1647825"/>
                      <a:gd name="connsiteX2" fmla="*/ 717550 w 1397000"/>
                      <a:gd name="connsiteY2" fmla="*/ 1647825 h 1647825"/>
                      <a:gd name="connsiteX3" fmla="*/ 0 w 1397000"/>
                      <a:gd name="connsiteY3" fmla="*/ 933450 h 1647825"/>
                      <a:gd name="connsiteX4" fmla="*/ 384175 w 1397000"/>
                      <a:gd name="connsiteY4" fmla="*/ 0 h 1647825"/>
                      <a:gd name="connsiteX0" fmla="*/ 384175 w 1397000"/>
                      <a:gd name="connsiteY0" fmla="*/ 0 h 1647825"/>
                      <a:gd name="connsiteX1" fmla="*/ 1397000 w 1397000"/>
                      <a:gd name="connsiteY1" fmla="*/ 3175 h 1647825"/>
                      <a:gd name="connsiteX2" fmla="*/ 717550 w 1397000"/>
                      <a:gd name="connsiteY2" fmla="*/ 1647825 h 1647825"/>
                      <a:gd name="connsiteX3" fmla="*/ 0 w 1397000"/>
                      <a:gd name="connsiteY3" fmla="*/ 933450 h 1647825"/>
                      <a:gd name="connsiteX4" fmla="*/ 384175 w 1397000"/>
                      <a:gd name="connsiteY4" fmla="*/ 0 h 1647825"/>
                      <a:gd name="connsiteX0" fmla="*/ 384175 w 1397000"/>
                      <a:gd name="connsiteY0" fmla="*/ 0 h 1647825"/>
                      <a:gd name="connsiteX1" fmla="*/ 1397000 w 1397000"/>
                      <a:gd name="connsiteY1" fmla="*/ 3175 h 1647825"/>
                      <a:gd name="connsiteX2" fmla="*/ 717550 w 1397000"/>
                      <a:gd name="connsiteY2" fmla="*/ 1647825 h 1647825"/>
                      <a:gd name="connsiteX3" fmla="*/ 0 w 1397000"/>
                      <a:gd name="connsiteY3" fmla="*/ 933450 h 1647825"/>
                      <a:gd name="connsiteX4" fmla="*/ 384175 w 1397000"/>
                      <a:gd name="connsiteY4" fmla="*/ 0 h 1647825"/>
                      <a:gd name="connsiteX0" fmla="*/ 384175 w 1397000"/>
                      <a:gd name="connsiteY0" fmla="*/ 0 h 1647825"/>
                      <a:gd name="connsiteX1" fmla="*/ 1397000 w 1397000"/>
                      <a:gd name="connsiteY1" fmla="*/ 3175 h 1647825"/>
                      <a:gd name="connsiteX2" fmla="*/ 717550 w 1397000"/>
                      <a:gd name="connsiteY2" fmla="*/ 1647825 h 1647825"/>
                      <a:gd name="connsiteX3" fmla="*/ 0 w 1397000"/>
                      <a:gd name="connsiteY3" fmla="*/ 933450 h 1647825"/>
                      <a:gd name="connsiteX4" fmla="*/ 384175 w 1397000"/>
                      <a:gd name="connsiteY4" fmla="*/ 0 h 1647825"/>
                      <a:gd name="connsiteX0" fmla="*/ 384175 w 1397000"/>
                      <a:gd name="connsiteY0" fmla="*/ 0 h 1647825"/>
                      <a:gd name="connsiteX1" fmla="*/ 1397000 w 1397000"/>
                      <a:gd name="connsiteY1" fmla="*/ 3175 h 1647825"/>
                      <a:gd name="connsiteX2" fmla="*/ 717550 w 1397000"/>
                      <a:gd name="connsiteY2" fmla="*/ 1647825 h 1647825"/>
                      <a:gd name="connsiteX3" fmla="*/ 0 w 1397000"/>
                      <a:gd name="connsiteY3" fmla="*/ 933450 h 1647825"/>
                      <a:gd name="connsiteX4" fmla="*/ 384175 w 1397000"/>
                      <a:gd name="connsiteY4" fmla="*/ 0 h 1647825"/>
                      <a:gd name="connsiteX0" fmla="*/ 384175 w 1397000"/>
                      <a:gd name="connsiteY0" fmla="*/ 0 h 1647825"/>
                      <a:gd name="connsiteX1" fmla="*/ 1397000 w 1397000"/>
                      <a:gd name="connsiteY1" fmla="*/ 3175 h 1647825"/>
                      <a:gd name="connsiteX2" fmla="*/ 717550 w 1397000"/>
                      <a:gd name="connsiteY2" fmla="*/ 1647825 h 1647825"/>
                      <a:gd name="connsiteX3" fmla="*/ 0 w 1397000"/>
                      <a:gd name="connsiteY3" fmla="*/ 933450 h 1647825"/>
                      <a:gd name="connsiteX4" fmla="*/ 384175 w 1397000"/>
                      <a:gd name="connsiteY4" fmla="*/ 0 h 1647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7000" h="1647825">
                        <a:moveTo>
                          <a:pt x="384175" y="0"/>
                        </a:moveTo>
                        <a:lnTo>
                          <a:pt x="1397000" y="3175"/>
                        </a:lnTo>
                        <a:cubicBezTo>
                          <a:pt x="1361017" y="748242"/>
                          <a:pt x="1074208" y="1223433"/>
                          <a:pt x="717550" y="1647825"/>
                        </a:cubicBezTo>
                        <a:lnTo>
                          <a:pt x="0" y="933450"/>
                        </a:lnTo>
                        <a:cubicBezTo>
                          <a:pt x="178858" y="688975"/>
                          <a:pt x="345017" y="434975"/>
                          <a:pt x="384175" y="0"/>
                        </a:cubicBezTo>
                        <a:close/>
                      </a:path>
                    </a:pathLst>
                  </a:custGeom>
                  <a:solidFill>
                    <a:srgbClr val="7F7F7F"/>
                  </a:solidFill>
                  <a:ln w="12700" cap="flat" cmpd="sng" algn="ctr">
                    <a:noFill/>
                    <a:prstDash val="solid"/>
                  </a:ln>
                  <a:effectLst/>
                </p:spPr>
                <p:txBody>
                  <a:bodyPr lIns="91440" tIns="91440" rIns="91440" bIns="9144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dirty="0" smtClean="0">
                      <a:ln>
                        <a:noFill/>
                      </a:ln>
                      <a:solidFill>
                        <a:schemeClr val="bg1"/>
                      </a:solidFill>
                      <a:effectLst/>
                      <a:uLnTx/>
                      <a:uFillTx/>
                      <a:latin typeface="Arial"/>
                    </a:endParaRPr>
                  </a:p>
                </p:txBody>
              </p:sp>
              <p:sp>
                <p:nvSpPr>
                  <p:cNvPr id="126" name="Freeform 125"/>
                  <p:cNvSpPr/>
                  <p:nvPr/>
                </p:nvSpPr>
                <p:spPr>
                  <a:xfrm flipH="1">
                    <a:off x="2571707" y="5061347"/>
                    <a:ext cx="1864563" cy="1585913"/>
                  </a:xfrm>
                  <a:custGeom>
                    <a:avLst/>
                    <a:gdLst>
                      <a:gd name="connsiteX0" fmla="*/ 939800 w 1657350"/>
                      <a:gd name="connsiteY0" fmla="*/ 0 h 1409700"/>
                      <a:gd name="connsiteX1" fmla="*/ 1657350 w 1657350"/>
                      <a:gd name="connsiteY1" fmla="*/ 720725 h 1409700"/>
                      <a:gd name="connsiteX2" fmla="*/ 0 w 1657350"/>
                      <a:gd name="connsiteY2" fmla="*/ 1409700 h 1409700"/>
                      <a:gd name="connsiteX3" fmla="*/ 0 w 1657350"/>
                      <a:gd name="connsiteY3" fmla="*/ 400050 h 1409700"/>
                      <a:gd name="connsiteX4" fmla="*/ 939800 w 1657350"/>
                      <a:gd name="connsiteY4" fmla="*/ 0 h 1409700"/>
                      <a:gd name="connsiteX0" fmla="*/ 939800 w 1657350"/>
                      <a:gd name="connsiteY0" fmla="*/ 0 h 1409700"/>
                      <a:gd name="connsiteX1" fmla="*/ 1657350 w 1657350"/>
                      <a:gd name="connsiteY1" fmla="*/ 720725 h 1409700"/>
                      <a:gd name="connsiteX2" fmla="*/ 0 w 1657350"/>
                      <a:gd name="connsiteY2" fmla="*/ 1409700 h 1409700"/>
                      <a:gd name="connsiteX3" fmla="*/ 0 w 1657350"/>
                      <a:gd name="connsiteY3" fmla="*/ 400050 h 1409700"/>
                      <a:gd name="connsiteX4" fmla="*/ 939800 w 1657350"/>
                      <a:gd name="connsiteY4" fmla="*/ 0 h 1409700"/>
                      <a:gd name="connsiteX0" fmla="*/ 939800 w 1657350"/>
                      <a:gd name="connsiteY0" fmla="*/ 0 h 1409700"/>
                      <a:gd name="connsiteX1" fmla="*/ 1657350 w 1657350"/>
                      <a:gd name="connsiteY1" fmla="*/ 720725 h 1409700"/>
                      <a:gd name="connsiteX2" fmla="*/ 0 w 1657350"/>
                      <a:gd name="connsiteY2" fmla="*/ 1409700 h 1409700"/>
                      <a:gd name="connsiteX3" fmla="*/ 0 w 1657350"/>
                      <a:gd name="connsiteY3" fmla="*/ 400050 h 1409700"/>
                      <a:gd name="connsiteX4" fmla="*/ 939800 w 1657350"/>
                      <a:gd name="connsiteY4" fmla="*/ 0 h 1409700"/>
                      <a:gd name="connsiteX0" fmla="*/ 939800 w 1657350"/>
                      <a:gd name="connsiteY0" fmla="*/ 0 h 1409700"/>
                      <a:gd name="connsiteX1" fmla="*/ 1657350 w 1657350"/>
                      <a:gd name="connsiteY1" fmla="*/ 720725 h 1409700"/>
                      <a:gd name="connsiteX2" fmla="*/ 0 w 1657350"/>
                      <a:gd name="connsiteY2" fmla="*/ 1409700 h 1409700"/>
                      <a:gd name="connsiteX3" fmla="*/ 0 w 1657350"/>
                      <a:gd name="connsiteY3" fmla="*/ 400050 h 1409700"/>
                      <a:gd name="connsiteX4" fmla="*/ 939800 w 1657350"/>
                      <a:gd name="connsiteY4" fmla="*/ 0 h 1409700"/>
                      <a:gd name="connsiteX0" fmla="*/ 939800 w 1657350"/>
                      <a:gd name="connsiteY0" fmla="*/ 0 h 1409700"/>
                      <a:gd name="connsiteX1" fmla="*/ 1657350 w 1657350"/>
                      <a:gd name="connsiteY1" fmla="*/ 720725 h 1409700"/>
                      <a:gd name="connsiteX2" fmla="*/ 0 w 1657350"/>
                      <a:gd name="connsiteY2" fmla="*/ 1409700 h 1409700"/>
                      <a:gd name="connsiteX3" fmla="*/ 0 w 1657350"/>
                      <a:gd name="connsiteY3" fmla="*/ 400050 h 1409700"/>
                      <a:gd name="connsiteX4" fmla="*/ 939800 w 1657350"/>
                      <a:gd name="connsiteY4" fmla="*/ 0 h 1409700"/>
                      <a:gd name="connsiteX0" fmla="*/ 939800 w 1704869"/>
                      <a:gd name="connsiteY0" fmla="*/ 0 h 1409700"/>
                      <a:gd name="connsiteX1" fmla="*/ 1657350 w 1704869"/>
                      <a:gd name="connsiteY1" fmla="*/ 720725 h 1409700"/>
                      <a:gd name="connsiteX2" fmla="*/ 0 w 1704869"/>
                      <a:gd name="connsiteY2" fmla="*/ 1409700 h 1409700"/>
                      <a:gd name="connsiteX3" fmla="*/ 0 w 1704869"/>
                      <a:gd name="connsiteY3" fmla="*/ 400050 h 1409700"/>
                      <a:gd name="connsiteX4" fmla="*/ 939800 w 1704869"/>
                      <a:gd name="connsiteY4" fmla="*/ 0 h 1409700"/>
                      <a:gd name="connsiteX0" fmla="*/ 939800 w 1657394"/>
                      <a:gd name="connsiteY0" fmla="*/ 0 h 1409700"/>
                      <a:gd name="connsiteX1" fmla="*/ 1657350 w 1657394"/>
                      <a:gd name="connsiteY1" fmla="*/ 720725 h 1409700"/>
                      <a:gd name="connsiteX2" fmla="*/ 0 w 1657394"/>
                      <a:gd name="connsiteY2" fmla="*/ 1409700 h 1409700"/>
                      <a:gd name="connsiteX3" fmla="*/ 0 w 1657394"/>
                      <a:gd name="connsiteY3" fmla="*/ 400050 h 1409700"/>
                      <a:gd name="connsiteX4" fmla="*/ 939800 w 1657394"/>
                      <a:gd name="connsiteY4" fmla="*/ 0 h 1409700"/>
                      <a:gd name="connsiteX0" fmla="*/ 939800 w 1657389"/>
                      <a:gd name="connsiteY0" fmla="*/ 0 h 1409700"/>
                      <a:gd name="connsiteX1" fmla="*/ 1657350 w 1657389"/>
                      <a:gd name="connsiteY1" fmla="*/ 720725 h 1409700"/>
                      <a:gd name="connsiteX2" fmla="*/ 0 w 1657389"/>
                      <a:gd name="connsiteY2" fmla="*/ 1409700 h 1409700"/>
                      <a:gd name="connsiteX3" fmla="*/ 0 w 1657389"/>
                      <a:gd name="connsiteY3" fmla="*/ 400050 h 1409700"/>
                      <a:gd name="connsiteX4" fmla="*/ 939800 w 1657389"/>
                      <a:gd name="connsiteY4" fmla="*/ 0 h 1409700"/>
                      <a:gd name="connsiteX0" fmla="*/ 939800 w 1657389"/>
                      <a:gd name="connsiteY0" fmla="*/ 0 h 1409700"/>
                      <a:gd name="connsiteX1" fmla="*/ 1657350 w 1657389"/>
                      <a:gd name="connsiteY1" fmla="*/ 720725 h 1409700"/>
                      <a:gd name="connsiteX2" fmla="*/ 0 w 1657389"/>
                      <a:gd name="connsiteY2" fmla="*/ 1409700 h 1409700"/>
                      <a:gd name="connsiteX3" fmla="*/ 0 w 1657389"/>
                      <a:gd name="connsiteY3" fmla="*/ 400050 h 1409700"/>
                      <a:gd name="connsiteX4" fmla="*/ 939800 w 1657389"/>
                      <a:gd name="connsiteY4" fmla="*/ 0 h 1409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7389" h="1409700">
                        <a:moveTo>
                          <a:pt x="939800" y="0"/>
                        </a:moveTo>
                        <a:cubicBezTo>
                          <a:pt x="1178983" y="240242"/>
                          <a:pt x="1662405" y="716205"/>
                          <a:pt x="1657350" y="720725"/>
                        </a:cubicBezTo>
                        <a:cubicBezTo>
                          <a:pt x="1073406" y="1242818"/>
                          <a:pt x="555625" y="1361017"/>
                          <a:pt x="0" y="1409700"/>
                        </a:cubicBezTo>
                        <a:lnTo>
                          <a:pt x="0" y="400050"/>
                        </a:lnTo>
                        <a:cubicBezTo>
                          <a:pt x="332317" y="342900"/>
                          <a:pt x="626533" y="279400"/>
                          <a:pt x="939800" y="0"/>
                        </a:cubicBezTo>
                        <a:close/>
                      </a:path>
                    </a:pathLst>
                  </a:custGeom>
                  <a:solidFill>
                    <a:srgbClr val="002776"/>
                  </a:solidFill>
                  <a:ln w="12700" cap="flat" cmpd="sng" algn="ctr">
                    <a:noFill/>
                    <a:prstDash val="solid"/>
                  </a:ln>
                  <a:effectLst/>
                </p:spPr>
                <p:txBody>
                  <a:bodyPr lIns="91440" tIns="91440" rIns="91440" bIns="9144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dirty="0" smtClean="0">
                      <a:ln>
                        <a:noFill/>
                      </a:ln>
                      <a:solidFill>
                        <a:schemeClr val="bg1"/>
                      </a:solidFill>
                      <a:effectLst/>
                      <a:uLnTx/>
                      <a:uFillTx/>
                      <a:latin typeface="Arial"/>
                    </a:endParaRPr>
                  </a:p>
                </p:txBody>
              </p:sp>
            </p:grpSp>
            <p:sp>
              <p:nvSpPr>
                <p:cNvPr id="111" name="Oval 110"/>
                <p:cNvSpPr>
                  <a:spLocks noChangeAspect="1"/>
                </p:cNvSpPr>
                <p:nvPr/>
              </p:nvSpPr>
              <p:spPr bwMode="auto">
                <a:xfrm>
                  <a:off x="1953100" y="990600"/>
                  <a:ext cx="5280656" cy="5280660"/>
                </a:xfrm>
                <a:prstGeom prst="ellipse">
                  <a:avLst/>
                </a:prstGeom>
                <a:solidFill>
                  <a:schemeClr val="bg1"/>
                </a:solidFill>
                <a:ln w="9525" cap="flat" cmpd="sng" algn="ctr">
                  <a:solidFill>
                    <a:schemeClr val="bg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231775" marR="0" indent="-231775" algn="l" defTabSz="914400" rtl="0" eaLnBrk="1" fontAlgn="base" latinLnBrk="0" hangingPunct="1">
                    <a:lnSpc>
                      <a:spcPct val="106000"/>
                    </a:lnSpc>
                    <a:spcBef>
                      <a:spcPct val="0"/>
                    </a:spcBef>
                    <a:spcAft>
                      <a:spcPct val="0"/>
                    </a:spcAft>
                    <a:buClrTx/>
                    <a:buSzTx/>
                    <a:buFont typeface="Wingdings 2" pitchFamily="18" charset="2"/>
                    <a:buNone/>
                    <a:tabLst/>
                  </a:pPr>
                  <a:endParaRPr kumimoji="0" lang="en-US" sz="900" b="0" i="0" u="none" strike="noStrike" cap="none" normalizeH="0" baseline="0" dirty="0" smtClean="0">
                    <a:ln>
                      <a:noFill/>
                    </a:ln>
                    <a:solidFill>
                      <a:schemeClr val="tx1"/>
                    </a:solidFill>
                    <a:effectLst/>
                    <a:latin typeface="Arial" charset="0"/>
                  </a:endParaRPr>
                </a:p>
              </p:txBody>
            </p:sp>
            <p:sp>
              <p:nvSpPr>
                <p:cNvPr id="112" name="Rectangle 111"/>
                <p:cNvSpPr/>
                <p:nvPr/>
              </p:nvSpPr>
              <p:spPr>
                <a:xfrm rot="1410395">
                  <a:off x="5212658" y="1082053"/>
                  <a:ext cx="981553" cy="219516"/>
                </a:xfrm>
                <a:prstGeom prst="rect">
                  <a:avLst/>
                </a:prstGeom>
              </p:spPr>
              <p:txBody>
                <a:bodyPr wrap="square" lIns="0" tIns="0" rIns="0" bIns="0">
                  <a:prstTxWarp prst="textArchUp">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chemeClr val="bg1"/>
                      </a:solidFill>
                      <a:effectLst/>
                      <a:uLnTx/>
                      <a:uFillTx/>
                    </a:rPr>
                    <a:t>BIP System</a:t>
                  </a:r>
                </a:p>
              </p:txBody>
            </p:sp>
            <p:sp>
              <p:nvSpPr>
                <p:cNvPr id="113" name="Rectangle 112"/>
                <p:cNvSpPr/>
                <p:nvPr/>
              </p:nvSpPr>
              <p:spPr>
                <a:xfrm rot="14880000">
                  <a:off x="1313069" y="4199661"/>
                  <a:ext cx="1930560" cy="642383"/>
                </a:xfrm>
                <a:prstGeom prst="rect">
                  <a:avLst/>
                </a:prstGeom>
              </p:spPr>
              <p:txBody>
                <a:bodyPr wrap="square" lIns="0" tIns="0" rIns="0" bIns="0">
                  <a:prstTxWarp prst="textArchUp">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000" b="1" kern="0" dirty="0" smtClean="0">
                      <a:solidFill>
                        <a:schemeClr val="bg1"/>
                      </a:solidFill>
                    </a:rPr>
                    <a:t>MMIS System</a:t>
                  </a:r>
                  <a:endParaRPr kumimoji="0" lang="en-US" sz="1000" b="1" i="0" u="none" strike="noStrike" kern="0" cap="none" spc="0" normalizeH="0" baseline="0" noProof="0" dirty="0" smtClean="0">
                    <a:ln>
                      <a:noFill/>
                    </a:ln>
                    <a:solidFill>
                      <a:schemeClr val="bg1"/>
                    </a:solidFill>
                    <a:effectLst/>
                    <a:uLnTx/>
                    <a:uFillTx/>
                  </a:endParaRPr>
                </a:p>
              </p:txBody>
            </p:sp>
            <p:sp>
              <p:nvSpPr>
                <p:cNvPr id="114" name="Rectangle 113"/>
                <p:cNvSpPr/>
                <p:nvPr/>
              </p:nvSpPr>
              <p:spPr>
                <a:xfrm rot="17544442">
                  <a:off x="1311999" y="2410846"/>
                  <a:ext cx="1930560" cy="593730"/>
                </a:xfrm>
                <a:prstGeom prst="rect">
                  <a:avLst/>
                </a:prstGeom>
              </p:spPr>
              <p:txBody>
                <a:bodyPr wrap="square" lIns="0" tIns="0" rIns="0" bIns="0">
                  <a:prstTxWarp prst="textArchUp">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000" b="1" kern="0" dirty="0" smtClean="0">
                      <a:solidFill>
                        <a:schemeClr val="bg1"/>
                      </a:solidFill>
                    </a:rPr>
                    <a:t>Service Provider</a:t>
                  </a:r>
                  <a:endParaRPr kumimoji="0" lang="en-US" sz="1000" b="1" i="0" u="none" strike="noStrike" kern="0" cap="none" spc="0" normalizeH="0" baseline="0" noProof="0" dirty="0" smtClean="0">
                    <a:ln>
                      <a:noFill/>
                    </a:ln>
                    <a:solidFill>
                      <a:schemeClr val="bg1"/>
                    </a:solidFill>
                    <a:effectLst/>
                    <a:uLnTx/>
                    <a:uFillTx/>
                  </a:endParaRPr>
                </a:p>
              </p:txBody>
            </p:sp>
            <p:sp>
              <p:nvSpPr>
                <p:cNvPr id="115" name="Rectangle 114"/>
                <p:cNvSpPr/>
                <p:nvPr/>
              </p:nvSpPr>
              <p:spPr>
                <a:xfrm rot="20129768">
                  <a:off x="2675332" y="1027206"/>
                  <a:ext cx="1930559" cy="701427"/>
                </a:xfrm>
                <a:prstGeom prst="rect">
                  <a:avLst/>
                </a:prstGeom>
              </p:spPr>
              <p:txBody>
                <a:bodyPr wrap="square" lIns="0" tIns="0" rIns="0" bIns="0">
                  <a:prstTxWarp prst="textArchUp">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000" b="1" kern="0" dirty="0" smtClean="0">
                      <a:solidFill>
                        <a:schemeClr val="bg1"/>
                      </a:solidFill>
                    </a:rPr>
                    <a:t>PHR System</a:t>
                  </a:r>
                  <a:endParaRPr kumimoji="0" lang="en-US" sz="1000" b="1" i="0" u="none" strike="noStrike" kern="0" cap="none" spc="0" normalizeH="0" baseline="0" noProof="0" dirty="0" smtClean="0">
                    <a:ln>
                      <a:noFill/>
                    </a:ln>
                    <a:solidFill>
                      <a:schemeClr val="bg1"/>
                    </a:solidFill>
                    <a:effectLst/>
                    <a:uLnTx/>
                    <a:uFillTx/>
                  </a:endParaRPr>
                </a:p>
              </p:txBody>
            </p:sp>
            <p:sp>
              <p:nvSpPr>
                <p:cNvPr id="116" name="Rectangle 115"/>
                <p:cNvSpPr/>
                <p:nvPr/>
              </p:nvSpPr>
              <p:spPr>
                <a:xfrm rot="4104594">
                  <a:off x="6596144" y="2554379"/>
                  <a:ext cx="981554" cy="219516"/>
                </a:xfrm>
                <a:prstGeom prst="rect">
                  <a:avLst/>
                </a:prstGeom>
              </p:spPr>
              <p:txBody>
                <a:bodyPr wrap="square" lIns="0" tIns="0" rIns="0" bIns="0">
                  <a:prstTxWarp prst="textArchUp">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chemeClr val="bg1"/>
                      </a:solidFill>
                      <a:effectLst/>
                      <a:uLnTx/>
                      <a:uFillTx/>
                    </a:rPr>
                    <a:t>BIP System</a:t>
                  </a:r>
                </a:p>
              </p:txBody>
            </p:sp>
            <p:sp>
              <p:nvSpPr>
                <p:cNvPr id="117" name="Rectangle 116"/>
                <p:cNvSpPr/>
                <p:nvPr/>
              </p:nvSpPr>
              <p:spPr>
                <a:xfrm rot="6773073">
                  <a:off x="5927720" y="4326060"/>
                  <a:ext cx="1930560" cy="593730"/>
                </a:xfrm>
                <a:prstGeom prst="rect">
                  <a:avLst/>
                </a:prstGeom>
              </p:spPr>
              <p:txBody>
                <a:bodyPr wrap="square" lIns="0" tIns="0" rIns="0" bIns="0">
                  <a:prstTxWarp prst="textArchUp">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000" b="1" kern="0" dirty="0" smtClean="0">
                      <a:solidFill>
                        <a:schemeClr val="bg1"/>
                      </a:solidFill>
                    </a:rPr>
                    <a:t>Service Provider</a:t>
                  </a:r>
                  <a:endParaRPr kumimoji="0" lang="en-US" sz="1000" b="1" i="0" u="none" strike="noStrike" kern="0" cap="none" spc="0" normalizeH="0" baseline="0" noProof="0" dirty="0" smtClean="0">
                    <a:ln>
                      <a:noFill/>
                    </a:ln>
                    <a:solidFill>
                      <a:schemeClr val="bg1"/>
                    </a:solidFill>
                    <a:effectLst/>
                    <a:uLnTx/>
                    <a:uFillTx/>
                  </a:endParaRPr>
                </a:p>
              </p:txBody>
            </p:sp>
            <p:sp>
              <p:nvSpPr>
                <p:cNvPr id="118" name="Rectangle 117"/>
                <p:cNvSpPr/>
                <p:nvPr/>
              </p:nvSpPr>
              <p:spPr>
                <a:xfrm rot="12147553">
                  <a:off x="2648629" y="5651579"/>
                  <a:ext cx="1930559" cy="593730"/>
                </a:xfrm>
                <a:prstGeom prst="rect">
                  <a:avLst/>
                </a:prstGeom>
              </p:spPr>
              <p:txBody>
                <a:bodyPr wrap="square" lIns="0" tIns="0" rIns="0" bIns="0">
                  <a:prstTxWarp prst="textArchUp">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000" b="1" kern="0" dirty="0" smtClean="0">
                      <a:solidFill>
                        <a:schemeClr val="bg1"/>
                      </a:solidFill>
                    </a:rPr>
                    <a:t>Case Management</a:t>
                  </a:r>
                  <a:endParaRPr kumimoji="0" lang="en-US" sz="1000" b="1" i="0" u="none" strike="noStrike" kern="0" cap="none" spc="0" normalizeH="0" baseline="0" noProof="0" dirty="0" smtClean="0">
                    <a:ln>
                      <a:noFill/>
                    </a:ln>
                    <a:solidFill>
                      <a:schemeClr val="bg1"/>
                    </a:solidFill>
                    <a:effectLst/>
                    <a:uLnTx/>
                    <a:uFillTx/>
                  </a:endParaRPr>
                </a:p>
              </p:txBody>
            </p:sp>
          </p:grpSp>
          <p:grpSp>
            <p:nvGrpSpPr>
              <p:cNvPr id="77" name="Group 76"/>
              <p:cNvGrpSpPr/>
              <p:nvPr/>
            </p:nvGrpSpPr>
            <p:grpSpPr>
              <a:xfrm>
                <a:off x="2779771" y="1258844"/>
                <a:ext cx="4789170" cy="4769168"/>
                <a:chOff x="1918335" y="1371600"/>
                <a:chExt cx="5321300" cy="5299075"/>
              </a:xfrm>
            </p:grpSpPr>
            <p:sp>
              <p:nvSpPr>
                <p:cNvPr id="78" name="Freeform 77"/>
                <p:cNvSpPr/>
                <p:nvPr/>
              </p:nvSpPr>
              <p:spPr>
                <a:xfrm flipH="1">
                  <a:off x="1921510" y="2254250"/>
                  <a:ext cx="1387543" cy="1638300"/>
                </a:xfrm>
                <a:custGeom>
                  <a:avLst/>
                  <a:gdLst>
                    <a:gd name="connsiteX0" fmla="*/ 720725 w 1387475"/>
                    <a:gd name="connsiteY0" fmla="*/ 0 h 1638300"/>
                    <a:gd name="connsiteX1" fmla="*/ 0 w 1387475"/>
                    <a:gd name="connsiteY1" fmla="*/ 711200 h 1638300"/>
                    <a:gd name="connsiteX2" fmla="*/ 374650 w 1387475"/>
                    <a:gd name="connsiteY2" fmla="*/ 1638300 h 1638300"/>
                    <a:gd name="connsiteX3" fmla="*/ 1387475 w 1387475"/>
                    <a:gd name="connsiteY3" fmla="*/ 1635125 h 1638300"/>
                    <a:gd name="connsiteX4" fmla="*/ 720725 w 1387475"/>
                    <a:gd name="connsiteY4" fmla="*/ 0 h 1638300"/>
                    <a:gd name="connsiteX0" fmla="*/ 720725 w 1387541"/>
                    <a:gd name="connsiteY0" fmla="*/ 0 h 1638300"/>
                    <a:gd name="connsiteX1" fmla="*/ 0 w 1387541"/>
                    <a:gd name="connsiteY1" fmla="*/ 711200 h 1638300"/>
                    <a:gd name="connsiteX2" fmla="*/ 374650 w 1387541"/>
                    <a:gd name="connsiteY2" fmla="*/ 1638300 h 1638300"/>
                    <a:gd name="connsiteX3" fmla="*/ 1387475 w 1387541"/>
                    <a:gd name="connsiteY3" fmla="*/ 1635125 h 1638300"/>
                    <a:gd name="connsiteX4" fmla="*/ 720725 w 1387541"/>
                    <a:gd name="connsiteY4" fmla="*/ 0 h 1638300"/>
                    <a:gd name="connsiteX0" fmla="*/ 720725 w 1387573"/>
                    <a:gd name="connsiteY0" fmla="*/ 0 h 1638300"/>
                    <a:gd name="connsiteX1" fmla="*/ 0 w 1387573"/>
                    <a:gd name="connsiteY1" fmla="*/ 711200 h 1638300"/>
                    <a:gd name="connsiteX2" fmla="*/ 374650 w 1387573"/>
                    <a:gd name="connsiteY2" fmla="*/ 1638300 h 1638300"/>
                    <a:gd name="connsiteX3" fmla="*/ 1387475 w 1387573"/>
                    <a:gd name="connsiteY3" fmla="*/ 1635125 h 1638300"/>
                    <a:gd name="connsiteX4" fmla="*/ 720725 w 1387573"/>
                    <a:gd name="connsiteY4" fmla="*/ 0 h 1638300"/>
                    <a:gd name="connsiteX0" fmla="*/ 720725 w 1387475"/>
                    <a:gd name="connsiteY0" fmla="*/ 0 h 1638300"/>
                    <a:gd name="connsiteX1" fmla="*/ 0 w 1387475"/>
                    <a:gd name="connsiteY1" fmla="*/ 711200 h 1638300"/>
                    <a:gd name="connsiteX2" fmla="*/ 374650 w 1387475"/>
                    <a:gd name="connsiteY2" fmla="*/ 1638300 h 1638300"/>
                    <a:gd name="connsiteX3" fmla="*/ 1387475 w 1387475"/>
                    <a:gd name="connsiteY3" fmla="*/ 1635125 h 1638300"/>
                    <a:gd name="connsiteX4" fmla="*/ 720725 w 1387475"/>
                    <a:gd name="connsiteY4" fmla="*/ 0 h 1638300"/>
                    <a:gd name="connsiteX0" fmla="*/ 720725 w 1387475"/>
                    <a:gd name="connsiteY0" fmla="*/ 0 h 1638300"/>
                    <a:gd name="connsiteX1" fmla="*/ 0 w 1387475"/>
                    <a:gd name="connsiteY1" fmla="*/ 711200 h 1638300"/>
                    <a:gd name="connsiteX2" fmla="*/ 374650 w 1387475"/>
                    <a:gd name="connsiteY2" fmla="*/ 1638300 h 1638300"/>
                    <a:gd name="connsiteX3" fmla="*/ 1387475 w 1387475"/>
                    <a:gd name="connsiteY3" fmla="*/ 1635125 h 1638300"/>
                    <a:gd name="connsiteX4" fmla="*/ 720725 w 1387475"/>
                    <a:gd name="connsiteY4" fmla="*/ 0 h 1638300"/>
                    <a:gd name="connsiteX0" fmla="*/ 757397 w 1424147"/>
                    <a:gd name="connsiteY0" fmla="*/ 0 h 1638300"/>
                    <a:gd name="connsiteX1" fmla="*/ 36672 w 1424147"/>
                    <a:gd name="connsiteY1" fmla="*/ 711200 h 1638300"/>
                    <a:gd name="connsiteX2" fmla="*/ 411322 w 1424147"/>
                    <a:gd name="connsiteY2" fmla="*/ 1638300 h 1638300"/>
                    <a:gd name="connsiteX3" fmla="*/ 1424147 w 1424147"/>
                    <a:gd name="connsiteY3" fmla="*/ 1635125 h 1638300"/>
                    <a:gd name="connsiteX4" fmla="*/ 757397 w 1424147"/>
                    <a:gd name="connsiteY4" fmla="*/ 0 h 1638300"/>
                    <a:gd name="connsiteX0" fmla="*/ 720813 w 1387563"/>
                    <a:gd name="connsiteY0" fmla="*/ 0 h 1638300"/>
                    <a:gd name="connsiteX1" fmla="*/ 88 w 1387563"/>
                    <a:gd name="connsiteY1" fmla="*/ 711200 h 1638300"/>
                    <a:gd name="connsiteX2" fmla="*/ 374738 w 1387563"/>
                    <a:gd name="connsiteY2" fmla="*/ 1638300 h 1638300"/>
                    <a:gd name="connsiteX3" fmla="*/ 1387563 w 1387563"/>
                    <a:gd name="connsiteY3" fmla="*/ 1635125 h 1638300"/>
                    <a:gd name="connsiteX4" fmla="*/ 720813 w 1387563"/>
                    <a:gd name="connsiteY4" fmla="*/ 0 h 1638300"/>
                    <a:gd name="connsiteX0" fmla="*/ 720793 w 1387543"/>
                    <a:gd name="connsiteY0" fmla="*/ 0 h 1638300"/>
                    <a:gd name="connsiteX1" fmla="*/ 68 w 1387543"/>
                    <a:gd name="connsiteY1" fmla="*/ 711200 h 1638300"/>
                    <a:gd name="connsiteX2" fmla="*/ 374718 w 1387543"/>
                    <a:gd name="connsiteY2" fmla="*/ 1638300 h 1638300"/>
                    <a:gd name="connsiteX3" fmla="*/ 1387543 w 1387543"/>
                    <a:gd name="connsiteY3" fmla="*/ 1635125 h 1638300"/>
                    <a:gd name="connsiteX4" fmla="*/ 720793 w 1387543"/>
                    <a:gd name="connsiteY4" fmla="*/ 0 h 1638300"/>
                    <a:gd name="connsiteX0" fmla="*/ 720793 w 1387543"/>
                    <a:gd name="connsiteY0" fmla="*/ 0 h 1638300"/>
                    <a:gd name="connsiteX1" fmla="*/ 68 w 1387543"/>
                    <a:gd name="connsiteY1" fmla="*/ 711200 h 1638300"/>
                    <a:gd name="connsiteX2" fmla="*/ 374718 w 1387543"/>
                    <a:gd name="connsiteY2" fmla="*/ 1638300 h 1638300"/>
                    <a:gd name="connsiteX3" fmla="*/ 1387543 w 1387543"/>
                    <a:gd name="connsiteY3" fmla="*/ 1635125 h 1638300"/>
                    <a:gd name="connsiteX4" fmla="*/ 720793 w 1387543"/>
                    <a:gd name="connsiteY4" fmla="*/ 0 h 1638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7543" h="1638300">
                      <a:moveTo>
                        <a:pt x="720793" y="0"/>
                      </a:moveTo>
                      <a:cubicBezTo>
                        <a:pt x="480551" y="237067"/>
                        <a:pt x="-6563" y="702913"/>
                        <a:pt x="68" y="711200"/>
                      </a:cubicBezTo>
                      <a:cubicBezTo>
                        <a:pt x="241983" y="1013529"/>
                        <a:pt x="345085" y="1300692"/>
                        <a:pt x="374718" y="1638300"/>
                      </a:cubicBezTo>
                      <a:lnTo>
                        <a:pt x="1387543" y="1635125"/>
                      </a:lnTo>
                      <a:cubicBezTo>
                        <a:pt x="1374843" y="1039283"/>
                        <a:pt x="1092268" y="418042"/>
                        <a:pt x="720793" y="0"/>
                      </a:cubicBezTo>
                      <a:close/>
                    </a:path>
                  </a:pathLst>
                </a:custGeom>
                <a:solidFill>
                  <a:schemeClr val="accent1">
                    <a:lumMod val="60000"/>
                    <a:lumOff val="40000"/>
                  </a:schemeClr>
                </a:solidFill>
                <a:ln w="12700" cap="flat" cmpd="sng" algn="ctr">
                  <a:noFill/>
                  <a:prstDash val="solid"/>
                </a:ln>
                <a:effectLst/>
              </p:spPr>
              <p:txBody>
                <a:bodyPr lIns="91440" tIns="91440" rIns="91440" bIns="9144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dirty="0" smtClean="0">
                    <a:ln>
                      <a:noFill/>
                    </a:ln>
                    <a:solidFill>
                      <a:srgbClr val="313131"/>
                    </a:solidFill>
                    <a:effectLst/>
                    <a:uLnTx/>
                    <a:uFillTx/>
                    <a:latin typeface="Arial"/>
                  </a:endParaRPr>
                </a:p>
              </p:txBody>
            </p:sp>
            <p:sp>
              <p:nvSpPr>
                <p:cNvPr id="79" name="Freeform 78"/>
                <p:cNvSpPr/>
                <p:nvPr/>
              </p:nvSpPr>
              <p:spPr>
                <a:xfrm>
                  <a:off x="4712335" y="1371600"/>
                  <a:ext cx="1673225" cy="1412875"/>
                </a:xfrm>
                <a:custGeom>
                  <a:avLst/>
                  <a:gdLst>
                    <a:gd name="connsiteX0" fmla="*/ 0 w 1673225"/>
                    <a:gd name="connsiteY0" fmla="*/ 0 h 1412875"/>
                    <a:gd name="connsiteX1" fmla="*/ 1673225 w 1673225"/>
                    <a:gd name="connsiteY1" fmla="*/ 701675 h 1412875"/>
                    <a:gd name="connsiteX2" fmla="*/ 958850 w 1673225"/>
                    <a:gd name="connsiteY2" fmla="*/ 1412875 h 1412875"/>
                    <a:gd name="connsiteX3" fmla="*/ 6350 w 1673225"/>
                    <a:gd name="connsiteY3" fmla="*/ 1016000 h 1412875"/>
                    <a:gd name="connsiteX4" fmla="*/ 0 w 1673225"/>
                    <a:gd name="connsiteY4" fmla="*/ 0 h 1412875"/>
                    <a:gd name="connsiteX0" fmla="*/ 0 w 1673225"/>
                    <a:gd name="connsiteY0" fmla="*/ 0 h 1412875"/>
                    <a:gd name="connsiteX1" fmla="*/ 1673225 w 1673225"/>
                    <a:gd name="connsiteY1" fmla="*/ 701675 h 1412875"/>
                    <a:gd name="connsiteX2" fmla="*/ 958850 w 1673225"/>
                    <a:gd name="connsiteY2" fmla="*/ 1412875 h 1412875"/>
                    <a:gd name="connsiteX3" fmla="*/ 6350 w 1673225"/>
                    <a:gd name="connsiteY3" fmla="*/ 1016000 h 1412875"/>
                    <a:gd name="connsiteX4" fmla="*/ 0 w 1673225"/>
                    <a:gd name="connsiteY4" fmla="*/ 0 h 1412875"/>
                    <a:gd name="connsiteX0" fmla="*/ 0 w 1673225"/>
                    <a:gd name="connsiteY0" fmla="*/ 0 h 1412875"/>
                    <a:gd name="connsiteX1" fmla="*/ 1673225 w 1673225"/>
                    <a:gd name="connsiteY1" fmla="*/ 701675 h 1412875"/>
                    <a:gd name="connsiteX2" fmla="*/ 958850 w 1673225"/>
                    <a:gd name="connsiteY2" fmla="*/ 1412875 h 1412875"/>
                    <a:gd name="connsiteX3" fmla="*/ 6350 w 1673225"/>
                    <a:gd name="connsiteY3" fmla="*/ 1016000 h 1412875"/>
                    <a:gd name="connsiteX4" fmla="*/ 0 w 1673225"/>
                    <a:gd name="connsiteY4" fmla="*/ 0 h 1412875"/>
                    <a:gd name="connsiteX0" fmla="*/ 0 w 1673225"/>
                    <a:gd name="connsiteY0" fmla="*/ 0 h 1412875"/>
                    <a:gd name="connsiteX1" fmla="*/ 1673225 w 1673225"/>
                    <a:gd name="connsiteY1" fmla="*/ 701675 h 1412875"/>
                    <a:gd name="connsiteX2" fmla="*/ 958850 w 1673225"/>
                    <a:gd name="connsiteY2" fmla="*/ 1412875 h 1412875"/>
                    <a:gd name="connsiteX3" fmla="*/ 6350 w 1673225"/>
                    <a:gd name="connsiteY3" fmla="*/ 1016000 h 1412875"/>
                    <a:gd name="connsiteX4" fmla="*/ 0 w 1673225"/>
                    <a:gd name="connsiteY4" fmla="*/ 0 h 1412875"/>
                    <a:gd name="connsiteX0" fmla="*/ 0 w 1673225"/>
                    <a:gd name="connsiteY0" fmla="*/ 0 h 1412875"/>
                    <a:gd name="connsiteX1" fmla="*/ 1673225 w 1673225"/>
                    <a:gd name="connsiteY1" fmla="*/ 701675 h 1412875"/>
                    <a:gd name="connsiteX2" fmla="*/ 958850 w 1673225"/>
                    <a:gd name="connsiteY2" fmla="*/ 1412875 h 1412875"/>
                    <a:gd name="connsiteX3" fmla="*/ 6350 w 1673225"/>
                    <a:gd name="connsiteY3" fmla="*/ 1016000 h 1412875"/>
                    <a:gd name="connsiteX4" fmla="*/ 0 w 1673225"/>
                    <a:gd name="connsiteY4" fmla="*/ 0 h 1412875"/>
                    <a:gd name="connsiteX0" fmla="*/ 0 w 1673225"/>
                    <a:gd name="connsiteY0" fmla="*/ 0 h 1412875"/>
                    <a:gd name="connsiteX1" fmla="*/ 1673225 w 1673225"/>
                    <a:gd name="connsiteY1" fmla="*/ 701675 h 1412875"/>
                    <a:gd name="connsiteX2" fmla="*/ 958850 w 1673225"/>
                    <a:gd name="connsiteY2" fmla="*/ 1412875 h 1412875"/>
                    <a:gd name="connsiteX3" fmla="*/ 6350 w 1673225"/>
                    <a:gd name="connsiteY3" fmla="*/ 1016000 h 1412875"/>
                    <a:gd name="connsiteX4" fmla="*/ 0 w 1673225"/>
                    <a:gd name="connsiteY4" fmla="*/ 0 h 1412875"/>
                    <a:gd name="connsiteX0" fmla="*/ 0 w 1673225"/>
                    <a:gd name="connsiteY0" fmla="*/ 0 h 1412875"/>
                    <a:gd name="connsiteX1" fmla="*/ 1673225 w 1673225"/>
                    <a:gd name="connsiteY1" fmla="*/ 701675 h 1412875"/>
                    <a:gd name="connsiteX2" fmla="*/ 958850 w 1673225"/>
                    <a:gd name="connsiteY2" fmla="*/ 1412875 h 1412875"/>
                    <a:gd name="connsiteX3" fmla="*/ 6350 w 1673225"/>
                    <a:gd name="connsiteY3" fmla="*/ 1016000 h 1412875"/>
                    <a:gd name="connsiteX4" fmla="*/ 0 w 1673225"/>
                    <a:gd name="connsiteY4" fmla="*/ 0 h 1412875"/>
                    <a:gd name="connsiteX0" fmla="*/ 0 w 1673225"/>
                    <a:gd name="connsiteY0" fmla="*/ 0 h 1412875"/>
                    <a:gd name="connsiteX1" fmla="*/ 1673225 w 1673225"/>
                    <a:gd name="connsiteY1" fmla="*/ 701675 h 1412875"/>
                    <a:gd name="connsiteX2" fmla="*/ 958850 w 1673225"/>
                    <a:gd name="connsiteY2" fmla="*/ 1412875 h 1412875"/>
                    <a:gd name="connsiteX3" fmla="*/ 6350 w 1673225"/>
                    <a:gd name="connsiteY3" fmla="*/ 1016000 h 1412875"/>
                    <a:gd name="connsiteX4" fmla="*/ 0 w 1673225"/>
                    <a:gd name="connsiteY4" fmla="*/ 0 h 1412875"/>
                    <a:gd name="connsiteX0" fmla="*/ 0 w 1673225"/>
                    <a:gd name="connsiteY0" fmla="*/ 0 h 1412875"/>
                    <a:gd name="connsiteX1" fmla="*/ 1673225 w 1673225"/>
                    <a:gd name="connsiteY1" fmla="*/ 701675 h 1412875"/>
                    <a:gd name="connsiteX2" fmla="*/ 958850 w 1673225"/>
                    <a:gd name="connsiteY2" fmla="*/ 1412875 h 1412875"/>
                    <a:gd name="connsiteX3" fmla="*/ 6350 w 1673225"/>
                    <a:gd name="connsiteY3" fmla="*/ 1016000 h 1412875"/>
                    <a:gd name="connsiteX4" fmla="*/ 0 w 1673225"/>
                    <a:gd name="connsiteY4" fmla="*/ 0 h 1412875"/>
                    <a:gd name="connsiteX0" fmla="*/ 0 w 1673225"/>
                    <a:gd name="connsiteY0" fmla="*/ 0 h 1412875"/>
                    <a:gd name="connsiteX1" fmla="*/ 1673225 w 1673225"/>
                    <a:gd name="connsiteY1" fmla="*/ 701675 h 1412875"/>
                    <a:gd name="connsiteX2" fmla="*/ 958850 w 1673225"/>
                    <a:gd name="connsiteY2" fmla="*/ 1412875 h 1412875"/>
                    <a:gd name="connsiteX3" fmla="*/ 6350 w 1673225"/>
                    <a:gd name="connsiteY3" fmla="*/ 1016000 h 1412875"/>
                    <a:gd name="connsiteX4" fmla="*/ 0 w 1673225"/>
                    <a:gd name="connsiteY4" fmla="*/ 0 h 1412875"/>
                    <a:gd name="connsiteX0" fmla="*/ 0 w 1673225"/>
                    <a:gd name="connsiteY0" fmla="*/ 0 h 1412875"/>
                    <a:gd name="connsiteX1" fmla="*/ 1673225 w 1673225"/>
                    <a:gd name="connsiteY1" fmla="*/ 701675 h 1412875"/>
                    <a:gd name="connsiteX2" fmla="*/ 958850 w 1673225"/>
                    <a:gd name="connsiteY2" fmla="*/ 1412875 h 1412875"/>
                    <a:gd name="connsiteX3" fmla="*/ 6350 w 1673225"/>
                    <a:gd name="connsiteY3" fmla="*/ 1016000 h 1412875"/>
                    <a:gd name="connsiteX4" fmla="*/ 0 w 1673225"/>
                    <a:gd name="connsiteY4" fmla="*/ 0 h 1412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3225" h="1412875">
                      <a:moveTo>
                        <a:pt x="0" y="0"/>
                      </a:moveTo>
                      <a:cubicBezTo>
                        <a:pt x="541867" y="21167"/>
                        <a:pt x="1185333" y="232833"/>
                        <a:pt x="1673225" y="701675"/>
                      </a:cubicBezTo>
                      <a:lnTo>
                        <a:pt x="958850" y="1412875"/>
                      </a:lnTo>
                      <a:cubicBezTo>
                        <a:pt x="701675" y="1212320"/>
                        <a:pt x="539750" y="1074473"/>
                        <a:pt x="6350" y="1016000"/>
                      </a:cubicBezTo>
                      <a:cubicBezTo>
                        <a:pt x="5292" y="677333"/>
                        <a:pt x="4233" y="338667"/>
                        <a:pt x="0" y="0"/>
                      </a:cubicBezTo>
                      <a:close/>
                    </a:path>
                  </a:pathLst>
                </a:custGeom>
                <a:solidFill>
                  <a:schemeClr val="accent3">
                    <a:lumMod val="50000"/>
                  </a:schemeClr>
                </a:solidFill>
                <a:ln w="12700" cap="flat" cmpd="sng" algn="ctr">
                  <a:noFill/>
                  <a:prstDash val="solid"/>
                </a:ln>
                <a:effectLst/>
              </p:spPr>
              <p:txBody>
                <a:bodyPr lIns="91440" tIns="91440" rIns="91440" bIns="9144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dirty="0" smtClean="0">
                    <a:ln>
                      <a:noFill/>
                    </a:ln>
                    <a:solidFill>
                      <a:srgbClr val="313131"/>
                    </a:solidFill>
                    <a:effectLst/>
                    <a:uLnTx/>
                    <a:uFillTx/>
                    <a:latin typeface="Arial"/>
                  </a:endParaRPr>
                </a:p>
              </p:txBody>
            </p:sp>
            <p:sp>
              <p:nvSpPr>
                <p:cNvPr id="80" name="Freeform 79"/>
                <p:cNvSpPr/>
                <p:nvPr/>
              </p:nvSpPr>
              <p:spPr>
                <a:xfrm>
                  <a:off x="5848917" y="2254250"/>
                  <a:ext cx="1387543" cy="1638300"/>
                </a:xfrm>
                <a:custGeom>
                  <a:avLst/>
                  <a:gdLst>
                    <a:gd name="connsiteX0" fmla="*/ 720725 w 1387475"/>
                    <a:gd name="connsiteY0" fmla="*/ 0 h 1638300"/>
                    <a:gd name="connsiteX1" fmla="*/ 0 w 1387475"/>
                    <a:gd name="connsiteY1" fmla="*/ 711200 h 1638300"/>
                    <a:gd name="connsiteX2" fmla="*/ 374650 w 1387475"/>
                    <a:gd name="connsiteY2" fmla="*/ 1638300 h 1638300"/>
                    <a:gd name="connsiteX3" fmla="*/ 1387475 w 1387475"/>
                    <a:gd name="connsiteY3" fmla="*/ 1635125 h 1638300"/>
                    <a:gd name="connsiteX4" fmla="*/ 720725 w 1387475"/>
                    <a:gd name="connsiteY4" fmla="*/ 0 h 1638300"/>
                    <a:gd name="connsiteX0" fmla="*/ 720725 w 1387541"/>
                    <a:gd name="connsiteY0" fmla="*/ 0 h 1638300"/>
                    <a:gd name="connsiteX1" fmla="*/ 0 w 1387541"/>
                    <a:gd name="connsiteY1" fmla="*/ 711200 h 1638300"/>
                    <a:gd name="connsiteX2" fmla="*/ 374650 w 1387541"/>
                    <a:gd name="connsiteY2" fmla="*/ 1638300 h 1638300"/>
                    <a:gd name="connsiteX3" fmla="*/ 1387475 w 1387541"/>
                    <a:gd name="connsiteY3" fmla="*/ 1635125 h 1638300"/>
                    <a:gd name="connsiteX4" fmla="*/ 720725 w 1387541"/>
                    <a:gd name="connsiteY4" fmla="*/ 0 h 1638300"/>
                    <a:gd name="connsiteX0" fmla="*/ 720725 w 1387573"/>
                    <a:gd name="connsiteY0" fmla="*/ 0 h 1638300"/>
                    <a:gd name="connsiteX1" fmla="*/ 0 w 1387573"/>
                    <a:gd name="connsiteY1" fmla="*/ 711200 h 1638300"/>
                    <a:gd name="connsiteX2" fmla="*/ 374650 w 1387573"/>
                    <a:gd name="connsiteY2" fmla="*/ 1638300 h 1638300"/>
                    <a:gd name="connsiteX3" fmla="*/ 1387475 w 1387573"/>
                    <a:gd name="connsiteY3" fmla="*/ 1635125 h 1638300"/>
                    <a:gd name="connsiteX4" fmla="*/ 720725 w 1387573"/>
                    <a:gd name="connsiteY4" fmla="*/ 0 h 1638300"/>
                    <a:gd name="connsiteX0" fmla="*/ 720725 w 1387475"/>
                    <a:gd name="connsiteY0" fmla="*/ 0 h 1638300"/>
                    <a:gd name="connsiteX1" fmla="*/ 0 w 1387475"/>
                    <a:gd name="connsiteY1" fmla="*/ 711200 h 1638300"/>
                    <a:gd name="connsiteX2" fmla="*/ 374650 w 1387475"/>
                    <a:gd name="connsiteY2" fmla="*/ 1638300 h 1638300"/>
                    <a:gd name="connsiteX3" fmla="*/ 1387475 w 1387475"/>
                    <a:gd name="connsiteY3" fmla="*/ 1635125 h 1638300"/>
                    <a:gd name="connsiteX4" fmla="*/ 720725 w 1387475"/>
                    <a:gd name="connsiteY4" fmla="*/ 0 h 1638300"/>
                    <a:gd name="connsiteX0" fmla="*/ 720725 w 1387475"/>
                    <a:gd name="connsiteY0" fmla="*/ 0 h 1638300"/>
                    <a:gd name="connsiteX1" fmla="*/ 0 w 1387475"/>
                    <a:gd name="connsiteY1" fmla="*/ 711200 h 1638300"/>
                    <a:gd name="connsiteX2" fmla="*/ 374650 w 1387475"/>
                    <a:gd name="connsiteY2" fmla="*/ 1638300 h 1638300"/>
                    <a:gd name="connsiteX3" fmla="*/ 1387475 w 1387475"/>
                    <a:gd name="connsiteY3" fmla="*/ 1635125 h 1638300"/>
                    <a:gd name="connsiteX4" fmla="*/ 720725 w 1387475"/>
                    <a:gd name="connsiteY4" fmla="*/ 0 h 1638300"/>
                    <a:gd name="connsiteX0" fmla="*/ 757397 w 1424147"/>
                    <a:gd name="connsiteY0" fmla="*/ 0 h 1638300"/>
                    <a:gd name="connsiteX1" fmla="*/ 36672 w 1424147"/>
                    <a:gd name="connsiteY1" fmla="*/ 711200 h 1638300"/>
                    <a:gd name="connsiteX2" fmla="*/ 411322 w 1424147"/>
                    <a:gd name="connsiteY2" fmla="*/ 1638300 h 1638300"/>
                    <a:gd name="connsiteX3" fmla="*/ 1424147 w 1424147"/>
                    <a:gd name="connsiteY3" fmla="*/ 1635125 h 1638300"/>
                    <a:gd name="connsiteX4" fmla="*/ 757397 w 1424147"/>
                    <a:gd name="connsiteY4" fmla="*/ 0 h 1638300"/>
                    <a:gd name="connsiteX0" fmla="*/ 720813 w 1387563"/>
                    <a:gd name="connsiteY0" fmla="*/ 0 h 1638300"/>
                    <a:gd name="connsiteX1" fmla="*/ 88 w 1387563"/>
                    <a:gd name="connsiteY1" fmla="*/ 711200 h 1638300"/>
                    <a:gd name="connsiteX2" fmla="*/ 374738 w 1387563"/>
                    <a:gd name="connsiteY2" fmla="*/ 1638300 h 1638300"/>
                    <a:gd name="connsiteX3" fmla="*/ 1387563 w 1387563"/>
                    <a:gd name="connsiteY3" fmla="*/ 1635125 h 1638300"/>
                    <a:gd name="connsiteX4" fmla="*/ 720813 w 1387563"/>
                    <a:gd name="connsiteY4" fmla="*/ 0 h 1638300"/>
                    <a:gd name="connsiteX0" fmla="*/ 720793 w 1387543"/>
                    <a:gd name="connsiteY0" fmla="*/ 0 h 1638300"/>
                    <a:gd name="connsiteX1" fmla="*/ 68 w 1387543"/>
                    <a:gd name="connsiteY1" fmla="*/ 711200 h 1638300"/>
                    <a:gd name="connsiteX2" fmla="*/ 374718 w 1387543"/>
                    <a:gd name="connsiteY2" fmla="*/ 1638300 h 1638300"/>
                    <a:gd name="connsiteX3" fmla="*/ 1387543 w 1387543"/>
                    <a:gd name="connsiteY3" fmla="*/ 1635125 h 1638300"/>
                    <a:gd name="connsiteX4" fmla="*/ 720793 w 1387543"/>
                    <a:gd name="connsiteY4" fmla="*/ 0 h 1638300"/>
                    <a:gd name="connsiteX0" fmla="*/ 720793 w 1387543"/>
                    <a:gd name="connsiteY0" fmla="*/ 0 h 1638300"/>
                    <a:gd name="connsiteX1" fmla="*/ 68 w 1387543"/>
                    <a:gd name="connsiteY1" fmla="*/ 711200 h 1638300"/>
                    <a:gd name="connsiteX2" fmla="*/ 374718 w 1387543"/>
                    <a:gd name="connsiteY2" fmla="*/ 1638300 h 1638300"/>
                    <a:gd name="connsiteX3" fmla="*/ 1387543 w 1387543"/>
                    <a:gd name="connsiteY3" fmla="*/ 1635125 h 1638300"/>
                    <a:gd name="connsiteX4" fmla="*/ 720793 w 1387543"/>
                    <a:gd name="connsiteY4" fmla="*/ 0 h 1638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7543" h="1638300">
                      <a:moveTo>
                        <a:pt x="720793" y="0"/>
                      </a:moveTo>
                      <a:cubicBezTo>
                        <a:pt x="480551" y="237067"/>
                        <a:pt x="-6563" y="702913"/>
                        <a:pt x="68" y="711200"/>
                      </a:cubicBezTo>
                      <a:cubicBezTo>
                        <a:pt x="241983" y="1013529"/>
                        <a:pt x="345085" y="1300692"/>
                        <a:pt x="374718" y="1638300"/>
                      </a:cubicBezTo>
                      <a:lnTo>
                        <a:pt x="1387543" y="1635125"/>
                      </a:lnTo>
                      <a:cubicBezTo>
                        <a:pt x="1374843" y="1039283"/>
                        <a:pt x="1092268" y="418042"/>
                        <a:pt x="720793" y="0"/>
                      </a:cubicBezTo>
                      <a:close/>
                    </a:path>
                  </a:pathLst>
                </a:custGeom>
                <a:solidFill>
                  <a:srgbClr val="81BC00"/>
                </a:solidFill>
                <a:ln w="12700" cap="flat" cmpd="sng" algn="ctr">
                  <a:noFill/>
                  <a:prstDash val="solid"/>
                </a:ln>
                <a:effectLst/>
              </p:spPr>
              <p:txBody>
                <a:bodyPr lIns="91440" tIns="91440" rIns="91440" bIns="9144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dirty="0" smtClean="0">
                    <a:ln>
                      <a:noFill/>
                    </a:ln>
                    <a:solidFill>
                      <a:srgbClr val="313131"/>
                    </a:solidFill>
                    <a:effectLst/>
                    <a:uLnTx/>
                    <a:uFillTx/>
                    <a:latin typeface="Arial"/>
                  </a:endParaRPr>
                </a:p>
              </p:txBody>
            </p:sp>
            <p:sp>
              <p:nvSpPr>
                <p:cNvPr id="81" name="Freeform 80"/>
                <p:cNvSpPr/>
                <p:nvPr/>
              </p:nvSpPr>
              <p:spPr>
                <a:xfrm>
                  <a:off x="5842635" y="4146550"/>
                  <a:ext cx="1397000" cy="1647825"/>
                </a:xfrm>
                <a:custGeom>
                  <a:avLst/>
                  <a:gdLst>
                    <a:gd name="connsiteX0" fmla="*/ 384175 w 1397000"/>
                    <a:gd name="connsiteY0" fmla="*/ 0 h 1647825"/>
                    <a:gd name="connsiteX1" fmla="*/ 1397000 w 1397000"/>
                    <a:gd name="connsiteY1" fmla="*/ 3175 h 1647825"/>
                    <a:gd name="connsiteX2" fmla="*/ 717550 w 1397000"/>
                    <a:gd name="connsiteY2" fmla="*/ 1647825 h 1647825"/>
                    <a:gd name="connsiteX3" fmla="*/ 0 w 1397000"/>
                    <a:gd name="connsiteY3" fmla="*/ 933450 h 1647825"/>
                    <a:gd name="connsiteX4" fmla="*/ 384175 w 1397000"/>
                    <a:gd name="connsiteY4" fmla="*/ 0 h 1647825"/>
                    <a:gd name="connsiteX0" fmla="*/ 384175 w 1397000"/>
                    <a:gd name="connsiteY0" fmla="*/ 0 h 1647825"/>
                    <a:gd name="connsiteX1" fmla="*/ 1397000 w 1397000"/>
                    <a:gd name="connsiteY1" fmla="*/ 3175 h 1647825"/>
                    <a:gd name="connsiteX2" fmla="*/ 717550 w 1397000"/>
                    <a:gd name="connsiteY2" fmla="*/ 1647825 h 1647825"/>
                    <a:gd name="connsiteX3" fmla="*/ 0 w 1397000"/>
                    <a:gd name="connsiteY3" fmla="*/ 933450 h 1647825"/>
                    <a:gd name="connsiteX4" fmla="*/ 384175 w 1397000"/>
                    <a:gd name="connsiteY4" fmla="*/ 0 h 1647825"/>
                    <a:gd name="connsiteX0" fmla="*/ 384175 w 1397000"/>
                    <a:gd name="connsiteY0" fmla="*/ 0 h 1647825"/>
                    <a:gd name="connsiteX1" fmla="*/ 1397000 w 1397000"/>
                    <a:gd name="connsiteY1" fmla="*/ 3175 h 1647825"/>
                    <a:gd name="connsiteX2" fmla="*/ 717550 w 1397000"/>
                    <a:gd name="connsiteY2" fmla="*/ 1647825 h 1647825"/>
                    <a:gd name="connsiteX3" fmla="*/ 0 w 1397000"/>
                    <a:gd name="connsiteY3" fmla="*/ 933450 h 1647825"/>
                    <a:gd name="connsiteX4" fmla="*/ 384175 w 1397000"/>
                    <a:gd name="connsiteY4" fmla="*/ 0 h 1647825"/>
                    <a:gd name="connsiteX0" fmla="*/ 384175 w 1397000"/>
                    <a:gd name="connsiteY0" fmla="*/ 0 h 1647825"/>
                    <a:gd name="connsiteX1" fmla="*/ 1397000 w 1397000"/>
                    <a:gd name="connsiteY1" fmla="*/ 3175 h 1647825"/>
                    <a:gd name="connsiteX2" fmla="*/ 717550 w 1397000"/>
                    <a:gd name="connsiteY2" fmla="*/ 1647825 h 1647825"/>
                    <a:gd name="connsiteX3" fmla="*/ 0 w 1397000"/>
                    <a:gd name="connsiteY3" fmla="*/ 933450 h 1647825"/>
                    <a:gd name="connsiteX4" fmla="*/ 384175 w 1397000"/>
                    <a:gd name="connsiteY4" fmla="*/ 0 h 1647825"/>
                    <a:gd name="connsiteX0" fmla="*/ 384175 w 1397000"/>
                    <a:gd name="connsiteY0" fmla="*/ 0 h 1647825"/>
                    <a:gd name="connsiteX1" fmla="*/ 1397000 w 1397000"/>
                    <a:gd name="connsiteY1" fmla="*/ 3175 h 1647825"/>
                    <a:gd name="connsiteX2" fmla="*/ 717550 w 1397000"/>
                    <a:gd name="connsiteY2" fmla="*/ 1647825 h 1647825"/>
                    <a:gd name="connsiteX3" fmla="*/ 0 w 1397000"/>
                    <a:gd name="connsiteY3" fmla="*/ 933450 h 1647825"/>
                    <a:gd name="connsiteX4" fmla="*/ 384175 w 1397000"/>
                    <a:gd name="connsiteY4" fmla="*/ 0 h 1647825"/>
                    <a:gd name="connsiteX0" fmla="*/ 384175 w 1397000"/>
                    <a:gd name="connsiteY0" fmla="*/ 0 h 1647825"/>
                    <a:gd name="connsiteX1" fmla="*/ 1397000 w 1397000"/>
                    <a:gd name="connsiteY1" fmla="*/ 3175 h 1647825"/>
                    <a:gd name="connsiteX2" fmla="*/ 717550 w 1397000"/>
                    <a:gd name="connsiteY2" fmla="*/ 1647825 h 1647825"/>
                    <a:gd name="connsiteX3" fmla="*/ 0 w 1397000"/>
                    <a:gd name="connsiteY3" fmla="*/ 933450 h 1647825"/>
                    <a:gd name="connsiteX4" fmla="*/ 384175 w 1397000"/>
                    <a:gd name="connsiteY4" fmla="*/ 0 h 1647825"/>
                    <a:gd name="connsiteX0" fmla="*/ 384175 w 1397000"/>
                    <a:gd name="connsiteY0" fmla="*/ 0 h 1647825"/>
                    <a:gd name="connsiteX1" fmla="*/ 1397000 w 1397000"/>
                    <a:gd name="connsiteY1" fmla="*/ 3175 h 1647825"/>
                    <a:gd name="connsiteX2" fmla="*/ 717550 w 1397000"/>
                    <a:gd name="connsiteY2" fmla="*/ 1647825 h 1647825"/>
                    <a:gd name="connsiteX3" fmla="*/ 0 w 1397000"/>
                    <a:gd name="connsiteY3" fmla="*/ 933450 h 1647825"/>
                    <a:gd name="connsiteX4" fmla="*/ 384175 w 1397000"/>
                    <a:gd name="connsiteY4" fmla="*/ 0 h 1647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7000" h="1647825">
                      <a:moveTo>
                        <a:pt x="384175" y="0"/>
                      </a:moveTo>
                      <a:lnTo>
                        <a:pt x="1397000" y="3175"/>
                      </a:lnTo>
                      <a:cubicBezTo>
                        <a:pt x="1361017" y="748242"/>
                        <a:pt x="1074208" y="1223433"/>
                        <a:pt x="717550" y="1647825"/>
                      </a:cubicBezTo>
                      <a:lnTo>
                        <a:pt x="0" y="933450"/>
                      </a:lnTo>
                      <a:cubicBezTo>
                        <a:pt x="178858" y="688975"/>
                        <a:pt x="345017" y="434975"/>
                        <a:pt x="384175" y="0"/>
                      </a:cubicBezTo>
                      <a:close/>
                    </a:path>
                  </a:pathLst>
                </a:custGeom>
                <a:solidFill>
                  <a:schemeClr val="tx1">
                    <a:lumMod val="75000"/>
                    <a:lumOff val="25000"/>
                  </a:schemeClr>
                </a:solidFill>
                <a:ln w="12700" cap="flat" cmpd="sng" algn="ctr">
                  <a:noFill/>
                  <a:prstDash val="solid"/>
                </a:ln>
                <a:effectLst/>
              </p:spPr>
              <p:txBody>
                <a:bodyPr lIns="91440" tIns="91440" rIns="91440" bIns="9144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dirty="0" smtClean="0">
                    <a:ln>
                      <a:noFill/>
                    </a:ln>
                    <a:solidFill>
                      <a:srgbClr val="313131"/>
                    </a:solidFill>
                    <a:effectLst/>
                    <a:uLnTx/>
                    <a:uFillTx/>
                    <a:latin typeface="Arial"/>
                  </a:endParaRPr>
                </a:p>
              </p:txBody>
            </p:sp>
            <p:sp>
              <p:nvSpPr>
                <p:cNvPr id="82" name="Freeform 81"/>
                <p:cNvSpPr/>
                <p:nvPr/>
              </p:nvSpPr>
              <p:spPr>
                <a:xfrm>
                  <a:off x="4718684" y="5260975"/>
                  <a:ext cx="1657389" cy="1409700"/>
                </a:xfrm>
                <a:custGeom>
                  <a:avLst/>
                  <a:gdLst>
                    <a:gd name="connsiteX0" fmla="*/ 939800 w 1657350"/>
                    <a:gd name="connsiteY0" fmla="*/ 0 h 1409700"/>
                    <a:gd name="connsiteX1" fmla="*/ 1657350 w 1657350"/>
                    <a:gd name="connsiteY1" fmla="*/ 720725 h 1409700"/>
                    <a:gd name="connsiteX2" fmla="*/ 0 w 1657350"/>
                    <a:gd name="connsiteY2" fmla="*/ 1409700 h 1409700"/>
                    <a:gd name="connsiteX3" fmla="*/ 0 w 1657350"/>
                    <a:gd name="connsiteY3" fmla="*/ 400050 h 1409700"/>
                    <a:gd name="connsiteX4" fmla="*/ 939800 w 1657350"/>
                    <a:gd name="connsiteY4" fmla="*/ 0 h 1409700"/>
                    <a:gd name="connsiteX0" fmla="*/ 939800 w 1657350"/>
                    <a:gd name="connsiteY0" fmla="*/ 0 h 1409700"/>
                    <a:gd name="connsiteX1" fmla="*/ 1657350 w 1657350"/>
                    <a:gd name="connsiteY1" fmla="*/ 720725 h 1409700"/>
                    <a:gd name="connsiteX2" fmla="*/ 0 w 1657350"/>
                    <a:gd name="connsiteY2" fmla="*/ 1409700 h 1409700"/>
                    <a:gd name="connsiteX3" fmla="*/ 0 w 1657350"/>
                    <a:gd name="connsiteY3" fmla="*/ 400050 h 1409700"/>
                    <a:gd name="connsiteX4" fmla="*/ 939800 w 1657350"/>
                    <a:gd name="connsiteY4" fmla="*/ 0 h 1409700"/>
                    <a:gd name="connsiteX0" fmla="*/ 939800 w 1657350"/>
                    <a:gd name="connsiteY0" fmla="*/ 0 h 1409700"/>
                    <a:gd name="connsiteX1" fmla="*/ 1657350 w 1657350"/>
                    <a:gd name="connsiteY1" fmla="*/ 720725 h 1409700"/>
                    <a:gd name="connsiteX2" fmla="*/ 0 w 1657350"/>
                    <a:gd name="connsiteY2" fmla="*/ 1409700 h 1409700"/>
                    <a:gd name="connsiteX3" fmla="*/ 0 w 1657350"/>
                    <a:gd name="connsiteY3" fmla="*/ 400050 h 1409700"/>
                    <a:gd name="connsiteX4" fmla="*/ 939800 w 1657350"/>
                    <a:gd name="connsiteY4" fmla="*/ 0 h 1409700"/>
                    <a:gd name="connsiteX0" fmla="*/ 939800 w 1657350"/>
                    <a:gd name="connsiteY0" fmla="*/ 0 h 1409700"/>
                    <a:gd name="connsiteX1" fmla="*/ 1657350 w 1657350"/>
                    <a:gd name="connsiteY1" fmla="*/ 720725 h 1409700"/>
                    <a:gd name="connsiteX2" fmla="*/ 0 w 1657350"/>
                    <a:gd name="connsiteY2" fmla="*/ 1409700 h 1409700"/>
                    <a:gd name="connsiteX3" fmla="*/ 0 w 1657350"/>
                    <a:gd name="connsiteY3" fmla="*/ 400050 h 1409700"/>
                    <a:gd name="connsiteX4" fmla="*/ 939800 w 1657350"/>
                    <a:gd name="connsiteY4" fmla="*/ 0 h 1409700"/>
                    <a:gd name="connsiteX0" fmla="*/ 939800 w 1657350"/>
                    <a:gd name="connsiteY0" fmla="*/ 0 h 1409700"/>
                    <a:gd name="connsiteX1" fmla="*/ 1657350 w 1657350"/>
                    <a:gd name="connsiteY1" fmla="*/ 720725 h 1409700"/>
                    <a:gd name="connsiteX2" fmla="*/ 0 w 1657350"/>
                    <a:gd name="connsiteY2" fmla="*/ 1409700 h 1409700"/>
                    <a:gd name="connsiteX3" fmla="*/ 0 w 1657350"/>
                    <a:gd name="connsiteY3" fmla="*/ 400050 h 1409700"/>
                    <a:gd name="connsiteX4" fmla="*/ 939800 w 1657350"/>
                    <a:gd name="connsiteY4" fmla="*/ 0 h 1409700"/>
                    <a:gd name="connsiteX0" fmla="*/ 939800 w 1704869"/>
                    <a:gd name="connsiteY0" fmla="*/ 0 h 1409700"/>
                    <a:gd name="connsiteX1" fmla="*/ 1657350 w 1704869"/>
                    <a:gd name="connsiteY1" fmla="*/ 720725 h 1409700"/>
                    <a:gd name="connsiteX2" fmla="*/ 0 w 1704869"/>
                    <a:gd name="connsiteY2" fmla="*/ 1409700 h 1409700"/>
                    <a:gd name="connsiteX3" fmla="*/ 0 w 1704869"/>
                    <a:gd name="connsiteY3" fmla="*/ 400050 h 1409700"/>
                    <a:gd name="connsiteX4" fmla="*/ 939800 w 1704869"/>
                    <a:gd name="connsiteY4" fmla="*/ 0 h 1409700"/>
                    <a:gd name="connsiteX0" fmla="*/ 939800 w 1657394"/>
                    <a:gd name="connsiteY0" fmla="*/ 0 h 1409700"/>
                    <a:gd name="connsiteX1" fmla="*/ 1657350 w 1657394"/>
                    <a:gd name="connsiteY1" fmla="*/ 720725 h 1409700"/>
                    <a:gd name="connsiteX2" fmla="*/ 0 w 1657394"/>
                    <a:gd name="connsiteY2" fmla="*/ 1409700 h 1409700"/>
                    <a:gd name="connsiteX3" fmla="*/ 0 w 1657394"/>
                    <a:gd name="connsiteY3" fmla="*/ 400050 h 1409700"/>
                    <a:gd name="connsiteX4" fmla="*/ 939800 w 1657394"/>
                    <a:gd name="connsiteY4" fmla="*/ 0 h 1409700"/>
                    <a:gd name="connsiteX0" fmla="*/ 939800 w 1657389"/>
                    <a:gd name="connsiteY0" fmla="*/ 0 h 1409700"/>
                    <a:gd name="connsiteX1" fmla="*/ 1657350 w 1657389"/>
                    <a:gd name="connsiteY1" fmla="*/ 720725 h 1409700"/>
                    <a:gd name="connsiteX2" fmla="*/ 0 w 1657389"/>
                    <a:gd name="connsiteY2" fmla="*/ 1409700 h 1409700"/>
                    <a:gd name="connsiteX3" fmla="*/ 0 w 1657389"/>
                    <a:gd name="connsiteY3" fmla="*/ 400050 h 1409700"/>
                    <a:gd name="connsiteX4" fmla="*/ 939800 w 1657389"/>
                    <a:gd name="connsiteY4" fmla="*/ 0 h 1409700"/>
                    <a:gd name="connsiteX0" fmla="*/ 939800 w 1657389"/>
                    <a:gd name="connsiteY0" fmla="*/ 0 h 1409700"/>
                    <a:gd name="connsiteX1" fmla="*/ 1657350 w 1657389"/>
                    <a:gd name="connsiteY1" fmla="*/ 720725 h 1409700"/>
                    <a:gd name="connsiteX2" fmla="*/ 0 w 1657389"/>
                    <a:gd name="connsiteY2" fmla="*/ 1409700 h 1409700"/>
                    <a:gd name="connsiteX3" fmla="*/ 0 w 1657389"/>
                    <a:gd name="connsiteY3" fmla="*/ 400050 h 1409700"/>
                    <a:gd name="connsiteX4" fmla="*/ 939800 w 1657389"/>
                    <a:gd name="connsiteY4" fmla="*/ 0 h 1409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7389" h="1409700">
                      <a:moveTo>
                        <a:pt x="939800" y="0"/>
                      </a:moveTo>
                      <a:cubicBezTo>
                        <a:pt x="1178983" y="240242"/>
                        <a:pt x="1662405" y="716205"/>
                        <a:pt x="1657350" y="720725"/>
                      </a:cubicBezTo>
                      <a:cubicBezTo>
                        <a:pt x="1073406" y="1242818"/>
                        <a:pt x="555625" y="1361017"/>
                        <a:pt x="0" y="1409700"/>
                      </a:cubicBezTo>
                      <a:lnTo>
                        <a:pt x="0" y="400050"/>
                      </a:lnTo>
                      <a:cubicBezTo>
                        <a:pt x="332317" y="342900"/>
                        <a:pt x="626533" y="279400"/>
                        <a:pt x="939800" y="0"/>
                      </a:cubicBezTo>
                      <a:close/>
                    </a:path>
                  </a:pathLst>
                </a:custGeom>
                <a:solidFill>
                  <a:srgbClr val="00A1DE"/>
                </a:solidFill>
                <a:ln w="12700" cap="flat" cmpd="sng" algn="ctr">
                  <a:noFill/>
                  <a:prstDash val="solid"/>
                </a:ln>
                <a:effectLst/>
              </p:spPr>
              <p:txBody>
                <a:bodyPr lIns="91440" tIns="91440" rIns="91440" bIns="9144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dirty="0" smtClean="0">
                    <a:ln>
                      <a:noFill/>
                    </a:ln>
                    <a:solidFill>
                      <a:srgbClr val="313131"/>
                    </a:solidFill>
                    <a:effectLst/>
                    <a:uLnTx/>
                    <a:uFillTx/>
                    <a:latin typeface="Arial"/>
                  </a:endParaRPr>
                </a:p>
              </p:txBody>
            </p:sp>
            <p:sp>
              <p:nvSpPr>
                <p:cNvPr id="83" name="Freeform 82"/>
                <p:cNvSpPr/>
                <p:nvPr/>
              </p:nvSpPr>
              <p:spPr>
                <a:xfrm flipH="1">
                  <a:off x="2772411" y="1371600"/>
                  <a:ext cx="1673226" cy="1412875"/>
                </a:xfrm>
                <a:custGeom>
                  <a:avLst/>
                  <a:gdLst>
                    <a:gd name="connsiteX0" fmla="*/ 0 w 1673225"/>
                    <a:gd name="connsiteY0" fmla="*/ 0 h 1412875"/>
                    <a:gd name="connsiteX1" fmla="*/ 1673225 w 1673225"/>
                    <a:gd name="connsiteY1" fmla="*/ 701675 h 1412875"/>
                    <a:gd name="connsiteX2" fmla="*/ 958850 w 1673225"/>
                    <a:gd name="connsiteY2" fmla="*/ 1412875 h 1412875"/>
                    <a:gd name="connsiteX3" fmla="*/ 6350 w 1673225"/>
                    <a:gd name="connsiteY3" fmla="*/ 1016000 h 1412875"/>
                    <a:gd name="connsiteX4" fmla="*/ 0 w 1673225"/>
                    <a:gd name="connsiteY4" fmla="*/ 0 h 1412875"/>
                    <a:gd name="connsiteX0" fmla="*/ 0 w 1673225"/>
                    <a:gd name="connsiteY0" fmla="*/ 0 h 1412875"/>
                    <a:gd name="connsiteX1" fmla="*/ 1673225 w 1673225"/>
                    <a:gd name="connsiteY1" fmla="*/ 701675 h 1412875"/>
                    <a:gd name="connsiteX2" fmla="*/ 958850 w 1673225"/>
                    <a:gd name="connsiteY2" fmla="*/ 1412875 h 1412875"/>
                    <a:gd name="connsiteX3" fmla="*/ 6350 w 1673225"/>
                    <a:gd name="connsiteY3" fmla="*/ 1016000 h 1412875"/>
                    <a:gd name="connsiteX4" fmla="*/ 0 w 1673225"/>
                    <a:gd name="connsiteY4" fmla="*/ 0 h 1412875"/>
                    <a:gd name="connsiteX0" fmla="*/ 0 w 1673225"/>
                    <a:gd name="connsiteY0" fmla="*/ 0 h 1412875"/>
                    <a:gd name="connsiteX1" fmla="*/ 1673225 w 1673225"/>
                    <a:gd name="connsiteY1" fmla="*/ 701675 h 1412875"/>
                    <a:gd name="connsiteX2" fmla="*/ 958850 w 1673225"/>
                    <a:gd name="connsiteY2" fmla="*/ 1412875 h 1412875"/>
                    <a:gd name="connsiteX3" fmla="*/ 6350 w 1673225"/>
                    <a:gd name="connsiteY3" fmla="*/ 1016000 h 1412875"/>
                    <a:gd name="connsiteX4" fmla="*/ 0 w 1673225"/>
                    <a:gd name="connsiteY4" fmla="*/ 0 h 1412875"/>
                    <a:gd name="connsiteX0" fmla="*/ 0 w 1673225"/>
                    <a:gd name="connsiteY0" fmla="*/ 0 h 1412875"/>
                    <a:gd name="connsiteX1" fmla="*/ 1673225 w 1673225"/>
                    <a:gd name="connsiteY1" fmla="*/ 701675 h 1412875"/>
                    <a:gd name="connsiteX2" fmla="*/ 958850 w 1673225"/>
                    <a:gd name="connsiteY2" fmla="*/ 1412875 h 1412875"/>
                    <a:gd name="connsiteX3" fmla="*/ 6350 w 1673225"/>
                    <a:gd name="connsiteY3" fmla="*/ 1016000 h 1412875"/>
                    <a:gd name="connsiteX4" fmla="*/ 0 w 1673225"/>
                    <a:gd name="connsiteY4" fmla="*/ 0 h 1412875"/>
                    <a:gd name="connsiteX0" fmla="*/ 0 w 1673225"/>
                    <a:gd name="connsiteY0" fmla="*/ 0 h 1412875"/>
                    <a:gd name="connsiteX1" fmla="*/ 1673225 w 1673225"/>
                    <a:gd name="connsiteY1" fmla="*/ 701675 h 1412875"/>
                    <a:gd name="connsiteX2" fmla="*/ 958850 w 1673225"/>
                    <a:gd name="connsiteY2" fmla="*/ 1412875 h 1412875"/>
                    <a:gd name="connsiteX3" fmla="*/ 6350 w 1673225"/>
                    <a:gd name="connsiteY3" fmla="*/ 1016000 h 1412875"/>
                    <a:gd name="connsiteX4" fmla="*/ 0 w 1673225"/>
                    <a:gd name="connsiteY4" fmla="*/ 0 h 1412875"/>
                    <a:gd name="connsiteX0" fmla="*/ 0 w 1673225"/>
                    <a:gd name="connsiteY0" fmla="*/ 0 h 1412875"/>
                    <a:gd name="connsiteX1" fmla="*/ 1673225 w 1673225"/>
                    <a:gd name="connsiteY1" fmla="*/ 701675 h 1412875"/>
                    <a:gd name="connsiteX2" fmla="*/ 958850 w 1673225"/>
                    <a:gd name="connsiteY2" fmla="*/ 1412875 h 1412875"/>
                    <a:gd name="connsiteX3" fmla="*/ 6350 w 1673225"/>
                    <a:gd name="connsiteY3" fmla="*/ 1016000 h 1412875"/>
                    <a:gd name="connsiteX4" fmla="*/ 0 w 1673225"/>
                    <a:gd name="connsiteY4" fmla="*/ 0 h 1412875"/>
                    <a:gd name="connsiteX0" fmla="*/ 0 w 1673225"/>
                    <a:gd name="connsiteY0" fmla="*/ 0 h 1412875"/>
                    <a:gd name="connsiteX1" fmla="*/ 1673225 w 1673225"/>
                    <a:gd name="connsiteY1" fmla="*/ 701675 h 1412875"/>
                    <a:gd name="connsiteX2" fmla="*/ 958850 w 1673225"/>
                    <a:gd name="connsiteY2" fmla="*/ 1412875 h 1412875"/>
                    <a:gd name="connsiteX3" fmla="*/ 6350 w 1673225"/>
                    <a:gd name="connsiteY3" fmla="*/ 1016000 h 1412875"/>
                    <a:gd name="connsiteX4" fmla="*/ 0 w 1673225"/>
                    <a:gd name="connsiteY4" fmla="*/ 0 h 1412875"/>
                    <a:gd name="connsiteX0" fmla="*/ 0 w 1673225"/>
                    <a:gd name="connsiteY0" fmla="*/ 0 h 1412875"/>
                    <a:gd name="connsiteX1" fmla="*/ 1673225 w 1673225"/>
                    <a:gd name="connsiteY1" fmla="*/ 701675 h 1412875"/>
                    <a:gd name="connsiteX2" fmla="*/ 958850 w 1673225"/>
                    <a:gd name="connsiteY2" fmla="*/ 1412875 h 1412875"/>
                    <a:gd name="connsiteX3" fmla="*/ 6350 w 1673225"/>
                    <a:gd name="connsiteY3" fmla="*/ 1016000 h 1412875"/>
                    <a:gd name="connsiteX4" fmla="*/ 0 w 1673225"/>
                    <a:gd name="connsiteY4" fmla="*/ 0 h 1412875"/>
                    <a:gd name="connsiteX0" fmla="*/ 0 w 1673225"/>
                    <a:gd name="connsiteY0" fmla="*/ 0 h 1412875"/>
                    <a:gd name="connsiteX1" fmla="*/ 1673225 w 1673225"/>
                    <a:gd name="connsiteY1" fmla="*/ 701675 h 1412875"/>
                    <a:gd name="connsiteX2" fmla="*/ 958850 w 1673225"/>
                    <a:gd name="connsiteY2" fmla="*/ 1412875 h 1412875"/>
                    <a:gd name="connsiteX3" fmla="*/ 6350 w 1673225"/>
                    <a:gd name="connsiteY3" fmla="*/ 1016000 h 1412875"/>
                    <a:gd name="connsiteX4" fmla="*/ 0 w 1673225"/>
                    <a:gd name="connsiteY4" fmla="*/ 0 h 1412875"/>
                    <a:gd name="connsiteX0" fmla="*/ 0 w 1673225"/>
                    <a:gd name="connsiteY0" fmla="*/ 0 h 1412875"/>
                    <a:gd name="connsiteX1" fmla="*/ 1673225 w 1673225"/>
                    <a:gd name="connsiteY1" fmla="*/ 701675 h 1412875"/>
                    <a:gd name="connsiteX2" fmla="*/ 958850 w 1673225"/>
                    <a:gd name="connsiteY2" fmla="*/ 1412875 h 1412875"/>
                    <a:gd name="connsiteX3" fmla="*/ 6350 w 1673225"/>
                    <a:gd name="connsiteY3" fmla="*/ 1016000 h 1412875"/>
                    <a:gd name="connsiteX4" fmla="*/ 0 w 1673225"/>
                    <a:gd name="connsiteY4" fmla="*/ 0 h 1412875"/>
                    <a:gd name="connsiteX0" fmla="*/ 0 w 1673225"/>
                    <a:gd name="connsiteY0" fmla="*/ 0 h 1412875"/>
                    <a:gd name="connsiteX1" fmla="*/ 1673225 w 1673225"/>
                    <a:gd name="connsiteY1" fmla="*/ 701675 h 1412875"/>
                    <a:gd name="connsiteX2" fmla="*/ 958850 w 1673225"/>
                    <a:gd name="connsiteY2" fmla="*/ 1412875 h 1412875"/>
                    <a:gd name="connsiteX3" fmla="*/ 6350 w 1673225"/>
                    <a:gd name="connsiteY3" fmla="*/ 1016000 h 1412875"/>
                    <a:gd name="connsiteX4" fmla="*/ 0 w 1673225"/>
                    <a:gd name="connsiteY4" fmla="*/ 0 h 1412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3225" h="1412875">
                      <a:moveTo>
                        <a:pt x="0" y="0"/>
                      </a:moveTo>
                      <a:cubicBezTo>
                        <a:pt x="541867" y="21167"/>
                        <a:pt x="1185333" y="232833"/>
                        <a:pt x="1673225" y="701675"/>
                      </a:cubicBezTo>
                      <a:lnTo>
                        <a:pt x="958850" y="1412875"/>
                      </a:lnTo>
                      <a:cubicBezTo>
                        <a:pt x="701675" y="1212320"/>
                        <a:pt x="539750" y="1074473"/>
                        <a:pt x="6350" y="1016000"/>
                      </a:cubicBezTo>
                      <a:cubicBezTo>
                        <a:pt x="5292" y="677333"/>
                        <a:pt x="4233" y="338667"/>
                        <a:pt x="0" y="0"/>
                      </a:cubicBezTo>
                      <a:close/>
                    </a:path>
                  </a:pathLst>
                </a:custGeom>
                <a:solidFill>
                  <a:srgbClr val="3C8A2E"/>
                </a:solidFill>
                <a:ln w="12700" cap="flat" cmpd="sng" algn="ctr">
                  <a:noFill/>
                  <a:prstDash val="solid"/>
                </a:ln>
                <a:effectLst/>
              </p:spPr>
              <p:txBody>
                <a:bodyPr lIns="91440" tIns="91440" rIns="91440" bIns="9144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dirty="0" smtClean="0">
                    <a:ln>
                      <a:noFill/>
                    </a:ln>
                    <a:solidFill>
                      <a:srgbClr val="313131"/>
                    </a:solidFill>
                    <a:effectLst/>
                    <a:uLnTx/>
                    <a:uFillTx/>
                    <a:latin typeface="Arial"/>
                  </a:endParaRPr>
                </a:p>
              </p:txBody>
            </p:sp>
            <p:sp>
              <p:nvSpPr>
                <p:cNvPr id="84" name="Freeform 83"/>
                <p:cNvSpPr/>
                <p:nvPr/>
              </p:nvSpPr>
              <p:spPr>
                <a:xfrm flipH="1">
                  <a:off x="1918335" y="4146550"/>
                  <a:ext cx="1397000" cy="1647825"/>
                </a:xfrm>
                <a:custGeom>
                  <a:avLst/>
                  <a:gdLst>
                    <a:gd name="connsiteX0" fmla="*/ 384175 w 1397000"/>
                    <a:gd name="connsiteY0" fmla="*/ 0 h 1647825"/>
                    <a:gd name="connsiteX1" fmla="*/ 1397000 w 1397000"/>
                    <a:gd name="connsiteY1" fmla="*/ 3175 h 1647825"/>
                    <a:gd name="connsiteX2" fmla="*/ 717550 w 1397000"/>
                    <a:gd name="connsiteY2" fmla="*/ 1647825 h 1647825"/>
                    <a:gd name="connsiteX3" fmla="*/ 0 w 1397000"/>
                    <a:gd name="connsiteY3" fmla="*/ 933450 h 1647825"/>
                    <a:gd name="connsiteX4" fmla="*/ 384175 w 1397000"/>
                    <a:gd name="connsiteY4" fmla="*/ 0 h 1647825"/>
                    <a:gd name="connsiteX0" fmla="*/ 384175 w 1397000"/>
                    <a:gd name="connsiteY0" fmla="*/ 0 h 1647825"/>
                    <a:gd name="connsiteX1" fmla="*/ 1397000 w 1397000"/>
                    <a:gd name="connsiteY1" fmla="*/ 3175 h 1647825"/>
                    <a:gd name="connsiteX2" fmla="*/ 717550 w 1397000"/>
                    <a:gd name="connsiteY2" fmla="*/ 1647825 h 1647825"/>
                    <a:gd name="connsiteX3" fmla="*/ 0 w 1397000"/>
                    <a:gd name="connsiteY3" fmla="*/ 933450 h 1647825"/>
                    <a:gd name="connsiteX4" fmla="*/ 384175 w 1397000"/>
                    <a:gd name="connsiteY4" fmla="*/ 0 h 1647825"/>
                    <a:gd name="connsiteX0" fmla="*/ 384175 w 1397000"/>
                    <a:gd name="connsiteY0" fmla="*/ 0 h 1647825"/>
                    <a:gd name="connsiteX1" fmla="*/ 1397000 w 1397000"/>
                    <a:gd name="connsiteY1" fmla="*/ 3175 h 1647825"/>
                    <a:gd name="connsiteX2" fmla="*/ 717550 w 1397000"/>
                    <a:gd name="connsiteY2" fmla="*/ 1647825 h 1647825"/>
                    <a:gd name="connsiteX3" fmla="*/ 0 w 1397000"/>
                    <a:gd name="connsiteY3" fmla="*/ 933450 h 1647825"/>
                    <a:gd name="connsiteX4" fmla="*/ 384175 w 1397000"/>
                    <a:gd name="connsiteY4" fmla="*/ 0 h 1647825"/>
                    <a:gd name="connsiteX0" fmla="*/ 384175 w 1397000"/>
                    <a:gd name="connsiteY0" fmla="*/ 0 h 1647825"/>
                    <a:gd name="connsiteX1" fmla="*/ 1397000 w 1397000"/>
                    <a:gd name="connsiteY1" fmla="*/ 3175 h 1647825"/>
                    <a:gd name="connsiteX2" fmla="*/ 717550 w 1397000"/>
                    <a:gd name="connsiteY2" fmla="*/ 1647825 h 1647825"/>
                    <a:gd name="connsiteX3" fmla="*/ 0 w 1397000"/>
                    <a:gd name="connsiteY3" fmla="*/ 933450 h 1647825"/>
                    <a:gd name="connsiteX4" fmla="*/ 384175 w 1397000"/>
                    <a:gd name="connsiteY4" fmla="*/ 0 h 1647825"/>
                    <a:gd name="connsiteX0" fmla="*/ 384175 w 1397000"/>
                    <a:gd name="connsiteY0" fmla="*/ 0 h 1647825"/>
                    <a:gd name="connsiteX1" fmla="*/ 1397000 w 1397000"/>
                    <a:gd name="connsiteY1" fmla="*/ 3175 h 1647825"/>
                    <a:gd name="connsiteX2" fmla="*/ 717550 w 1397000"/>
                    <a:gd name="connsiteY2" fmla="*/ 1647825 h 1647825"/>
                    <a:gd name="connsiteX3" fmla="*/ 0 w 1397000"/>
                    <a:gd name="connsiteY3" fmla="*/ 933450 h 1647825"/>
                    <a:gd name="connsiteX4" fmla="*/ 384175 w 1397000"/>
                    <a:gd name="connsiteY4" fmla="*/ 0 h 1647825"/>
                    <a:gd name="connsiteX0" fmla="*/ 384175 w 1397000"/>
                    <a:gd name="connsiteY0" fmla="*/ 0 h 1647825"/>
                    <a:gd name="connsiteX1" fmla="*/ 1397000 w 1397000"/>
                    <a:gd name="connsiteY1" fmla="*/ 3175 h 1647825"/>
                    <a:gd name="connsiteX2" fmla="*/ 717550 w 1397000"/>
                    <a:gd name="connsiteY2" fmla="*/ 1647825 h 1647825"/>
                    <a:gd name="connsiteX3" fmla="*/ 0 w 1397000"/>
                    <a:gd name="connsiteY3" fmla="*/ 933450 h 1647825"/>
                    <a:gd name="connsiteX4" fmla="*/ 384175 w 1397000"/>
                    <a:gd name="connsiteY4" fmla="*/ 0 h 1647825"/>
                    <a:gd name="connsiteX0" fmla="*/ 384175 w 1397000"/>
                    <a:gd name="connsiteY0" fmla="*/ 0 h 1647825"/>
                    <a:gd name="connsiteX1" fmla="*/ 1397000 w 1397000"/>
                    <a:gd name="connsiteY1" fmla="*/ 3175 h 1647825"/>
                    <a:gd name="connsiteX2" fmla="*/ 717550 w 1397000"/>
                    <a:gd name="connsiteY2" fmla="*/ 1647825 h 1647825"/>
                    <a:gd name="connsiteX3" fmla="*/ 0 w 1397000"/>
                    <a:gd name="connsiteY3" fmla="*/ 933450 h 1647825"/>
                    <a:gd name="connsiteX4" fmla="*/ 384175 w 1397000"/>
                    <a:gd name="connsiteY4" fmla="*/ 0 h 1647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7000" h="1647825">
                      <a:moveTo>
                        <a:pt x="384175" y="0"/>
                      </a:moveTo>
                      <a:lnTo>
                        <a:pt x="1397000" y="3175"/>
                      </a:lnTo>
                      <a:cubicBezTo>
                        <a:pt x="1361017" y="748242"/>
                        <a:pt x="1074208" y="1223433"/>
                        <a:pt x="717550" y="1647825"/>
                      </a:cubicBezTo>
                      <a:lnTo>
                        <a:pt x="0" y="933450"/>
                      </a:lnTo>
                      <a:cubicBezTo>
                        <a:pt x="178858" y="688975"/>
                        <a:pt x="345017" y="434975"/>
                        <a:pt x="384175" y="0"/>
                      </a:cubicBezTo>
                      <a:close/>
                    </a:path>
                  </a:pathLst>
                </a:custGeom>
                <a:solidFill>
                  <a:srgbClr val="313131">
                    <a:lumMod val="75000"/>
                    <a:lumOff val="25000"/>
                  </a:srgbClr>
                </a:solidFill>
                <a:ln w="12700" cap="flat" cmpd="sng" algn="ctr">
                  <a:noFill/>
                  <a:prstDash val="solid"/>
                </a:ln>
                <a:effectLst/>
              </p:spPr>
              <p:txBody>
                <a:bodyPr lIns="91440" tIns="91440" rIns="91440" bIns="9144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dirty="0" smtClean="0">
                    <a:ln>
                      <a:noFill/>
                    </a:ln>
                    <a:solidFill>
                      <a:srgbClr val="313131"/>
                    </a:solidFill>
                    <a:effectLst/>
                    <a:uLnTx/>
                    <a:uFillTx/>
                    <a:latin typeface="Arial"/>
                  </a:endParaRPr>
                </a:p>
              </p:txBody>
            </p:sp>
            <p:sp>
              <p:nvSpPr>
                <p:cNvPr id="85" name="Freeform 84"/>
                <p:cNvSpPr/>
                <p:nvPr/>
              </p:nvSpPr>
              <p:spPr>
                <a:xfrm flipH="1">
                  <a:off x="2781897" y="5260975"/>
                  <a:ext cx="1657389" cy="1409700"/>
                </a:xfrm>
                <a:custGeom>
                  <a:avLst/>
                  <a:gdLst>
                    <a:gd name="connsiteX0" fmla="*/ 939800 w 1657350"/>
                    <a:gd name="connsiteY0" fmla="*/ 0 h 1409700"/>
                    <a:gd name="connsiteX1" fmla="*/ 1657350 w 1657350"/>
                    <a:gd name="connsiteY1" fmla="*/ 720725 h 1409700"/>
                    <a:gd name="connsiteX2" fmla="*/ 0 w 1657350"/>
                    <a:gd name="connsiteY2" fmla="*/ 1409700 h 1409700"/>
                    <a:gd name="connsiteX3" fmla="*/ 0 w 1657350"/>
                    <a:gd name="connsiteY3" fmla="*/ 400050 h 1409700"/>
                    <a:gd name="connsiteX4" fmla="*/ 939800 w 1657350"/>
                    <a:gd name="connsiteY4" fmla="*/ 0 h 1409700"/>
                    <a:gd name="connsiteX0" fmla="*/ 939800 w 1657350"/>
                    <a:gd name="connsiteY0" fmla="*/ 0 h 1409700"/>
                    <a:gd name="connsiteX1" fmla="*/ 1657350 w 1657350"/>
                    <a:gd name="connsiteY1" fmla="*/ 720725 h 1409700"/>
                    <a:gd name="connsiteX2" fmla="*/ 0 w 1657350"/>
                    <a:gd name="connsiteY2" fmla="*/ 1409700 h 1409700"/>
                    <a:gd name="connsiteX3" fmla="*/ 0 w 1657350"/>
                    <a:gd name="connsiteY3" fmla="*/ 400050 h 1409700"/>
                    <a:gd name="connsiteX4" fmla="*/ 939800 w 1657350"/>
                    <a:gd name="connsiteY4" fmla="*/ 0 h 1409700"/>
                    <a:gd name="connsiteX0" fmla="*/ 939800 w 1657350"/>
                    <a:gd name="connsiteY0" fmla="*/ 0 h 1409700"/>
                    <a:gd name="connsiteX1" fmla="*/ 1657350 w 1657350"/>
                    <a:gd name="connsiteY1" fmla="*/ 720725 h 1409700"/>
                    <a:gd name="connsiteX2" fmla="*/ 0 w 1657350"/>
                    <a:gd name="connsiteY2" fmla="*/ 1409700 h 1409700"/>
                    <a:gd name="connsiteX3" fmla="*/ 0 w 1657350"/>
                    <a:gd name="connsiteY3" fmla="*/ 400050 h 1409700"/>
                    <a:gd name="connsiteX4" fmla="*/ 939800 w 1657350"/>
                    <a:gd name="connsiteY4" fmla="*/ 0 h 1409700"/>
                    <a:gd name="connsiteX0" fmla="*/ 939800 w 1657350"/>
                    <a:gd name="connsiteY0" fmla="*/ 0 h 1409700"/>
                    <a:gd name="connsiteX1" fmla="*/ 1657350 w 1657350"/>
                    <a:gd name="connsiteY1" fmla="*/ 720725 h 1409700"/>
                    <a:gd name="connsiteX2" fmla="*/ 0 w 1657350"/>
                    <a:gd name="connsiteY2" fmla="*/ 1409700 h 1409700"/>
                    <a:gd name="connsiteX3" fmla="*/ 0 w 1657350"/>
                    <a:gd name="connsiteY3" fmla="*/ 400050 h 1409700"/>
                    <a:gd name="connsiteX4" fmla="*/ 939800 w 1657350"/>
                    <a:gd name="connsiteY4" fmla="*/ 0 h 1409700"/>
                    <a:gd name="connsiteX0" fmla="*/ 939800 w 1657350"/>
                    <a:gd name="connsiteY0" fmla="*/ 0 h 1409700"/>
                    <a:gd name="connsiteX1" fmla="*/ 1657350 w 1657350"/>
                    <a:gd name="connsiteY1" fmla="*/ 720725 h 1409700"/>
                    <a:gd name="connsiteX2" fmla="*/ 0 w 1657350"/>
                    <a:gd name="connsiteY2" fmla="*/ 1409700 h 1409700"/>
                    <a:gd name="connsiteX3" fmla="*/ 0 w 1657350"/>
                    <a:gd name="connsiteY3" fmla="*/ 400050 h 1409700"/>
                    <a:gd name="connsiteX4" fmla="*/ 939800 w 1657350"/>
                    <a:gd name="connsiteY4" fmla="*/ 0 h 1409700"/>
                    <a:gd name="connsiteX0" fmla="*/ 939800 w 1704869"/>
                    <a:gd name="connsiteY0" fmla="*/ 0 h 1409700"/>
                    <a:gd name="connsiteX1" fmla="*/ 1657350 w 1704869"/>
                    <a:gd name="connsiteY1" fmla="*/ 720725 h 1409700"/>
                    <a:gd name="connsiteX2" fmla="*/ 0 w 1704869"/>
                    <a:gd name="connsiteY2" fmla="*/ 1409700 h 1409700"/>
                    <a:gd name="connsiteX3" fmla="*/ 0 w 1704869"/>
                    <a:gd name="connsiteY3" fmla="*/ 400050 h 1409700"/>
                    <a:gd name="connsiteX4" fmla="*/ 939800 w 1704869"/>
                    <a:gd name="connsiteY4" fmla="*/ 0 h 1409700"/>
                    <a:gd name="connsiteX0" fmla="*/ 939800 w 1657394"/>
                    <a:gd name="connsiteY0" fmla="*/ 0 h 1409700"/>
                    <a:gd name="connsiteX1" fmla="*/ 1657350 w 1657394"/>
                    <a:gd name="connsiteY1" fmla="*/ 720725 h 1409700"/>
                    <a:gd name="connsiteX2" fmla="*/ 0 w 1657394"/>
                    <a:gd name="connsiteY2" fmla="*/ 1409700 h 1409700"/>
                    <a:gd name="connsiteX3" fmla="*/ 0 w 1657394"/>
                    <a:gd name="connsiteY3" fmla="*/ 400050 h 1409700"/>
                    <a:gd name="connsiteX4" fmla="*/ 939800 w 1657394"/>
                    <a:gd name="connsiteY4" fmla="*/ 0 h 1409700"/>
                    <a:gd name="connsiteX0" fmla="*/ 939800 w 1657389"/>
                    <a:gd name="connsiteY0" fmla="*/ 0 h 1409700"/>
                    <a:gd name="connsiteX1" fmla="*/ 1657350 w 1657389"/>
                    <a:gd name="connsiteY1" fmla="*/ 720725 h 1409700"/>
                    <a:gd name="connsiteX2" fmla="*/ 0 w 1657389"/>
                    <a:gd name="connsiteY2" fmla="*/ 1409700 h 1409700"/>
                    <a:gd name="connsiteX3" fmla="*/ 0 w 1657389"/>
                    <a:gd name="connsiteY3" fmla="*/ 400050 h 1409700"/>
                    <a:gd name="connsiteX4" fmla="*/ 939800 w 1657389"/>
                    <a:gd name="connsiteY4" fmla="*/ 0 h 1409700"/>
                    <a:gd name="connsiteX0" fmla="*/ 939800 w 1657389"/>
                    <a:gd name="connsiteY0" fmla="*/ 0 h 1409700"/>
                    <a:gd name="connsiteX1" fmla="*/ 1657350 w 1657389"/>
                    <a:gd name="connsiteY1" fmla="*/ 720725 h 1409700"/>
                    <a:gd name="connsiteX2" fmla="*/ 0 w 1657389"/>
                    <a:gd name="connsiteY2" fmla="*/ 1409700 h 1409700"/>
                    <a:gd name="connsiteX3" fmla="*/ 0 w 1657389"/>
                    <a:gd name="connsiteY3" fmla="*/ 400050 h 1409700"/>
                    <a:gd name="connsiteX4" fmla="*/ 939800 w 1657389"/>
                    <a:gd name="connsiteY4" fmla="*/ 0 h 1409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7389" h="1409700">
                      <a:moveTo>
                        <a:pt x="939800" y="0"/>
                      </a:moveTo>
                      <a:cubicBezTo>
                        <a:pt x="1178983" y="240242"/>
                        <a:pt x="1662405" y="716205"/>
                        <a:pt x="1657350" y="720725"/>
                      </a:cubicBezTo>
                      <a:cubicBezTo>
                        <a:pt x="1073406" y="1242818"/>
                        <a:pt x="555625" y="1361017"/>
                        <a:pt x="0" y="1409700"/>
                      </a:cubicBezTo>
                      <a:lnTo>
                        <a:pt x="0" y="400050"/>
                      </a:lnTo>
                      <a:cubicBezTo>
                        <a:pt x="332317" y="342900"/>
                        <a:pt x="626533" y="279400"/>
                        <a:pt x="939800" y="0"/>
                      </a:cubicBezTo>
                      <a:close/>
                    </a:path>
                  </a:pathLst>
                </a:custGeom>
                <a:solidFill>
                  <a:srgbClr val="BDD203"/>
                </a:solidFill>
                <a:ln w="12700" cap="flat" cmpd="sng" algn="ctr">
                  <a:noFill/>
                  <a:prstDash val="solid"/>
                </a:ln>
                <a:effectLst/>
              </p:spPr>
              <p:txBody>
                <a:bodyPr lIns="91440" tIns="91440" rIns="91440" bIns="9144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dirty="0" smtClean="0">
                    <a:ln>
                      <a:noFill/>
                    </a:ln>
                    <a:solidFill>
                      <a:srgbClr val="313131"/>
                    </a:solidFill>
                    <a:effectLst/>
                    <a:uLnTx/>
                    <a:uFillTx/>
                    <a:latin typeface="Arial"/>
                  </a:endParaRPr>
                </a:p>
              </p:txBody>
            </p:sp>
            <p:sp>
              <p:nvSpPr>
                <p:cNvPr id="86" name="Isosceles Triangle 85"/>
                <p:cNvSpPr/>
                <p:nvPr/>
              </p:nvSpPr>
              <p:spPr>
                <a:xfrm rot="12077977">
                  <a:off x="5010784" y="2374078"/>
                  <a:ext cx="333748" cy="517958"/>
                </a:xfrm>
                <a:prstGeom prst="triangle">
                  <a:avLst/>
                </a:prstGeom>
                <a:solidFill>
                  <a:schemeClr val="accent3">
                    <a:lumMod val="50000"/>
                  </a:schemeClr>
                </a:solidFill>
                <a:ln w="12700" cap="flat" cmpd="sng" algn="ctr">
                  <a:noFill/>
                  <a:prstDash val="solid"/>
                </a:ln>
                <a:effectLst/>
              </p:spPr>
              <p:txBody>
                <a:bodyPr lIns="36000" tIns="36000" rIns="36000" bIns="36000"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dirty="0" smtClean="0">
                    <a:ln>
                      <a:noFill/>
                    </a:ln>
                    <a:solidFill>
                      <a:srgbClr val="313131"/>
                    </a:solidFill>
                    <a:effectLst/>
                    <a:uLnTx/>
                    <a:uFillTx/>
                    <a:latin typeface="Arial"/>
                  </a:endParaRPr>
                </a:p>
              </p:txBody>
            </p:sp>
            <p:sp>
              <p:nvSpPr>
                <p:cNvPr id="87" name="Isosceles Triangle 86"/>
                <p:cNvSpPr/>
                <p:nvPr/>
              </p:nvSpPr>
              <p:spPr>
                <a:xfrm rot="14801312">
                  <a:off x="5810884" y="3174176"/>
                  <a:ext cx="333748" cy="517958"/>
                </a:xfrm>
                <a:prstGeom prst="triangle">
                  <a:avLst/>
                </a:prstGeom>
                <a:solidFill>
                  <a:srgbClr val="81BC00"/>
                </a:solidFill>
                <a:ln w="12700" cap="flat" cmpd="sng" algn="ctr">
                  <a:noFill/>
                  <a:prstDash val="solid"/>
                </a:ln>
                <a:effectLst/>
              </p:spPr>
              <p:txBody>
                <a:bodyPr lIns="36000" tIns="36000" rIns="36000" bIns="36000"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dirty="0" smtClean="0">
                    <a:ln>
                      <a:noFill/>
                    </a:ln>
                    <a:solidFill>
                      <a:srgbClr val="313131"/>
                    </a:solidFill>
                    <a:effectLst/>
                    <a:uLnTx/>
                    <a:uFillTx/>
                    <a:latin typeface="Arial"/>
                  </a:endParaRPr>
                </a:p>
              </p:txBody>
            </p:sp>
            <p:sp>
              <p:nvSpPr>
                <p:cNvPr id="88" name="Isosceles Triangle 87"/>
                <p:cNvSpPr/>
                <p:nvPr/>
              </p:nvSpPr>
              <p:spPr>
                <a:xfrm rot="17659912">
                  <a:off x="5821016" y="4323528"/>
                  <a:ext cx="333748" cy="517958"/>
                </a:xfrm>
                <a:prstGeom prst="triangle">
                  <a:avLst/>
                </a:prstGeom>
                <a:solidFill>
                  <a:schemeClr val="tx1">
                    <a:lumMod val="75000"/>
                    <a:lumOff val="25000"/>
                  </a:schemeClr>
                </a:solidFill>
                <a:ln w="12700" cap="flat" cmpd="sng" algn="ctr">
                  <a:noFill/>
                  <a:prstDash val="solid"/>
                </a:ln>
                <a:effectLst/>
              </p:spPr>
              <p:txBody>
                <a:bodyPr lIns="36000" tIns="36000" rIns="36000" bIns="36000"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dirty="0" smtClean="0">
                    <a:ln>
                      <a:noFill/>
                    </a:ln>
                    <a:solidFill>
                      <a:srgbClr val="313131"/>
                    </a:solidFill>
                    <a:effectLst/>
                    <a:uLnTx/>
                    <a:uFillTx/>
                    <a:latin typeface="Arial"/>
                  </a:endParaRPr>
                </a:p>
              </p:txBody>
            </p:sp>
            <p:sp>
              <p:nvSpPr>
                <p:cNvPr id="89" name="Isosceles Triangle 88"/>
                <p:cNvSpPr/>
                <p:nvPr/>
              </p:nvSpPr>
              <p:spPr>
                <a:xfrm rot="20258485">
                  <a:off x="4990412" y="5156168"/>
                  <a:ext cx="333748" cy="517958"/>
                </a:xfrm>
                <a:prstGeom prst="triangle">
                  <a:avLst/>
                </a:prstGeom>
                <a:solidFill>
                  <a:srgbClr val="00A1DE"/>
                </a:solidFill>
                <a:ln w="12700" cap="flat" cmpd="sng" algn="ctr">
                  <a:noFill/>
                  <a:prstDash val="solid"/>
                </a:ln>
                <a:effectLst/>
              </p:spPr>
              <p:txBody>
                <a:bodyPr lIns="36000" tIns="36000" rIns="36000" bIns="36000"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dirty="0" smtClean="0">
                    <a:ln>
                      <a:noFill/>
                    </a:ln>
                    <a:solidFill>
                      <a:srgbClr val="313131"/>
                    </a:solidFill>
                    <a:effectLst/>
                    <a:uLnTx/>
                    <a:uFillTx/>
                    <a:latin typeface="Arial"/>
                  </a:endParaRPr>
                </a:p>
              </p:txBody>
            </p:sp>
            <p:sp>
              <p:nvSpPr>
                <p:cNvPr id="90" name="Isosceles Triangle 89"/>
                <p:cNvSpPr/>
                <p:nvPr/>
              </p:nvSpPr>
              <p:spPr>
                <a:xfrm rot="1358864">
                  <a:off x="3821710" y="5155668"/>
                  <a:ext cx="333748" cy="517958"/>
                </a:xfrm>
                <a:prstGeom prst="triangle">
                  <a:avLst/>
                </a:prstGeom>
                <a:solidFill>
                  <a:srgbClr val="BDD203"/>
                </a:solidFill>
                <a:ln w="12700" cap="flat" cmpd="sng" algn="ctr">
                  <a:noFill/>
                  <a:prstDash val="solid"/>
                </a:ln>
                <a:effectLst/>
              </p:spPr>
              <p:txBody>
                <a:bodyPr lIns="36000" tIns="36000" rIns="36000" bIns="36000"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dirty="0" smtClean="0">
                    <a:ln>
                      <a:noFill/>
                    </a:ln>
                    <a:solidFill>
                      <a:srgbClr val="313131"/>
                    </a:solidFill>
                    <a:effectLst/>
                    <a:uLnTx/>
                    <a:uFillTx/>
                    <a:latin typeface="Arial"/>
                  </a:endParaRPr>
                </a:p>
              </p:txBody>
            </p:sp>
            <p:sp>
              <p:nvSpPr>
                <p:cNvPr id="91" name="Isosceles Triangle 90"/>
                <p:cNvSpPr/>
                <p:nvPr/>
              </p:nvSpPr>
              <p:spPr>
                <a:xfrm rot="3981004">
                  <a:off x="3008979" y="4321927"/>
                  <a:ext cx="333748" cy="517958"/>
                </a:xfrm>
                <a:prstGeom prst="triangle">
                  <a:avLst/>
                </a:prstGeom>
                <a:solidFill>
                  <a:srgbClr val="313131">
                    <a:lumMod val="75000"/>
                    <a:lumOff val="25000"/>
                  </a:srgbClr>
                </a:solidFill>
                <a:ln w="12700" cap="flat" cmpd="sng" algn="ctr">
                  <a:noFill/>
                  <a:prstDash val="solid"/>
                </a:ln>
                <a:effectLst/>
              </p:spPr>
              <p:txBody>
                <a:bodyPr lIns="36000" tIns="36000" rIns="36000" bIns="36000"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dirty="0" smtClean="0">
                    <a:ln>
                      <a:noFill/>
                    </a:ln>
                    <a:solidFill>
                      <a:srgbClr val="313131"/>
                    </a:solidFill>
                    <a:effectLst/>
                    <a:uLnTx/>
                    <a:uFillTx/>
                    <a:latin typeface="Arial"/>
                  </a:endParaRPr>
                </a:p>
              </p:txBody>
            </p:sp>
            <p:sp>
              <p:nvSpPr>
                <p:cNvPr id="92" name="Isosceles Triangle 91"/>
                <p:cNvSpPr/>
                <p:nvPr/>
              </p:nvSpPr>
              <p:spPr>
                <a:xfrm rot="6619441">
                  <a:off x="3011728" y="3192839"/>
                  <a:ext cx="333748" cy="517958"/>
                </a:xfrm>
                <a:prstGeom prst="triangle">
                  <a:avLst/>
                </a:prstGeom>
                <a:solidFill>
                  <a:schemeClr val="accent1">
                    <a:lumMod val="60000"/>
                    <a:lumOff val="40000"/>
                  </a:schemeClr>
                </a:solidFill>
                <a:ln w="12700" cap="flat" cmpd="sng" algn="ctr">
                  <a:noFill/>
                  <a:prstDash val="solid"/>
                </a:ln>
                <a:effectLst/>
              </p:spPr>
              <p:txBody>
                <a:bodyPr lIns="36000" tIns="36000" rIns="36000" bIns="36000"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dirty="0" smtClean="0">
                    <a:ln>
                      <a:noFill/>
                    </a:ln>
                    <a:solidFill>
                      <a:srgbClr val="313131"/>
                    </a:solidFill>
                    <a:effectLst/>
                    <a:uLnTx/>
                    <a:uFillTx/>
                    <a:latin typeface="Arial"/>
                  </a:endParaRPr>
                </a:p>
              </p:txBody>
            </p:sp>
            <p:sp>
              <p:nvSpPr>
                <p:cNvPr id="93" name="Isosceles Triangle 92"/>
                <p:cNvSpPr/>
                <p:nvPr/>
              </p:nvSpPr>
              <p:spPr>
                <a:xfrm rot="9321448">
                  <a:off x="3813691" y="2371885"/>
                  <a:ext cx="333748" cy="517958"/>
                </a:xfrm>
                <a:prstGeom prst="triangle">
                  <a:avLst/>
                </a:prstGeom>
                <a:solidFill>
                  <a:srgbClr val="3C8A2E"/>
                </a:solidFill>
                <a:ln w="12700" cap="flat" cmpd="sng" algn="ctr">
                  <a:noFill/>
                  <a:prstDash val="solid"/>
                </a:ln>
                <a:effectLst/>
              </p:spPr>
              <p:txBody>
                <a:bodyPr lIns="36000" tIns="36000" rIns="36000" bIns="36000"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dirty="0" smtClean="0">
                    <a:ln>
                      <a:noFill/>
                    </a:ln>
                    <a:solidFill>
                      <a:srgbClr val="313131"/>
                    </a:solidFill>
                    <a:effectLst/>
                    <a:uLnTx/>
                    <a:uFillTx/>
                    <a:latin typeface="Arial"/>
                  </a:endParaRPr>
                </a:p>
              </p:txBody>
            </p:sp>
            <p:sp>
              <p:nvSpPr>
                <p:cNvPr id="94" name="Rectangle 93"/>
                <p:cNvSpPr/>
                <p:nvPr/>
              </p:nvSpPr>
              <p:spPr>
                <a:xfrm>
                  <a:off x="3566386" y="4247722"/>
                  <a:ext cx="2025941" cy="570163"/>
                </a:xfrm>
                <a:prstGeom prst="rect">
                  <a:avLst/>
                </a:prstGeom>
                <a:noFill/>
              </p:spPr>
              <p:txBody>
                <a:bodyPr wrap="square" lIns="0" tIns="0" rIns="0" bIns="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smtClean="0">
                      <a:ln>
                        <a:noFill/>
                      </a:ln>
                      <a:solidFill>
                        <a:srgbClr val="002060"/>
                      </a:solidFill>
                      <a:effectLst/>
                      <a:uLnTx/>
                      <a:uFillTx/>
                      <a:cs typeface="Times New Roman" pitchFamily="18" charset="0"/>
                    </a:rPr>
                    <a:t> </a:t>
                  </a:r>
                  <a:r>
                    <a:rPr kumimoji="0" lang="en-US" sz="1000" b="1" i="0" u="none" strike="noStrike" kern="0" cap="none" spc="0" normalizeH="0" baseline="0" noProof="0" dirty="0" smtClean="0">
                      <a:ln>
                        <a:noFill/>
                      </a:ln>
                      <a:solidFill>
                        <a:srgbClr val="002060"/>
                      </a:solidFill>
                      <a:effectLst/>
                      <a:uLnTx/>
                      <a:uFillTx/>
                      <a:cs typeface="Times New Roman" pitchFamily="18" charset="0"/>
                    </a:rPr>
                    <a:t>Balancing Incentive Program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002060"/>
                      </a:solidFill>
                      <a:effectLst/>
                      <a:uLnTx/>
                      <a:uFillTx/>
                      <a:cs typeface="Times New Roman" pitchFamily="18" charset="0"/>
                    </a:rPr>
                    <a:t>Person</a:t>
                  </a:r>
                  <a:r>
                    <a:rPr kumimoji="0" lang="en-US" sz="1000" b="1" i="0" u="none" strike="noStrike" kern="0" cap="none" spc="0" normalizeH="0" noProof="0" dirty="0" smtClean="0">
                      <a:ln>
                        <a:noFill/>
                      </a:ln>
                      <a:solidFill>
                        <a:srgbClr val="002060"/>
                      </a:solidFill>
                      <a:effectLst/>
                      <a:uLnTx/>
                      <a:uFillTx/>
                      <a:cs typeface="Times New Roman" pitchFamily="18" charset="0"/>
                    </a:rPr>
                    <a:t> Centered View</a:t>
                  </a:r>
                  <a:endParaRPr kumimoji="0" lang="en-US" sz="1000" b="0" i="0" u="none" strike="noStrike" kern="0" cap="none" spc="0" normalizeH="0" baseline="0" noProof="0" dirty="0" smtClean="0">
                    <a:ln>
                      <a:noFill/>
                    </a:ln>
                    <a:solidFill>
                      <a:srgbClr val="002060"/>
                    </a:solidFill>
                    <a:effectLst/>
                    <a:uLnTx/>
                    <a:uFillTx/>
                  </a:endParaRPr>
                </a:p>
              </p:txBody>
            </p:sp>
            <p:sp>
              <p:nvSpPr>
                <p:cNvPr id="95" name="Rectangle 94"/>
                <p:cNvSpPr/>
                <p:nvPr/>
              </p:nvSpPr>
              <p:spPr>
                <a:xfrm>
                  <a:off x="1918335" y="3316374"/>
                  <a:ext cx="1227001" cy="171048"/>
                </a:xfrm>
                <a:prstGeom prst="rect">
                  <a:avLst/>
                </a:prstGeom>
              </p:spPr>
              <p:txBody>
                <a:bodyPr wrap="square" lIns="0" tIns="0" rIns="0" bIns="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smtClean="0">
                      <a:ln>
                        <a:noFill/>
                      </a:ln>
                      <a:solidFill>
                        <a:prstClr val="white"/>
                      </a:solidFill>
                      <a:effectLst/>
                      <a:uLnTx/>
                      <a:uFillTx/>
                    </a:rPr>
                    <a:t>Transportation</a:t>
                  </a:r>
                </a:p>
              </p:txBody>
            </p:sp>
            <p:sp>
              <p:nvSpPr>
                <p:cNvPr id="96" name="Rectangle 95"/>
                <p:cNvSpPr/>
                <p:nvPr/>
              </p:nvSpPr>
              <p:spPr>
                <a:xfrm>
                  <a:off x="3211368" y="1783407"/>
                  <a:ext cx="1090616" cy="403203"/>
                </a:xfrm>
                <a:prstGeom prst="rect">
                  <a:avLst/>
                </a:prstGeom>
              </p:spPr>
              <p:txBody>
                <a:bodyPr wrap="square" lIns="0" tIns="0" rIns="0" bIns="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prstClr val="white"/>
                      </a:solidFill>
                      <a:effectLst/>
                      <a:uLnTx/>
                      <a:uFillTx/>
                    </a:rPr>
                    <a:t>Personal</a:t>
                  </a:r>
                  <a:r>
                    <a:rPr kumimoji="0" lang="en-US" sz="900" b="1" i="0" u="none" strike="noStrike" kern="0" cap="none" spc="0" normalizeH="0" baseline="0" noProof="0" dirty="0" smtClean="0">
                      <a:ln>
                        <a:noFill/>
                      </a:ln>
                      <a:solidFill>
                        <a:prstClr val="white"/>
                      </a:solidFill>
                      <a:effectLst/>
                      <a:uLnTx/>
                      <a:uFillTx/>
                    </a:rPr>
                    <a:t> </a:t>
                  </a:r>
                  <a:r>
                    <a:rPr kumimoji="0" lang="en-US" sz="1000" b="1" i="0" u="none" strike="noStrike" kern="0" cap="none" spc="0" normalizeH="0" baseline="0" noProof="0" dirty="0" smtClean="0">
                      <a:ln>
                        <a:noFill/>
                      </a:ln>
                      <a:solidFill>
                        <a:prstClr val="white"/>
                      </a:solidFill>
                      <a:effectLst/>
                      <a:uLnTx/>
                      <a:uFillTx/>
                    </a:rPr>
                    <a:t>Health</a:t>
                  </a:r>
                  <a:r>
                    <a:rPr kumimoji="0" lang="en-US" sz="900" b="1" i="0" u="none" strike="noStrike" kern="0" cap="none" spc="0" normalizeH="0" baseline="0" noProof="0" dirty="0" smtClean="0">
                      <a:ln>
                        <a:noFill/>
                      </a:ln>
                      <a:solidFill>
                        <a:prstClr val="white"/>
                      </a:solidFill>
                      <a:effectLst/>
                      <a:uLnTx/>
                      <a:uFillTx/>
                    </a:rPr>
                    <a:t> </a:t>
                  </a:r>
                  <a:r>
                    <a:rPr kumimoji="0" lang="en-US" sz="1000" b="1" i="0" u="none" strike="noStrike" kern="0" cap="none" spc="0" normalizeH="0" baseline="0" noProof="0" dirty="0" smtClean="0">
                      <a:ln>
                        <a:noFill/>
                      </a:ln>
                      <a:solidFill>
                        <a:prstClr val="white"/>
                      </a:solidFill>
                      <a:effectLst/>
                      <a:uLnTx/>
                      <a:uFillTx/>
                    </a:rPr>
                    <a:t>Record</a:t>
                  </a:r>
                  <a:r>
                    <a:rPr kumimoji="0" lang="en-US" sz="900" b="1" i="0" u="none" strike="noStrike" kern="0" cap="none" spc="0" normalizeH="0" baseline="0" noProof="0" dirty="0" smtClean="0">
                      <a:ln>
                        <a:noFill/>
                      </a:ln>
                      <a:solidFill>
                        <a:prstClr val="white"/>
                      </a:solidFill>
                      <a:effectLst/>
                      <a:uLnTx/>
                      <a:uFillTx/>
                    </a:rPr>
                    <a:t> </a:t>
                  </a:r>
                  <a:endParaRPr kumimoji="0" lang="en-US" sz="900" b="0" i="0" u="none" strike="noStrike" kern="0" cap="none" spc="0" normalizeH="0" baseline="0" noProof="0" dirty="0" smtClean="0">
                    <a:ln>
                      <a:noFill/>
                    </a:ln>
                    <a:solidFill>
                      <a:prstClr val="white"/>
                    </a:solidFill>
                    <a:effectLst/>
                    <a:uLnTx/>
                    <a:uFillTx/>
                  </a:endParaRPr>
                </a:p>
              </p:txBody>
            </p:sp>
            <p:sp>
              <p:nvSpPr>
                <p:cNvPr id="97" name="Rectangle 96"/>
                <p:cNvSpPr/>
                <p:nvPr/>
              </p:nvSpPr>
              <p:spPr>
                <a:xfrm>
                  <a:off x="6023644" y="3235965"/>
                  <a:ext cx="1090616" cy="272290"/>
                </a:xfrm>
                <a:prstGeom prst="rect">
                  <a:avLst/>
                </a:prstGeom>
              </p:spPr>
              <p:txBody>
                <a:bodyPr wrap="square" lIns="0" tIns="0" rIns="0" bIns="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prstClr val="white"/>
                      </a:solidFill>
                      <a:effectLst/>
                      <a:uLnTx/>
                      <a:uFillTx/>
                    </a:rPr>
                    <a:t>Assessment</a:t>
                  </a:r>
                  <a:endParaRPr kumimoji="0" lang="en-US" sz="1000" b="0" i="0" u="none" strike="noStrike" kern="0" cap="none" spc="0" normalizeH="0" baseline="0" noProof="0" dirty="0" smtClean="0">
                    <a:ln>
                      <a:noFill/>
                    </a:ln>
                    <a:solidFill>
                      <a:prstClr val="white"/>
                    </a:solidFill>
                    <a:effectLst/>
                    <a:uLnTx/>
                    <a:uFillTx/>
                  </a:endParaRPr>
                </a:p>
              </p:txBody>
            </p:sp>
            <p:sp>
              <p:nvSpPr>
                <p:cNvPr id="98" name="Rectangle 97"/>
                <p:cNvSpPr/>
                <p:nvPr/>
              </p:nvSpPr>
              <p:spPr>
                <a:xfrm>
                  <a:off x="4797638" y="5965848"/>
                  <a:ext cx="1090616" cy="403202"/>
                </a:xfrm>
                <a:prstGeom prst="rect">
                  <a:avLst/>
                </a:prstGeom>
              </p:spPr>
              <p:txBody>
                <a:bodyPr wrap="square" lIns="0" tIns="0" rIns="0" bIns="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prstClr val="white"/>
                      </a:solidFill>
                      <a:effectLst/>
                      <a:uLnTx/>
                      <a:uFillTx/>
                    </a:rPr>
                    <a:t>Financial</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prstClr val="white"/>
                      </a:solidFill>
                      <a:effectLst/>
                      <a:uLnTx/>
                      <a:uFillTx/>
                    </a:rPr>
                    <a:t>Eligibility</a:t>
                  </a:r>
                  <a:endParaRPr kumimoji="0" lang="en-US" sz="1000" b="0" i="0" u="none" strike="noStrike" kern="0" cap="none" spc="0" normalizeH="0" baseline="0" noProof="0" dirty="0" smtClean="0">
                    <a:ln>
                      <a:noFill/>
                    </a:ln>
                    <a:solidFill>
                      <a:prstClr val="white"/>
                    </a:solidFill>
                    <a:effectLst/>
                    <a:uLnTx/>
                    <a:uFillTx/>
                  </a:endParaRPr>
                </a:p>
              </p:txBody>
            </p:sp>
            <p:sp>
              <p:nvSpPr>
                <p:cNvPr id="99" name="Rectangle 98"/>
                <p:cNvSpPr/>
                <p:nvPr/>
              </p:nvSpPr>
              <p:spPr>
                <a:xfrm>
                  <a:off x="3272561" y="6062114"/>
                  <a:ext cx="1090616" cy="201600"/>
                </a:xfrm>
                <a:prstGeom prst="rect">
                  <a:avLst/>
                </a:prstGeom>
              </p:spPr>
              <p:txBody>
                <a:bodyPr wrap="square" lIns="0" tIns="0" rIns="0" bIns="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prstClr val="white"/>
                      </a:solidFill>
                      <a:effectLst/>
                      <a:uLnTx/>
                      <a:uFillTx/>
                    </a:rPr>
                    <a:t>Care</a:t>
                  </a:r>
                  <a:r>
                    <a:rPr kumimoji="0" lang="en-US" sz="900" b="1" i="0" u="none" strike="noStrike" kern="0" cap="none" spc="0" normalizeH="0" baseline="0" noProof="0" dirty="0" smtClean="0">
                      <a:ln>
                        <a:noFill/>
                      </a:ln>
                      <a:solidFill>
                        <a:prstClr val="white"/>
                      </a:solidFill>
                      <a:effectLst/>
                      <a:uLnTx/>
                      <a:uFillTx/>
                    </a:rPr>
                    <a:t> </a:t>
                  </a:r>
                  <a:r>
                    <a:rPr kumimoji="0" lang="en-US" sz="1000" b="1" i="0" u="none" strike="noStrike" kern="0" cap="none" spc="0" normalizeH="0" baseline="0" noProof="0" dirty="0" smtClean="0">
                      <a:ln>
                        <a:noFill/>
                      </a:ln>
                      <a:solidFill>
                        <a:prstClr val="white"/>
                      </a:solidFill>
                      <a:effectLst/>
                      <a:uLnTx/>
                      <a:uFillTx/>
                    </a:rPr>
                    <a:t>Plan(s</a:t>
                  </a:r>
                  <a:r>
                    <a:rPr kumimoji="0" lang="en-US" sz="900" b="1" i="0" u="none" strike="noStrike" kern="0" cap="none" spc="0" normalizeH="0" baseline="0" noProof="0" dirty="0" smtClean="0">
                      <a:ln>
                        <a:noFill/>
                      </a:ln>
                      <a:solidFill>
                        <a:prstClr val="white"/>
                      </a:solidFill>
                      <a:effectLst/>
                      <a:uLnTx/>
                      <a:uFillTx/>
                    </a:rPr>
                    <a:t>)</a:t>
                  </a:r>
                  <a:endParaRPr kumimoji="0" lang="en-US" sz="900" b="0" i="0" u="none" strike="noStrike" kern="0" cap="none" spc="0" normalizeH="0" baseline="0" noProof="0" dirty="0" smtClean="0">
                    <a:ln>
                      <a:noFill/>
                    </a:ln>
                    <a:solidFill>
                      <a:prstClr val="white"/>
                    </a:solidFill>
                    <a:effectLst/>
                    <a:uLnTx/>
                    <a:uFillTx/>
                  </a:endParaRPr>
                </a:p>
              </p:txBody>
            </p:sp>
            <p:sp>
              <p:nvSpPr>
                <p:cNvPr id="100" name="Rectangle 99"/>
                <p:cNvSpPr/>
                <p:nvPr/>
              </p:nvSpPr>
              <p:spPr>
                <a:xfrm>
                  <a:off x="2099013" y="5029221"/>
                  <a:ext cx="1090616" cy="201600"/>
                </a:xfrm>
                <a:prstGeom prst="rect">
                  <a:avLst/>
                </a:prstGeom>
              </p:spPr>
              <p:txBody>
                <a:bodyPr wrap="square" lIns="0" tIns="0" rIns="0" bIns="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prstClr val="white"/>
                      </a:solidFill>
                      <a:effectLst/>
                      <a:uLnTx/>
                      <a:uFillTx/>
                    </a:rPr>
                    <a:t>Claims</a:t>
                  </a:r>
                  <a:endParaRPr kumimoji="0" lang="en-US" sz="1000" b="0" i="0" u="none" strike="noStrike" kern="0" cap="none" spc="0" normalizeH="0" baseline="0" noProof="0" dirty="0" smtClean="0">
                    <a:ln>
                      <a:noFill/>
                    </a:ln>
                    <a:solidFill>
                      <a:prstClr val="white"/>
                    </a:solidFill>
                    <a:effectLst/>
                    <a:uLnTx/>
                    <a:uFillTx/>
                  </a:endParaRPr>
                </a:p>
              </p:txBody>
            </p:sp>
            <p:sp>
              <p:nvSpPr>
                <p:cNvPr id="101" name="Freeform 5"/>
                <p:cNvSpPr>
                  <a:spLocks noChangeAspect="1" noEditPoints="1"/>
                </p:cNvSpPr>
                <p:nvPr/>
              </p:nvSpPr>
              <p:spPr bwMode="auto">
                <a:xfrm>
                  <a:off x="3487857" y="5619926"/>
                  <a:ext cx="444497" cy="365760"/>
                </a:xfrm>
                <a:custGeom>
                  <a:avLst/>
                  <a:gdLst>
                    <a:gd name="T0" fmla="*/ 716 w 1311"/>
                    <a:gd name="T1" fmla="*/ 980 h 1077"/>
                    <a:gd name="T2" fmla="*/ 735 w 1311"/>
                    <a:gd name="T3" fmla="*/ 1063 h 1077"/>
                    <a:gd name="T4" fmla="*/ 769 w 1311"/>
                    <a:gd name="T5" fmla="*/ 1053 h 1077"/>
                    <a:gd name="T6" fmla="*/ 716 w 1311"/>
                    <a:gd name="T7" fmla="*/ 980 h 1077"/>
                    <a:gd name="T8" fmla="*/ 907 w 1311"/>
                    <a:gd name="T9" fmla="*/ 31 h 1077"/>
                    <a:gd name="T10" fmla="*/ 682 w 1311"/>
                    <a:gd name="T11" fmla="*/ 251 h 1077"/>
                    <a:gd name="T12" fmla="*/ 737 w 1311"/>
                    <a:gd name="T13" fmla="*/ 78 h 1077"/>
                    <a:gd name="T14" fmla="*/ 577 w 1311"/>
                    <a:gd name="T15" fmla="*/ 84 h 1077"/>
                    <a:gd name="T16" fmla="*/ 631 w 1311"/>
                    <a:gd name="T17" fmla="*/ 249 h 1077"/>
                    <a:gd name="T18" fmla="*/ 0 w 1311"/>
                    <a:gd name="T19" fmla="*/ 204 h 1077"/>
                    <a:gd name="T20" fmla="*/ 636 w 1311"/>
                    <a:gd name="T21" fmla="*/ 342 h 1077"/>
                    <a:gd name="T22" fmla="*/ 486 w 1311"/>
                    <a:gd name="T23" fmla="*/ 630 h 1077"/>
                    <a:gd name="T24" fmla="*/ 613 w 1311"/>
                    <a:gd name="T25" fmla="*/ 719 h 1077"/>
                    <a:gd name="T26" fmla="*/ 636 w 1311"/>
                    <a:gd name="T27" fmla="*/ 573 h 1077"/>
                    <a:gd name="T28" fmla="*/ 547 w 1311"/>
                    <a:gd name="T29" fmla="*/ 854 h 1077"/>
                    <a:gd name="T30" fmla="*/ 623 w 1311"/>
                    <a:gd name="T31" fmla="*/ 908 h 1077"/>
                    <a:gd name="T32" fmla="*/ 637 w 1311"/>
                    <a:gd name="T33" fmla="*/ 822 h 1077"/>
                    <a:gd name="T34" fmla="*/ 559 w 1311"/>
                    <a:gd name="T35" fmla="*/ 979 h 1077"/>
                    <a:gd name="T36" fmla="*/ 637 w 1311"/>
                    <a:gd name="T37" fmla="*/ 982 h 1077"/>
                    <a:gd name="T38" fmla="*/ 680 w 1311"/>
                    <a:gd name="T39" fmla="*/ 1074 h 1077"/>
                    <a:gd name="T40" fmla="*/ 774 w 1311"/>
                    <a:gd name="T41" fmla="*/ 891 h 1077"/>
                    <a:gd name="T42" fmla="*/ 693 w 1311"/>
                    <a:gd name="T43" fmla="*/ 835 h 1077"/>
                    <a:gd name="T44" fmla="*/ 680 w 1311"/>
                    <a:gd name="T45" fmla="*/ 911 h 1077"/>
                    <a:gd name="T46" fmla="*/ 806 w 1311"/>
                    <a:gd name="T47" fmla="*/ 614 h 1077"/>
                    <a:gd name="T48" fmla="*/ 697 w 1311"/>
                    <a:gd name="T49" fmla="*/ 592 h 1077"/>
                    <a:gd name="T50" fmla="*/ 680 w 1311"/>
                    <a:gd name="T51" fmla="*/ 706 h 1077"/>
                    <a:gd name="T52" fmla="*/ 936 w 1311"/>
                    <a:gd name="T53" fmla="*/ 416 h 1077"/>
                    <a:gd name="T54" fmla="*/ 786 w 1311"/>
                    <a:gd name="T55" fmla="*/ 380 h 1077"/>
                    <a:gd name="T56" fmla="*/ 864 w 1311"/>
                    <a:gd name="T57" fmla="*/ 401 h 1077"/>
                    <a:gd name="T58" fmla="*/ 680 w 1311"/>
                    <a:gd name="T59" fmla="*/ 341 h 1077"/>
                    <a:gd name="T60" fmla="*/ 1311 w 1311"/>
                    <a:gd name="T61" fmla="*/ 196 h 1077"/>
                    <a:gd name="T62" fmla="*/ 907 w 1311"/>
                    <a:gd name="T63" fmla="*/ 31 h 1077"/>
                    <a:gd name="T64" fmla="*/ 367 w 1311"/>
                    <a:gd name="T65" fmla="*/ 395 h 1077"/>
                    <a:gd name="T66" fmla="*/ 535 w 1311"/>
                    <a:gd name="T67" fmla="*/ 376 h 1077"/>
                    <a:gd name="T68" fmla="*/ 446 w 1311"/>
                    <a:gd name="T69" fmla="*/ 395 h 1077"/>
                    <a:gd name="T70" fmla="*/ 522 w 1311"/>
                    <a:gd name="T71" fmla="*/ 528 h 10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311" h="1077">
                      <a:moveTo>
                        <a:pt x="716" y="980"/>
                      </a:moveTo>
                      <a:lnTo>
                        <a:pt x="716" y="980"/>
                      </a:lnTo>
                      <a:lnTo>
                        <a:pt x="694" y="1000"/>
                      </a:lnTo>
                      <a:cubicBezTo>
                        <a:pt x="724" y="1005"/>
                        <a:pt x="729" y="1040"/>
                        <a:pt x="735" y="1063"/>
                      </a:cubicBezTo>
                      <a:cubicBezTo>
                        <a:pt x="736" y="1070"/>
                        <a:pt x="744" y="1076"/>
                        <a:pt x="752" y="1077"/>
                      </a:cubicBezTo>
                      <a:cubicBezTo>
                        <a:pt x="760" y="1077"/>
                        <a:pt x="768" y="1070"/>
                        <a:pt x="769" y="1053"/>
                      </a:cubicBezTo>
                      <a:cubicBezTo>
                        <a:pt x="768" y="1034"/>
                        <a:pt x="760" y="1010"/>
                        <a:pt x="747" y="994"/>
                      </a:cubicBezTo>
                      <a:cubicBezTo>
                        <a:pt x="739" y="985"/>
                        <a:pt x="724" y="976"/>
                        <a:pt x="716" y="980"/>
                      </a:cubicBezTo>
                      <a:lnTo>
                        <a:pt x="716" y="980"/>
                      </a:lnTo>
                      <a:close/>
                      <a:moveTo>
                        <a:pt x="907" y="31"/>
                      </a:moveTo>
                      <a:lnTo>
                        <a:pt x="907" y="31"/>
                      </a:lnTo>
                      <a:cubicBezTo>
                        <a:pt x="780" y="53"/>
                        <a:pt x="772" y="200"/>
                        <a:pt x="682" y="251"/>
                      </a:cubicBezTo>
                      <a:cubicBezTo>
                        <a:pt x="682" y="218"/>
                        <a:pt x="682" y="197"/>
                        <a:pt x="682" y="164"/>
                      </a:cubicBezTo>
                      <a:cubicBezTo>
                        <a:pt x="711" y="149"/>
                        <a:pt x="739" y="116"/>
                        <a:pt x="737" y="78"/>
                      </a:cubicBezTo>
                      <a:cubicBezTo>
                        <a:pt x="731" y="34"/>
                        <a:pt x="695" y="1"/>
                        <a:pt x="652" y="1"/>
                      </a:cubicBezTo>
                      <a:cubicBezTo>
                        <a:pt x="606" y="0"/>
                        <a:pt x="576" y="48"/>
                        <a:pt x="577" y="84"/>
                      </a:cubicBezTo>
                      <a:cubicBezTo>
                        <a:pt x="580" y="115"/>
                        <a:pt x="596" y="137"/>
                        <a:pt x="627" y="160"/>
                      </a:cubicBezTo>
                      <a:cubicBezTo>
                        <a:pt x="629" y="190"/>
                        <a:pt x="630" y="219"/>
                        <a:pt x="631" y="249"/>
                      </a:cubicBezTo>
                      <a:cubicBezTo>
                        <a:pt x="541" y="202"/>
                        <a:pt x="529" y="53"/>
                        <a:pt x="406" y="30"/>
                      </a:cubicBezTo>
                      <a:cubicBezTo>
                        <a:pt x="239" y="33"/>
                        <a:pt x="135" y="209"/>
                        <a:pt x="0" y="204"/>
                      </a:cubicBezTo>
                      <a:cubicBezTo>
                        <a:pt x="71" y="260"/>
                        <a:pt x="198" y="336"/>
                        <a:pt x="290" y="336"/>
                      </a:cubicBezTo>
                      <a:cubicBezTo>
                        <a:pt x="385" y="342"/>
                        <a:pt x="442" y="131"/>
                        <a:pt x="636" y="342"/>
                      </a:cubicBezTo>
                      <a:cubicBezTo>
                        <a:pt x="636" y="398"/>
                        <a:pt x="636" y="454"/>
                        <a:pt x="636" y="510"/>
                      </a:cubicBezTo>
                      <a:cubicBezTo>
                        <a:pt x="558" y="538"/>
                        <a:pt x="490" y="573"/>
                        <a:pt x="486" y="630"/>
                      </a:cubicBezTo>
                      <a:cubicBezTo>
                        <a:pt x="485" y="686"/>
                        <a:pt x="522" y="728"/>
                        <a:pt x="561" y="749"/>
                      </a:cubicBezTo>
                      <a:cubicBezTo>
                        <a:pt x="583" y="754"/>
                        <a:pt x="617" y="726"/>
                        <a:pt x="613" y="719"/>
                      </a:cubicBezTo>
                      <a:cubicBezTo>
                        <a:pt x="584" y="699"/>
                        <a:pt x="560" y="672"/>
                        <a:pt x="561" y="639"/>
                      </a:cubicBezTo>
                      <a:cubicBezTo>
                        <a:pt x="562" y="608"/>
                        <a:pt x="593" y="588"/>
                        <a:pt x="636" y="573"/>
                      </a:cubicBezTo>
                      <a:cubicBezTo>
                        <a:pt x="636" y="630"/>
                        <a:pt x="636" y="688"/>
                        <a:pt x="637" y="745"/>
                      </a:cubicBezTo>
                      <a:cubicBezTo>
                        <a:pt x="597" y="780"/>
                        <a:pt x="557" y="815"/>
                        <a:pt x="547" y="854"/>
                      </a:cubicBezTo>
                      <a:cubicBezTo>
                        <a:pt x="538" y="886"/>
                        <a:pt x="558" y="920"/>
                        <a:pt x="572" y="934"/>
                      </a:cubicBezTo>
                      <a:cubicBezTo>
                        <a:pt x="592" y="925"/>
                        <a:pt x="604" y="918"/>
                        <a:pt x="623" y="908"/>
                      </a:cubicBezTo>
                      <a:cubicBezTo>
                        <a:pt x="611" y="897"/>
                        <a:pt x="600" y="885"/>
                        <a:pt x="604" y="864"/>
                      </a:cubicBezTo>
                      <a:cubicBezTo>
                        <a:pt x="606" y="852"/>
                        <a:pt x="619" y="838"/>
                        <a:pt x="637" y="822"/>
                      </a:cubicBezTo>
                      <a:cubicBezTo>
                        <a:pt x="637" y="859"/>
                        <a:pt x="637" y="896"/>
                        <a:pt x="637" y="933"/>
                      </a:cubicBezTo>
                      <a:cubicBezTo>
                        <a:pt x="608" y="948"/>
                        <a:pt x="578" y="963"/>
                        <a:pt x="559" y="979"/>
                      </a:cubicBezTo>
                      <a:cubicBezTo>
                        <a:pt x="526" y="1012"/>
                        <a:pt x="536" y="1067"/>
                        <a:pt x="572" y="1057"/>
                      </a:cubicBezTo>
                      <a:cubicBezTo>
                        <a:pt x="570" y="1025"/>
                        <a:pt x="600" y="1002"/>
                        <a:pt x="637" y="982"/>
                      </a:cubicBezTo>
                      <a:cubicBezTo>
                        <a:pt x="638" y="1013"/>
                        <a:pt x="638" y="1043"/>
                        <a:pt x="638" y="1074"/>
                      </a:cubicBezTo>
                      <a:cubicBezTo>
                        <a:pt x="652" y="1074"/>
                        <a:pt x="666" y="1074"/>
                        <a:pt x="680" y="1074"/>
                      </a:cubicBezTo>
                      <a:cubicBezTo>
                        <a:pt x="680" y="1036"/>
                        <a:pt x="680" y="999"/>
                        <a:pt x="680" y="961"/>
                      </a:cubicBezTo>
                      <a:cubicBezTo>
                        <a:pt x="724" y="939"/>
                        <a:pt x="768" y="919"/>
                        <a:pt x="774" y="891"/>
                      </a:cubicBezTo>
                      <a:cubicBezTo>
                        <a:pt x="780" y="867"/>
                        <a:pt x="771" y="842"/>
                        <a:pt x="757" y="827"/>
                      </a:cubicBezTo>
                      <a:cubicBezTo>
                        <a:pt x="729" y="803"/>
                        <a:pt x="694" y="812"/>
                        <a:pt x="693" y="835"/>
                      </a:cubicBezTo>
                      <a:cubicBezTo>
                        <a:pt x="695" y="851"/>
                        <a:pt x="724" y="846"/>
                        <a:pt x="721" y="874"/>
                      </a:cubicBezTo>
                      <a:cubicBezTo>
                        <a:pt x="717" y="887"/>
                        <a:pt x="701" y="899"/>
                        <a:pt x="680" y="911"/>
                      </a:cubicBezTo>
                      <a:cubicBezTo>
                        <a:pt x="680" y="869"/>
                        <a:pt x="680" y="828"/>
                        <a:pt x="680" y="786"/>
                      </a:cubicBezTo>
                      <a:cubicBezTo>
                        <a:pt x="735" y="740"/>
                        <a:pt x="800" y="683"/>
                        <a:pt x="806" y="614"/>
                      </a:cubicBezTo>
                      <a:cubicBezTo>
                        <a:pt x="803" y="588"/>
                        <a:pt x="786" y="565"/>
                        <a:pt x="766" y="566"/>
                      </a:cubicBezTo>
                      <a:cubicBezTo>
                        <a:pt x="750" y="568"/>
                        <a:pt x="716" y="578"/>
                        <a:pt x="697" y="592"/>
                      </a:cubicBezTo>
                      <a:cubicBezTo>
                        <a:pt x="715" y="595"/>
                        <a:pt x="728" y="609"/>
                        <a:pt x="726" y="636"/>
                      </a:cubicBezTo>
                      <a:cubicBezTo>
                        <a:pt x="721" y="660"/>
                        <a:pt x="703" y="683"/>
                        <a:pt x="680" y="706"/>
                      </a:cubicBezTo>
                      <a:cubicBezTo>
                        <a:pt x="680" y="657"/>
                        <a:pt x="680" y="608"/>
                        <a:pt x="680" y="559"/>
                      </a:cubicBezTo>
                      <a:cubicBezTo>
                        <a:pt x="783" y="531"/>
                        <a:pt x="918" y="508"/>
                        <a:pt x="936" y="416"/>
                      </a:cubicBezTo>
                      <a:cubicBezTo>
                        <a:pt x="940" y="330"/>
                        <a:pt x="861" y="291"/>
                        <a:pt x="821" y="291"/>
                      </a:cubicBezTo>
                      <a:cubicBezTo>
                        <a:pt x="733" y="292"/>
                        <a:pt x="738" y="372"/>
                        <a:pt x="786" y="380"/>
                      </a:cubicBezTo>
                      <a:cubicBezTo>
                        <a:pt x="805" y="383"/>
                        <a:pt x="804" y="362"/>
                        <a:pt x="819" y="360"/>
                      </a:cubicBezTo>
                      <a:cubicBezTo>
                        <a:pt x="839" y="358"/>
                        <a:pt x="864" y="371"/>
                        <a:pt x="864" y="401"/>
                      </a:cubicBezTo>
                      <a:cubicBezTo>
                        <a:pt x="864" y="442"/>
                        <a:pt x="773" y="466"/>
                        <a:pt x="680" y="496"/>
                      </a:cubicBezTo>
                      <a:cubicBezTo>
                        <a:pt x="680" y="444"/>
                        <a:pt x="680" y="393"/>
                        <a:pt x="680" y="341"/>
                      </a:cubicBezTo>
                      <a:cubicBezTo>
                        <a:pt x="832" y="150"/>
                        <a:pt x="936" y="326"/>
                        <a:pt x="1018" y="341"/>
                      </a:cubicBezTo>
                      <a:cubicBezTo>
                        <a:pt x="1139" y="356"/>
                        <a:pt x="1234" y="255"/>
                        <a:pt x="1311" y="196"/>
                      </a:cubicBezTo>
                      <a:cubicBezTo>
                        <a:pt x="1132" y="180"/>
                        <a:pt x="1041" y="25"/>
                        <a:pt x="907" y="31"/>
                      </a:cubicBezTo>
                      <a:lnTo>
                        <a:pt x="907" y="31"/>
                      </a:lnTo>
                      <a:close/>
                      <a:moveTo>
                        <a:pt x="367" y="395"/>
                      </a:moveTo>
                      <a:lnTo>
                        <a:pt x="367" y="395"/>
                      </a:lnTo>
                      <a:cubicBezTo>
                        <a:pt x="374" y="323"/>
                        <a:pt x="448" y="269"/>
                        <a:pt x="547" y="305"/>
                      </a:cubicBezTo>
                      <a:cubicBezTo>
                        <a:pt x="584" y="321"/>
                        <a:pt x="582" y="386"/>
                        <a:pt x="535" y="376"/>
                      </a:cubicBezTo>
                      <a:cubicBezTo>
                        <a:pt x="524" y="374"/>
                        <a:pt x="512" y="353"/>
                        <a:pt x="489" y="353"/>
                      </a:cubicBezTo>
                      <a:cubicBezTo>
                        <a:pt x="464" y="351"/>
                        <a:pt x="445" y="370"/>
                        <a:pt x="446" y="395"/>
                      </a:cubicBezTo>
                      <a:cubicBezTo>
                        <a:pt x="455" y="455"/>
                        <a:pt x="540" y="484"/>
                        <a:pt x="604" y="485"/>
                      </a:cubicBezTo>
                      <a:cubicBezTo>
                        <a:pt x="576" y="502"/>
                        <a:pt x="551" y="515"/>
                        <a:pt x="522" y="528"/>
                      </a:cubicBezTo>
                      <a:cubicBezTo>
                        <a:pt x="454" y="534"/>
                        <a:pt x="362" y="477"/>
                        <a:pt x="367" y="395"/>
                      </a:cubicBezTo>
                      <a:close/>
                    </a:path>
                  </a:pathLst>
                </a:custGeom>
                <a:solidFill>
                  <a:sysClr val="window" lastClr="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dirty="0" smtClean="0">
                    <a:ln>
                      <a:noFill/>
                    </a:ln>
                    <a:solidFill>
                      <a:prstClr val="black"/>
                    </a:solidFill>
                    <a:effectLst/>
                    <a:uLnTx/>
                    <a:uFillTx/>
                  </a:endParaRPr>
                </a:p>
              </p:txBody>
            </p:sp>
            <p:sp>
              <p:nvSpPr>
                <p:cNvPr id="102" name="Freeform 48"/>
                <p:cNvSpPr>
                  <a:spLocks noChangeAspect="1"/>
                </p:cNvSpPr>
                <p:nvPr/>
              </p:nvSpPr>
              <p:spPr bwMode="auto">
                <a:xfrm>
                  <a:off x="6284546" y="2643572"/>
                  <a:ext cx="381394" cy="365120"/>
                </a:xfrm>
                <a:custGeom>
                  <a:avLst/>
                  <a:gdLst>
                    <a:gd name="T0" fmla="*/ 2566 w 3726"/>
                    <a:gd name="T1" fmla="*/ 30 h 3567"/>
                    <a:gd name="T2" fmla="*/ 2737 w 3726"/>
                    <a:gd name="T3" fmla="*/ 147 h 3567"/>
                    <a:gd name="T4" fmla="*/ 2834 w 3726"/>
                    <a:gd name="T5" fmla="*/ 331 h 3567"/>
                    <a:gd name="T6" fmla="*/ 2834 w 3726"/>
                    <a:gd name="T7" fmla="*/ 547 h 3567"/>
                    <a:gd name="T8" fmla="*/ 2737 w 3726"/>
                    <a:gd name="T9" fmla="*/ 731 h 3567"/>
                    <a:gd name="T10" fmla="*/ 2566 w 3726"/>
                    <a:gd name="T11" fmla="*/ 849 h 3567"/>
                    <a:gd name="T12" fmla="*/ 2372 w 3726"/>
                    <a:gd name="T13" fmla="*/ 877 h 3567"/>
                    <a:gd name="T14" fmla="*/ 2230 w 3726"/>
                    <a:gd name="T15" fmla="*/ 1399 h 3567"/>
                    <a:gd name="T16" fmla="*/ 2345 w 3726"/>
                    <a:gd name="T17" fmla="*/ 1598 h 3567"/>
                    <a:gd name="T18" fmla="*/ 2370 w 3726"/>
                    <a:gd name="T19" fmla="*/ 1835 h 3567"/>
                    <a:gd name="T20" fmla="*/ 2299 w 3726"/>
                    <a:gd name="T21" fmla="*/ 2054 h 3567"/>
                    <a:gd name="T22" fmla="*/ 2797 w 3726"/>
                    <a:gd name="T23" fmla="*/ 2263 h 3567"/>
                    <a:gd name="T24" fmla="*/ 3050 w 3726"/>
                    <a:gd name="T25" fmla="*/ 2215 h 3567"/>
                    <a:gd name="T26" fmla="*/ 3313 w 3726"/>
                    <a:gd name="T27" fmla="*/ 2268 h 3567"/>
                    <a:gd name="T28" fmla="*/ 3528 w 3726"/>
                    <a:gd name="T29" fmla="*/ 2412 h 3567"/>
                    <a:gd name="T30" fmla="*/ 3673 w 3726"/>
                    <a:gd name="T31" fmla="*/ 2627 h 3567"/>
                    <a:gd name="T32" fmla="*/ 3726 w 3726"/>
                    <a:gd name="T33" fmla="*/ 2890 h 3567"/>
                    <a:gd name="T34" fmla="*/ 3673 w 3726"/>
                    <a:gd name="T35" fmla="*/ 3153 h 3567"/>
                    <a:gd name="T36" fmla="*/ 3528 w 3726"/>
                    <a:gd name="T37" fmla="*/ 3369 h 3567"/>
                    <a:gd name="T38" fmla="*/ 3313 w 3726"/>
                    <a:gd name="T39" fmla="*/ 3514 h 3567"/>
                    <a:gd name="T40" fmla="*/ 3050 w 3726"/>
                    <a:gd name="T41" fmla="*/ 3567 h 3567"/>
                    <a:gd name="T42" fmla="*/ 2787 w 3726"/>
                    <a:gd name="T43" fmla="*/ 3514 h 3567"/>
                    <a:gd name="T44" fmla="*/ 2571 w 3726"/>
                    <a:gd name="T45" fmla="*/ 3369 h 3567"/>
                    <a:gd name="T46" fmla="*/ 2426 w 3726"/>
                    <a:gd name="T47" fmla="*/ 3153 h 3567"/>
                    <a:gd name="T48" fmla="*/ 2373 w 3726"/>
                    <a:gd name="T49" fmla="*/ 2890 h 3567"/>
                    <a:gd name="T50" fmla="*/ 2419 w 3726"/>
                    <a:gd name="T51" fmla="*/ 2644 h 3567"/>
                    <a:gd name="T52" fmla="*/ 2089 w 3726"/>
                    <a:gd name="T53" fmla="*/ 2263 h 3567"/>
                    <a:gd name="T54" fmla="*/ 1870 w 3726"/>
                    <a:gd name="T55" fmla="*/ 2334 h 3567"/>
                    <a:gd name="T56" fmla="*/ 1635 w 3726"/>
                    <a:gd name="T57" fmla="*/ 2310 h 3567"/>
                    <a:gd name="T58" fmla="*/ 1439 w 3726"/>
                    <a:gd name="T59" fmla="*/ 2197 h 3567"/>
                    <a:gd name="T60" fmla="*/ 1303 w 3726"/>
                    <a:gd name="T61" fmla="*/ 2018 h 3567"/>
                    <a:gd name="T62" fmla="*/ 838 w 3726"/>
                    <a:gd name="T63" fmla="*/ 2258 h 3567"/>
                    <a:gd name="T64" fmla="*/ 719 w 3726"/>
                    <a:gd name="T65" fmla="*/ 2412 h 3567"/>
                    <a:gd name="T66" fmla="*/ 542 w 3726"/>
                    <a:gd name="T67" fmla="*/ 2500 h 3567"/>
                    <a:gd name="T68" fmla="*/ 331 w 3726"/>
                    <a:gd name="T69" fmla="*/ 2499 h 3567"/>
                    <a:gd name="T70" fmla="*/ 148 w 3726"/>
                    <a:gd name="T71" fmla="*/ 2402 h 3567"/>
                    <a:gd name="T72" fmla="*/ 29 w 3726"/>
                    <a:gd name="T73" fmla="*/ 2233 h 3567"/>
                    <a:gd name="T74" fmla="*/ 3 w 3726"/>
                    <a:gd name="T75" fmla="*/ 2018 h 3567"/>
                    <a:gd name="T76" fmla="*/ 79 w 3726"/>
                    <a:gd name="T77" fmla="*/ 1823 h 3567"/>
                    <a:gd name="T78" fmla="*/ 233 w 3726"/>
                    <a:gd name="T79" fmla="*/ 1686 h 3567"/>
                    <a:gd name="T80" fmla="*/ 440 w 3726"/>
                    <a:gd name="T81" fmla="*/ 1634 h 3567"/>
                    <a:gd name="T82" fmla="*/ 650 w 3726"/>
                    <a:gd name="T83" fmla="*/ 1687 h 3567"/>
                    <a:gd name="T84" fmla="*/ 805 w 3726"/>
                    <a:gd name="T85" fmla="*/ 1829 h 3567"/>
                    <a:gd name="T86" fmla="*/ 1251 w 3726"/>
                    <a:gd name="T87" fmla="*/ 1713 h 3567"/>
                    <a:gd name="T88" fmla="*/ 1324 w 3726"/>
                    <a:gd name="T89" fmla="*/ 1490 h 3567"/>
                    <a:gd name="T90" fmla="*/ 1478 w 3726"/>
                    <a:gd name="T91" fmla="*/ 1321 h 3567"/>
                    <a:gd name="T92" fmla="*/ 1689 w 3726"/>
                    <a:gd name="T93" fmla="*/ 1225 h 3567"/>
                    <a:gd name="T94" fmla="*/ 1926 w 3726"/>
                    <a:gd name="T95" fmla="*/ 1224 h 3567"/>
                    <a:gd name="T96" fmla="*/ 2022 w 3726"/>
                    <a:gd name="T97" fmla="*/ 648 h 3567"/>
                    <a:gd name="T98" fmla="*/ 1969 w 3726"/>
                    <a:gd name="T99" fmla="*/ 440 h 3567"/>
                    <a:gd name="T100" fmla="*/ 2021 w 3726"/>
                    <a:gd name="T101" fmla="*/ 233 h 3567"/>
                    <a:gd name="T102" fmla="*/ 2157 w 3726"/>
                    <a:gd name="T103" fmla="*/ 78 h 3567"/>
                    <a:gd name="T104" fmla="*/ 2353 w 3726"/>
                    <a:gd name="T105" fmla="*/ 4 h 35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726" h="3567">
                      <a:moveTo>
                        <a:pt x="2408" y="0"/>
                      </a:moveTo>
                      <a:lnTo>
                        <a:pt x="2463" y="4"/>
                      </a:lnTo>
                      <a:lnTo>
                        <a:pt x="2517" y="14"/>
                      </a:lnTo>
                      <a:lnTo>
                        <a:pt x="2566" y="30"/>
                      </a:lnTo>
                      <a:lnTo>
                        <a:pt x="2615" y="51"/>
                      </a:lnTo>
                      <a:lnTo>
                        <a:pt x="2659" y="78"/>
                      </a:lnTo>
                      <a:lnTo>
                        <a:pt x="2700" y="111"/>
                      </a:lnTo>
                      <a:lnTo>
                        <a:pt x="2737" y="147"/>
                      </a:lnTo>
                      <a:lnTo>
                        <a:pt x="2769" y="188"/>
                      </a:lnTo>
                      <a:lnTo>
                        <a:pt x="2796" y="233"/>
                      </a:lnTo>
                      <a:lnTo>
                        <a:pt x="2818" y="280"/>
                      </a:lnTo>
                      <a:lnTo>
                        <a:pt x="2834" y="331"/>
                      </a:lnTo>
                      <a:lnTo>
                        <a:pt x="2844" y="384"/>
                      </a:lnTo>
                      <a:lnTo>
                        <a:pt x="2848" y="440"/>
                      </a:lnTo>
                      <a:lnTo>
                        <a:pt x="2844" y="494"/>
                      </a:lnTo>
                      <a:lnTo>
                        <a:pt x="2834" y="547"/>
                      </a:lnTo>
                      <a:lnTo>
                        <a:pt x="2818" y="598"/>
                      </a:lnTo>
                      <a:lnTo>
                        <a:pt x="2796" y="645"/>
                      </a:lnTo>
                      <a:lnTo>
                        <a:pt x="2769" y="690"/>
                      </a:lnTo>
                      <a:lnTo>
                        <a:pt x="2737" y="731"/>
                      </a:lnTo>
                      <a:lnTo>
                        <a:pt x="2700" y="767"/>
                      </a:lnTo>
                      <a:lnTo>
                        <a:pt x="2659" y="800"/>
                      </a:lnTo>
                      <a:lnTo>
                        <a:pt x="2615" y="827"/>
                      </a:lnTo>
                      <a:lnTo>
                        <a:pt x="2566" y="849"/>
                      </a:lnTo>
                      <a:lnTo>
                        <a:pt x="2517" y="866"/>
                      </a:lnTo>
                      <a:lnTo>
                        <a:pt x="2463" y="875"/>
                      </a:lnTo>
                      <a:lnTo>
                        <a:pt x="2408" y="878"/>
                      </a:lnTo>
                      <a:lnTo>
                        <a:pt x="2372" y="877"/>
                      </a:lnTo>
                      <a:lnTo>
                        <a:pt x="2337" y="872"/>
                      </a:lnTo>
                      <a:lnTo>
                        <a:pt x="2145" y="1322"/>
                      </a:lnTo>
                      <a:lnTo>
                        <a:pt x="2189" y="1359"/>
                      </a:lnTo>
                      <a:lnTo>
                        <a:pt x="2230" y="1399"/>
                      </a:lnTo>
                      <a:lnTo>
                        <a:pt x="2266" y="1444"/>
                      </a:lnTo>
                      <a:lnTo>
                        <a:pt x="2296" y="1493"/>
                      </a:lnTo>
                      <a:lnTo>
                        <a:pt x="2323" y="1543"/>
                      </a:lnTo>
                      <a:lnTo>
                        <a:pt x="2345" y="1598"/>
                      </a:lnTo>
                      <a:lnTo>
                        <a:pt x="2360" y="1654"/>
                      </a:lnTo>
                      <a:lnTo>
                        <a:pt x="2370" y="1714"/>
                      </a:lnTo>
                      <a:lnTo>
                        <a:pt x="2373" y="1775"/>
                      </a:lnTo>
                      <a:lnTo>
                        <a:pt x="2370" y="1835"/>
                      </a:lnTo>
                      <a:lnTo>
                        <a:pt x="2361" y="1894"/>
                      </a:lnTo>
                      <a:lnTo>
                        <a:pt x="2345" y="1950"/>
                      </a:lnTo>
                      <a:lnTo>
                        <a:pt x="2324" y="2003"/>
                      </a:lnTo>
                      <a:lnTo>
                        <a:pt x="2299" y="2054"/>
                      </a:lnTo>
                      <a:lnTo>
                        <a:pt x="2634" y="2357"/>
                      </a:lnTo>
                      <a:lnTo>
                        <a:pt x="2685" y="2321"/>
                      </a:lnTo>
                      <a:lnTo>
                        <a:pt x="2739" y="2289"/>
                      </a:lnTo>
                      <a:lnTo>
                        <a:pt x="2797" y="2263"/>
                      </a:lnTo>
                      <a:lnTo>
                        <a:pt x="2857" y="2242"/>
                      </a:lnTo>
                      <a:lnTo>
                        <a:pt x="2919" y="2227"/>
                      </a:lnTo>
                      <a:lnTo>
                        <a:pt x="2983" y="2217"/>
                      </a:lnTo>
                      <a:lnTo>
                        <a:pt x="3050" y="2215"/>
                      </a:lnTo>
                      <a:lnTo>
                        <a:pt x="3119" y="2218"/>
                      </a:lnTo>
                      <a:lnTo>
                        <a:pt x="3186" y="2228"/>
                      </a:lnTo>
                      <a:lnTo>
                        <a:pt x="3251" y="2244"/>
                      </a:lnTo>
                      <a:lnTo>
                        <a:pt x="3313" y="2268"/>
                      </a:lnTo>
                      <a:lnTo>
                        <a:pt x="3372" y="2296"/>
                      </a:lnTo>
                      <a:lnTo>
                        <a:pt x="3427" y="2330"/>
                      </a:lnTo>
                      <a:lnTo>
                        <a:pt x="3481" y="2368"/>
                      </a:lnTo>
                      <a:lnTo>
                        <a:pt x="3528" y="2412"/>
                      </a:lnTo>
                      <a:lnTo>
                        <a:pt x="3572" y="2460"/>
                      </a:lnTo>
                      <a:lnTo>
                        <a:pt x="3610" y="2513"/>
                      </a:lnTo>
                      <a:lnTo>
                        <a:pt x="3644" y="2568"/>
                      </a:lnTo>
                      <a:lnTo>
                        <a:pt x="3673" y="2627"/>
                      </a:lnTo>
                      <a:lnTo>
                        <a:pt x="3696" y="2689"/>
                      </a:lnTo>
                      <a:lnTo>
                        <a:pt x="3712" y="2755"/>
                      </a:lnTo>
                      <a:lnTo>
                        <a:pt x="3722" y="2821"/>
                      </a:lnTo>
                      <a:lnTo>
                        <a:pt x="3726" y="2890"/>
                      </a:lnTo>
                      <a:lnTo>
                        <a:pt x="3722" y="2960"/>
                      </a:lnTo>
                      <a:lnTo>
                        <a:pt x="3712" y="3027"/>
                      </a:lnTo>
                      <a:lnTo>
                        <a:pt x="3696" y="3091"/>
                      </a:lnTo>
                      <a:lnTo>
                        <a:pt x="3673" y="3153"/>
                      </a:lnTo>
                      <a:lnTo>
                        <a:pt x="3644" y="3213"/>
                      </a:lnTo>
                      <a:lnTo>
                        <a:pt x="3610" y="3269"/>
                      </a:lnTo>
                      <a:lnTo>
                        <a:pt x="3572" y="3321"/>
                      </a:lnTo>
                      <a:lnTo>
                        <a:pt x="3528" y="3369"/>
                      </a:lnTo>
                      <a:lnTo>
                        <a:pt x="3481" y="3412"/>
                      </a:lnTo>
                      <a:lnTo>
                        <a:pt x="3427" y="3452"/>
                      </a:lnTo>
                      <a:lnTo>
                        <a:pt x="3372" y="3486"/>
                      </a:lnTo>
                      <a:lnTo>
                        <a:pt x="3313" y="3514"/>
                      </a:lnTo>
                      <a:lnTo>
                        <a:pt x="3251" y="3536"/>
                      </a:lnTo>
                      <a:lnTo>
                        <a:pt x="3186" y="3553"/>
                      </a:lnTo>
                      <a:lnTo>
                        <a:pt x="3119" y="3564"/>
                      </a:lnTo>
                      <a:lnTo>
                        <a:pt x="3050" y="3567"/>
                      </a:lnTo>
                      <a:lnTo>
                        <a:pt x="2980" y="3564"/>
                      </a:lnTo>
                      <a:lnTo>
                        <a:pt x="2913" y="3553"/>
                      </a:lnTo>
                      <a:lnTo>
                        <a:pt x="2849" y="3536"/>
                      </a:lnTo>
                      <a:lnTo>
                        <a:pt x="2787" y="3514"/>
                      </a:lnTo>
                      <a:lnTo>
                        <a:pt x="2727" y="3486"/>
                      </a:lnTo>
                      <a:lnTo>
                        <a:pt x="2671" y="3452"/>
                      </a:lnTo>
                      <a:lnTo>
                        <a:pt x="2619" y="3412"/>
                      </a:lnTo>
                      <a:lnTo>
                        <a:pt x="2571" y="3369"/>
                      </a:lnTo>
                      <a:lnTo>
                        <a:pt x="2528" y="3321"/>
                      </a:lnTo>
                      <a:lnTo>
                        <a:pt x="2488" y="3269"/>
                      </a:lnTo>
                      <a:lnTo>
                        <a:pt x="2454" y="3213"/>
                      </a:lnTo>
                      <a:lnTo>
                        <a:pt x="2426" y="3153"/>
                      </a:lnTo>
                      <a:lnTo>
                        <a:pt x="2404" y="3091"/>
                      </a:lnTo>
                      <a:lnTo>
                        <a:pt x="2387" y="3027"/>
                      </a:lnTo>
                      <a:lnTo>
                        <a:pt x="2376" y="2960"/>
                      </a:lnTo>
                      <a:lnTo>
                        <a:pt x="2373" y="2890"/>
                      </a:lnTo>
                      <a:lnTo>
                        <a:pt x="2375" y="2826"/>
                      </a:lnTo>
                      <a:lnTo>
                        <a:pt x="2384" y="2764"/>
                      </a:lnTo>
                      <a:lnTo>
                        <a:pt x="2399" y="2703"/>
                      </a:lnTo>
                      <a:lnTo>
                        <a:pt x="2419" y="2644"/>
                      </a:lnTo>
                      <a:lnTo>
                        <a:pt x="2444" y="2589"/>
                      </a:lnTo>
                      <a:lnTo>
                        <a:pt x="2474" y="2535"/>
                      </a:lnTo>
                      <a:lnTo>
                        <a:pt x="2137" y="2233"/>
                      </a:lnTo>
                      <a:lnTo>
                        <a:pt x="2089" y="2263"/>
                      </a:lnTo>
                      <a:lnTo>
                        <a:pt x="2039" y="2289"/>
                      </a:lnTo>
                      <a:lnTo>
                        <a:pt x="1984" y="2310"/>
                      </a:lnTo>
                      <a:lnTo>
                        <a:pt x="1929" y="2324"/>
                      </a:lnTo>
                      <a:lnTo>
                        <a:pt x="1870" y="2334"/>
                      </a:lnTo>
                      <a:lnTo>
                        <a:pt x="1810" y="2337"/>
                      </a:lnTo>
                      <a:lnTo>
                        <a:pt x="1750" y="2334"/>
                      </a:lnTo>
                      <a:lnTo>
                        <a:pt x="1692" y="2324"/>
                      </a:lnTo>
                      <a:lnTo>
                        <a:pt x="1635" y="2310"/>
                      </a:lnTo>
                      <a:lnTo>
                        <a:pt x="1582" y="2289"/>
                      </a:lnTo>
                      <a:lnTo>
                        <a:pt x="1531" y="2263"/>
                      </a:lnTo>
                      <a:lnTo>
                        <a:pt x="1484" y="2233"/>
                      </a:lnTo>
                      <a:lnTo>
                        <a:pt x="1439" y="2197"/>
                      </a:lnTo>
                      <a:lnTo>
                        <a:pt x="1399" y="2158"/>
                      </a:lnTo>
                      <a:lnTo>
                        <a:pt x="1362" y="2114"/>
                      </a:lnTo>
                      <a:lnTo>
                        <a:pt x="1330" y="2068"/>
                      </a:lnTo>
                      <a:lnTo>
                        <a:pt x="1303" y="2018"/>
                      </a:lnTo>
                      <a:lnTo>
                        <a:pt x="877" y="2111"/>
                      </a:lnTo>
                      <a:lnTo>
                        <a:pt x="870" y="2161"/>
                      </a:lnTo>
                      <a:lnTo>
                        <a:pt x="857" y="2210"/>
                      </a:lnTo>
                      <a:lnTo>
                        <a:pt x="838" y="2258"/>
                      </a:lnTo>
                      <a:lnTo>
                        <a:pt x="816" y="2300"/>
                      </a:lnTo>
                      <a:lnTo>
                        <a:pt x="788" y="2341"/>
                      </a:lnTo>
                      <a:lnTo>
                        <a:pt x="755" y="2378"/>
                      </a:lnTo>
                      <a:lnTo>
                        <a:pt x="719" y="2412"/>
                      </a:lnTo>
                      <a:lnTo>
                        <a:pt x="679" y="2442"/>
                      </a:lnTo>
                      <a:lnTo>
                        <a:pt x="636" y="2467"/>
                      </a:lnTo>
                      <a:lnTo>
                        <a:pt x="591" y="2486"/>
                      </a:lnTo>
                      <a:lnTo>
                        <a:pt x="542" y="2500"/>
                      </a:lnTo>
                      <a:lnTo>
                        <a:pt x="492" y="2509"/>
                      </a:lnTo>
                      <a:lnTo>
                        <a:pt x="440" y="2513"/>
                      </a:lnTo>
                      <a:lnTo>
                        <a:pt x="384" y="2509"/>
                      </a:lnTo>
                      <a:lnTo>
                        <a:pt x="331" y="2499"/>
                      </a:lnTo>
                      <a:lnTo>
                        <a:pt x="280" y="2483"/>
                      </a:lnTo>
                      <a:lnTo>
                        <a:pt x="233" y="2461"/>
                      </a:lnTo>
                      <a:lnTo>
                        <a:pt x="189" y="2434"/>
                      </a:lnTo>
                      <a:lnTo>
                        <a:pt x="148" y="2402"/>
                      </a:lnTo>
                      <a:lnTo>
                        <a:pt x="111" y="2365"/>
                      </a:lnTo>
                      <a:lnTo>
                        <a:pt x="79" y="2324"/>
                      </a:lnTo>
                      <a:lnTo>
                        <a:pt x="52" y="2280"/>
                      </a:lnTo>
                      <a:lnTo>
                        <a:pt x="29" y="2233"/>
                      </a:lnTo>
                      <a:lnTo>
                        <a:pt x="14" y="2182"/>
                      </a:lnTo>
                      <a:lnTo>
                        <a:pt x="3" y="2129"/>
                      </a:lnTo>
                      <a:lnTo>
                        <a:pt x="0" y="2073"/>
                      </a:lnTo>
                      <a:lnTo>
                        <a:pt x="3" y="2018"/>
                      </a:lnTo>
                      <a:lnTo>
                        <a:pt x="14" y="1965"/>
                      </a:lnTo>
                      <a:lnTo>
                        <a:pt x="29" y="1915"/>
                      </a:lnTo>
                      <a:lnTo>
                        <a:pt x="52" y="1867"/>
                      </a:lnTo>
                      <a:lnTo>
                        <a:pt x="79" y="1823"/>
                      </a:lnTo>
                      <a:lnTo>
                        <a:pt x="111" y="1782"/>
                      </a:lnTo>
                      <a:lnTo>
                        <a:pt x="148" y="1745"/>
                      </a:lnTo>
                      <a:lnTo>
                        <a:pt x="189" y="1713"/>
                      </a:lnTo>
                      <a:lnTo>
                        <a:pt x="233" y="1686"/>
                      </a:lnTo>
                      <a:lnTo>
                        <a:pt x="280" y="1663"/>
                      </a:lnTo>
                      <a:lnTo>
                        <a:pt x="331" y="1647"/>
                      </a:lnTo>
                      <a:lnTo>
                        <a:pt x="384" y="1637"/>
                      </a:lnTo>
                      <a:lnTo>
                        <a:pt x="440" y="1634"/>
                      </a:lnTo>
                      <a:lnTo>
                        <a:pt x="495" y="1637"/>
                      </a:lnTo>
                      <a:lnTo>
                        <a:pt x="549" y="1649"/>
                      </a:lnTo>
                      <a:lnTo>
                        <a:pt x="601" y="1664"/>
                      </a:lnTo>
                      <a:lnTo>
                        <a:pt x="650" y="1687"/>
                      </a:lnTo>
                      <a:lnTo>
                        <a:pt x="694" y="1715"/>
                      </a:lnTo>
                      <a:lnTo>
                        <a:pt x="736" y="1749"/>
                      </a:lnTo>
                      <a:lnTo>
                        <a:pt x="772" y="1786"/>
                      </a:lnTo>
                      <a:lnTo>
                        <a:pt x="805" y="1829"/>
                      </a:lnTo>
                      <a:lnTo>
                        <a:pt x="832" y="1875"/>
                      </a:lnTo>
                      <a:lnTo>
                        <a:pt x="1249" y="1784"/>
                      </a:lnTo>
                      <a:lnTo>
                        <a:pt x="1248" y="1775"/>
                      </a:lnTo>
                      <a:lnTo>
                        <a:pt x="1251" y="1713"/>
                      </a:lnTo>
                      <a:lnTo>
                        <a:pt x="1261" y="1654"/>
                      </a:lnTo>
                      <a:lnTo>
                        <a:pt x="1277" y="1597"/>
                      </a:lnTo>
                      <a:lnTo>
                        <a:pt x="1298" y="1542"/>
                      </a:lnTo>
                      <a:lnTo>
                        <a:pt x="1324" y="1490"/>
                      </a:lnTo>
                      <a:lnTo>
                        <a:pt x="1356" y="1443"/>
                      </a:lnTo>
                      <a:lnTo>
                        <a:pt x="1393" y="1398"/>
                      </a:lnTo>
                      <a:lnTo>
                        <a:pt x="1434" y="1357"/>
                      </a:lnTo>
                      <a:lnTo>
                        <a:pt x="1478" y="1321"/>
                      </a:lnTo>
                      <a:lnTo>
                        <a:pt x="1527" y="1289"/>
                      </a:lnTo>
                      <a:lnTo>
                        <a:pt x="1578" y="1262"/>
                      </a:lnTo>
                      <a:lnTo>
                        <a:pt x="1633" y="1241"/>
                      </a:lnTo>
                      <a:lnTo>
                        <a:pt x="1689" y="1225"/>
                      </a:lnTo>
                      <a:lnTo>
                        <a:pt x="1749" y="1216"/>
                      </a:lnTo>
                      <a:lnTo>
                        <a:pt x="1810" y="1212"/>
                      </a:lnTo>
                      <a:lnTo>
                        <a:pt x="1869" y="1216"/>
                      </a:lnTo>
                      <a:lnTo>
                        <a:pt x="1926" y="1224"/>
                      </a:lnTo>
                      <a:lnTo>
                        <a:pt x="2120" y="771"/>
                      </a:lnTo>
                      <a:lnTo>
                        <a:pt x="2083" y="733"/>
                      </a:lnTo>
                      <a:lnTo>
                        <a:pt x="2049" y="693"/>
                      </a:lnTo>
                      <a:lnTo>
                        <a:pt x="2022" y="648"/>
                      </a:lnTo>
                      <a:lnTo>
                        <a:pt x="1999" y="600"/>
                      </a:lnTo>
                      <a:lnTo>
                        <a:pt x="1982" y="548"/>
                      </a:lnTo>
                      <a:lnTo>
                        <a:pt x="1972" y="495"/>
                      </a:lnTo>
                      <a:lnTo>
                        <a:pt x="1969" y="440"/>
                      </a:lnTo>
                      <a:lnTo>
                        <a:pt x="1972" y="384"/>
                      </a:lnTo>
                      <a:lnTo>
                        <a:pt x="1982" y="331"/>
                      </a:lnTo>
                      <a:lnTo>
                        <a:pt x="1998" y="280"/>
                      </a:lnTo>
                      <a:lnTo>
                        <a:pt x="2021" y="233"/>
                      </a:lnTo>
                      <a:lnTo>
                        <a:pt x="2048" y="188"/>
                      </a:lnTo>
                      <a:lnTo>
                        <a:pt x="2079" y="147"/>
                      </a:lnTo>
                      <a:lnTo>
                        <a:pt x="2117" y="111"/>
                      </a:lnTo>
                      <a:lnTo>
                        <a:pt x="2157" y="78"/>
                      </a:lnTo>
                      <a:lnTo>
                        <a:pt x="2201" y="51"/>
                      </a:lnTo>
                      <a:lnTo>
                        <a:pt x="2249" y="30"/>
                      </a:lnTo>
                      <a:lnTo>
                        <a:pt x="2300" y="14"/>
                      </a:lnTo>
                      <a:lnTo>
                        <a:pt x="2353" y="4"/>
                      </a:lnTo>
                      <a:lnTo>
                        <a:pt x="2408" y="0"/>
                      </a:lnTo>
                      <a:close/>
                    </a:path>
                  </a:pathLst>
                </a:custGeom>
                <a:solidFill>
                  <a:sysClr val="window" lastClr="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dirty="0" smtClean="0">
                    <a:ln>
                      <a:noFill/>
                    </a:ln>
                    <a:solidFill>
                      <a:srgbClr val="000000"/>
                    </a:solidFill>
                    <a:effectLst/>
                    <a:uLnTx/>
                    <a:uFillTx/>
                  </a:endParaRPr>
                </a:p>
              </p:txBody>
            </p:sp>
            <p:sp>
              <p:nvSpPr>
                <p:cNvPr id="103" name="Freeform 31"/>
                <p:cNvSpPr>
                  <a:spLocks noChangeAspect="1" noEditPoints="1"/>
                </p:cNvSpPr>
                <p:nvPr/>
              </p:nvSpPr>
              <p:spPr bwMode="auto">
                <a:xfrm>
                  <a:off x="2328452" y="4539856"/>
                  <a:ext cx="515760" cy="301752"/>
                </a:xfrm>
                <a:custGeom>
                  <a:avLst/>
                  <a:gdLst>
                    <a:gd name="T0" fmla="*/ 5743 w 5783"/>
                    <a:gd name="T1" fmla="*/ 3160 h 3385"/>
                    <a:gd name="T2" fmla="*/ 5671 w 5783"/>
                    <a:gd name="T3" fmla="*/ 3369 h 3385"/>
                    <a:gd name="T4" fmla="*/ 3949 w 5783"/>
                    <a:gd name="T5" fmla="*/ 3327 h 3385"/>
                    <a:gd name="T6" fmla="*/ 3974 w 5783"/>
                    <a:gd name="T7" fmla="*/ 3106 h 3385"/>
                    <a:gd name="T8" fmla="*/ 5631 w 5783"/>
                    <a:gd name="T9" fmla="*/ 2637 h 3385"/>
                    <a:gd name="T10" fmla="*/ 5702 w 5783"/>
                    <a:gd name="T11" fmla="*/ 2848 h 3385"/>
                    <a:gd name="T12" fmla="*/ 3995 w 5783"/>
                    <a:gd name="T13" fmla="*/ 2930 h 3385"/>
                    <a:gd name="T14" fmla="*/ 3879 w 5783"/>
                    <a:gd name="T15" fmla="*/ 2742 h 3385"/>
                    <a:gd name="T16" fmla="*/ 4097 w 5783"/>
                    <a:gd name="T17" fmla="*/ 2172 h 3385"/>
                    <a:gd name="T18" fmla="*/ 5780 w 5783"/>
                    <a:gd name="T19" fmla="*/ 2293 h 3385"/>
                    <a:gd name="T20" fmla="*/ 5666 w 5783"/>
                    <a:gd name="T21" fmla="*/ 2483 h 3385"/>
                    <a:gd name="T22" fmla="*/ 3958 w 5783"/>
                    <a:gd name="T23" fmla="*/ 2398 h 3385"/>
                    <a:gd name="T24" fmla="*/ 4028 w 5783"/>
                    <a:gd name="T25" fmla="*/ 2188 h 3385"/>
                    <a:gd name="T26" fmla="*/ 4330 w 5783"/>
                    <a:gd name="T27" fmla="*/ 1434 h 3385"/>
                    <a:gd name="T28" fmla="*/ 4416 w 5783"/>
                    <a:gd name="T29" fmla="*/ 1766 h 3385"/>
                    <a:gd name="T30" fmla="*/ 4140 w 5783"/>
                    <a:gd name="T31" fmla="*/ 1961 h 3385"/>
                    <a:gd name="T32" fmla="*/ 3867 w 5783"/>
                    <a:gd name="T33" fmla="*/ 1766 h 3385"/>
                    <a:gd name="T34" fmla="*/ 3953 w 5783"/>
                    <a:gd name="T35" fmla="*/ 1434 h 3385"/>
                    <a:gd name="T36" fmla="*/ 1099 w 5783"/>
                    <a:gd name="T37" fmla="*/ 1384 h 3385"/>
                    <a:gd name="T38" fmla="*/ 1290 w 5783"/>
                    <a:gd name="T39" fmla="*/ 1663 h 3385"/>
                    <a:gd name="T40" fmla="*/ 1099 w 5783"/>
                    <a:gd name="T41" fmla="*/ 1942 h 3385"/>
                    <a:gd name="T42" fmla="*/ 772 w 5783"/>
                    <a:gd name="T43" fmla="*/ 1854 h 3385"/>
                    <a:gd name="T44" fmla="*/ 744 w 5783"/>
                    <a:gd name="T45" fmla="*/ 1512 h 3385"/>
                    <a:gd name="T46" fmla="*/ 2464 w 5783"/>
                    <a:gd name="T47" fmla="*/ 1001 h 3385"/>
                    <a:gd name="T48" fmla="*/ 2185 w 5783"/>
                    <a:gd name="T49" fmla="*/ 1319 h 3385"/>
                    <a:gd name="T50" fmla="*/ 2210 w 5783"/>
                    <a:gd name="T51" fmla="*/ 1617 h 3385"/>
                    <a:gd name="T52" fmla="*/ 2531 w 5783"/>
                    <a:gd name="T53" fmla="*/ 1775 h 3385"/>
                    <a:gd name="T54" fmla="*/ 2661 w 5783"/>
                    <a:gd name="T55" fmla="*/ 1898 h 3385"/>
                    <a:gd name="T56" fmla="*/ 2438 w 5783"/>
                    <a:gd name="T57" fmla="*/ 1949 h 3385"/>
                    <a:gd name="T58" fmla="*/ 2243 w 5783"/>
                    <a:gd name="T59" fmla="*/ 2142 h 3385"/>
                    <a:gd name="T60" fmla="*/ 2726 w 5783"/>
                    <a:gd name="T61" fmla="*/ 2145 h 3385"/>
                    <a:gd name="T62" fmla="*/ 2986 w 5783"/>
                    <a:gd name="T63" fmla="*/ 1900 h 3385"/>
                    <a:gd name="T64" fmla="*/ 2863 w 5783"/>
                    <a:gd name="T65" fmla="*/ 1619 h 3385"/>
                    <a:gd name="T66" fmla="*/ 2508 w 5783"/>
                    <a:gd name="T67" fmla="*/ 1471 h 3385"/>
                    <a:gd name="T68" fmla="*/ 2512 w 5783"/>
                    <a:gd name="T69" fmla="*/ 1369 h 3385"/>
                    <a:gd name="T70" fmla="*/ 2817 w 5783"/>
                    <a:gd name="T71" fmla="*/ 1385 h 3385"/>
                    <a:gd name="T72" fmla="*/ 2775 w 5783"/>
                    <a:gd name="T73" fmla="*/ 1148 h 3385"/>
                    <a:gd name="T74" fmla="*/ 2764 w 5783"/>
                    <a:gd name="T75" fmla="*/ 578 h 3385"/>
                    <a:gd name="T76" fmla="*/ 3314 w 5783"/>
                    <a:gd name="T77" fmla="*/ 959 h 3385"/>
                    <a:gd name="T78" fmla="*/ 3533 w 5783"/>
                    <a:gd name="T79" fmla="*/ 1663 h 3385"/>
                    <a:gd name="T80" fmla="*/ 3314 w 5783"/>
                    <a:gd name="T81" fmla="*/ 2367 h 3385"/>
                    <a:gd name="T82" fmla="*/ 2764 w 5783"/>
                    <a:gd name="T83" fmla="*/ 2748 h 3385"/>
                    <a:gd name="T84" fmla="*/ 2110 w 5783"/>
                    <a:gd name="T85" fmla="*/ 2635 h 3385"/>
                    <a:gd name="T86" fmla="*/ 1680 w 5783"/>
                    <a:gd name="T87" fmla="*/ 2093 h 3385"/>
                    <a:gd name="T88" fmla="*/ 1648 w 5783"/>
                    <a:gd name="T89" fmla="*/ 1334 h 3385"/>
                    <a:gd name="T90" fmla="*/ 2029 w 5783"/>
                    <a:gd name="T91" fmla="*/ 744 h 3385"/>
                    <a:gd name="T92" fmla="*/ 176 w 5783"/>
                    <a:gd name="T93" fmla="*/ 0 h 3385"/>
                    <a:gd name="T94" fmla="*/ 5134 w 5783"/>
                    <a:gd name="T95" fmla="*/ 139 h 3385"/>
                    <a:gd name="T96" fmla="*/ 4613 w 5783"/>
                    <a:gd name="T97" fmla="*/ 748 h 3385"/>
                    <a:gd name="T98" fmla="*/ 4326 w 5783"/>
                    <a:gd name="T99" fmla="*/ 321 h 3385"/>
                    <a:gd name="T100" fmla="*/ 583 w 5783"/>
                    <a:gd name="T101" fmla="*/ 702 h 3385"/>
                    <a:gd name="T102" fmla="*/ 456 w 5783"/>
                    <a:gd name="T103" fmla="*/ 2590 h 3385"/>
                    <a:gd name="T104" fmla="*/ 785 w 5783"/>
                    <a:gd name="T105" fmla="*/ 2965 h 3385"/>
                    <a:gd name="T106" fmla="*/ 3726 w 5783"/>
                    <a:gd name="T107" fmla="*/ 3274 h 3385"/>
                    <a:gd name="T108" fmla="*/ 39 w 5783"/>
                    <a:gd name="T109" fmla="*/ 3294 h 3385"/>
                    <a:gd name="T110" fmla="*/ 39 w 5783"/>
                    <a:gd name="T111" fmla="*/ 67 h 3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783" h="3385">
                      <a:moveTo>
                        <a:pt x="4070" y="3072"/>
                      </a:moveTo>
                      <a:lnTo>
                        <a:pt x="5604" y="3072"/>
                      </a:lnTo>
                      <a:lnTo>
                        <a:pt x="5639" y="3076"/>
                      </a:lnTo>
                      <a:lnTo>
                        <a:pt x="5671" y="3088"/>
                      </a:lnTo>
                      <a:lnTo>
                        <a:pt x="5701" y="3106"/>
                      </a:lnTo>
                      <a:lnTo>
                        <a:pt x="5724" y="3130"/>
                      </a:lnTo>
                      <a:lnTo>
                        <a:pt x="5743" y="3160"/>
                      </a:lnTo>
                      <a:lnTo>
                        <a:pt x="5753" y="3194"/>
                      </a:lnTo>
                      <a:lnTo>
                        <a:pt x="5759" y="3229"/>
                      </a:lnTo>
                      <a:lnTo>
                        <a:pt x="5753" y="3266"/>
                      </a:lnTo>
                      <a:lnTo>
                        <a:pt x="5743" y="3297"/>
                      </a:lnTo>
                      <a:lnTo>
                        <a:pt x="5724" y="3327"/>
                      </a:lnTo>
                      <a:lnTo>
                        <a:pt x="5701" y="3352"/>
                      </a:lnTo>
                      <a:lnTo>
                        <a:pt x="5671" y="3369"/>
                      </a:lnTo>
                      <a:lnTo>
                        <a:pt x="5639" y="3381"/>
                      </a:lnTo>
                      <a:lnTo>
                        <a:pt x="5604" y="3385"/>
                      </a:lnTo>
                      <a:lnTo>
                        <a:pt x="4070" y="3385"/>
                      </a:lnTo>
                      <a:lnTo>
                        <a:pt x="4035" y="3381"/>
                      </a:lnTo>
                      <a:lnTo>
                        <a:pt x="4002" y="3369"/>
                      </a:lnTo>
                      <a:lnTo>
                        <a:pt x="3974" y="3352"/>
                      </a:lnTo>
                      <a:lnTo>
                        <a:pt x="3949" y="3327"/>
                      </a:lnTo>
                      <a:lnTo>
                        <a:pt x="3932" y="3297"/>
                      </a:lnTo>
                      <a:lnTo>
                        <a:pt x="3919" y="3266"/>
                      </a:lnTo>
                      <a:lnTo>
                        <a:pt x="3916" y="3229"/>
                      </a:lnTo>
                      <a:lnTo>
                        <a:pt x="3919" y="3194"/>
                      </a:lnTo>
                      <a:lnTo>
                        <a:pt x="3932" y="3160"/>
                      </a:lnTo>
                      <a:lnTo>
                        <a:pt x="3949" y="3130"/>
                      </a:lnTo>
                      <a:lnTo>
                        <a:pt x="3974" y="3106"/>
                      </a:lnTo>
                      <a:lnTo>
                        <a:pt x="4002" y="3088"/>
                      </a:lnTo>
                      <a:lnTo>
                        <a:pt x="4035" y="3076"/>
                      </a:lnTo>
                      <a:lnTo>
                        <a:pt x="4070" y="3072"/>
                      </a:lnTo>
                      <a:close/>
                      <a:moveTo>
                        <a:pt x="4030" y="2621"/>
                      </a:moveTo>
                      <a:lnTo>
                        <a:pt x="5562" y="2621"/>
                      </a:lnTo>
                      <a:lnTo>
                        <a:pt x="5599" y="2625"/>
                      </a:lnTo>
                      <a:lnTo>
                        <a:pt x="5631" y="2637"/>
                      </a:lnTo>
                      <a:lnTo>
                        <a:pt x="5660" y="2656"/>
                      </a:lnTo>
                      <a:lnTo>
                        <a:pt x="5683" y="2679"/>
                      </a:lnTo>
                      <a:lnTo>
                        <a:pt x="5702" y="2709"/>
                      </a:lnTo>
                      <a:lnTo>
                        <a:pt x="5713" y="2742"/>
                      </a:lnTo>
                      <a:lnTo>
                        <a:pt x="5718" y="2778"/>
                      </a:lnTo>
                      <a:lnTo>
                        <a:pt x="5713" y="2814"/>
                      </a:lnTo>
                      <a:lnTo>
                        <a:pt x="5702" y="2848"/>
                      </a:lnTo>
                      <a:lnTo>
                        <a:pt x="5683" y="2876"/>
                      </a:lnTo>
                      <a:lnTo>
                        <a:pt x="5660" y="2900"/>
                      </a:lnTo>
                      <a:lnTo>
                        <a:pt x="5631" y="2920"/>
                      </a:lnTo>
                      <a:lnTo>
                        <a:pt x="5599" y="2930"/>
                      </a:lnTo>
                      <a:lnTo>
                        <a:pt x="5562" y="2936"/>
                      </a:lnTo>
                      <a:lnTo>
                        <a:pt x="4030" y="2936"/>
                      </a:lnTo>
                      <a:lnTo>
                        <a:pt x="3995" y="2930"/>
                      </a:lnTo>
                      <a:lnTo>
                        <a:pt x="3961" y="2920"/>
                      </a:lnTo>
                      <a:lnTo>
                        <a:pt x="3933" y="2900"/>
                      </a:lnTo>
                      <a:lnTo>
                        <a:pt x="3909" y="2876"/>
                      </a:lnTo>
                      <a:lnTo>
                        <a:pt x="3891" y="2848"/>
                      </a:lnTo>
                      <a:lnTo>
                        <a:pt x="3879" y="2814"/>
                      </a:lnTo>
                      <a:lnTo>
                        <a:pt x="3875" y="2778"/>
                      </a:lnTo>
                      <a:lnTo>
                        <a:pt x="3879" y="2742"/>
                      </a:lnTo>
                      <a:lnTo>
                        <a:pt x="3891" y="2709"/>
                      </a:lnTo>
                      <a:lnTo>
                        <a:pt x="3909" y="2679"/>
                      </a:lnTo>
                      <a:lnTo>
                        <a:pt x="3933" y="2656"/>
                      </a:lnTo>
                      <a:lnTo>
                        <a:pt x="3961" y="2637"/>
                      </a:lnTo>
                      <a:lnTo>
                        <a:pt x="3995" y="2625"/>
                      </a:lnTo>
                      <a:lnTo>
                        <a:pt x="4030" y="2621"/>
                      </a:lnTo>
                      <a:close/>
                      <a:moveTo>
                        <a:pt x="4097" y="2172"/>
                      </a:moveTo>
                      <a:lnTo>
                        <a:pt x="5629" y="2172"/>
                      </a:lnTo>
                      <a:lnTo>
                        <a:pt x="5666" y="2177"/>
                      </a:lnTo>
                      <a:lnTo>
                        <a:pt x="5697" y="2188"/>
                      </a:lnTo>
                      <a:lnTo>
                        <a:pt x="5725" y="2207"/>
                      </a:lnTo>
                      <a:lnTo>
                        <a:pt x="5750" y="2232"/>
                      </a:lnTo>
                      <a:lnTo>
                        <a:pt x="5767" y="2260"/>
                      </a:lnTo>
                      <a:lnTo>
                        <a:pt x="5780" y="2293"/>
                      </a:lnTo>
                      <a:lnTo>
                        <a:pt x="5783" y="2328"/>
                      </a:lnTo>
                      <a:lnTo>
                        <a:pt x="5780" y="2365"/>
                      </a:lnTo>
                      <a:lnTo>
                        <a:pt x="5767" y="2398"/>
                      </a:lnTo>
                      <a:lnTo>
                        <a:pt x="5750" y="2428"/>
                      </a:lnTo>
                      <a:lnTo>
                        <a:pt x="5725" y="2451"/>
                      </a:lnTo>
                      <a:lnTo>
                        <a:pt x="5697" y="2470"/>
                      </a:lnTo>
                      <a:lnTo>
                        <a:pt x="5666" y="2483"/>
                      </a:lnTo>
                      <a:lnTo>
                        <a:pt x="5629" y="2486"/>
                      </a:lnTo>
                      <a:lnTo>
                        <a:pt x="4097" y="2486"/>
                      </a:lnTo>
                      <a:lnTo>
                        <a:pt x="4061" y="2483"/>
                      </a:lnTo>
                      <a:lnTo>
                        <a:pt x="4028" y="2470"/>
                      </a:lnTo>
                      <a:lnTo>
                        <a:pt x="4000" y="2451"/>
                      </a:lnTo>
                      <a:lnTo>
                        <a:pt x="3975" y="2428"/>
                      </a:lnTo>
                      <a:lnTo>
                        <a:pt x="3958" y="2398"/>
                      </a:lnTo>
                      <a:lnTo>
                        <a:pt x="3946" y="2365"/>
                      </a:lnTo>
                      <a:lnTo>
                        <a:pt x="3942" y="2328"/>
                      </a:lnTo>
                      <a:lnTo>
                        <a:pt x="3946" y="2293"/>
                      </a:lnTo>
                      <a:lnTo>
                        <a:pt x="3958" y="2260"/>
                      </a:lnTo>
                      <a:lnTo>
                        <a:pt x="3975" y="2232"/>
                      </a:lnTo>
                      <a:lnTo>
                        <a:pt x="4000" y="2207"/>
                      </a:lnTo>
                      <a:lnTo>
                        <a:pt x="4028" y="2188"/>
                      </a:lnTo>
                      <a:lnTo>
                        <a:pt x="4061" y="2177"/>
                      </a:lnTo>
                      <a:lnTo>
                        <a:pt x="4097" y="2172"/>
                      </a:lnTo>
                      <a:close/>
                      <a:moveTo>
                        <a:pt x="4140" y="1364"/>
                      </a:moveTo>
                      <a:lnTo>
                        <a:pt x="4193" y="1369"/>
                      </a:lnTo>
                      <a:lnTo>
                        <a:pt x="4244" y="1384"/>
                      </a:lnTo>
                      <a:lnTo>
                        <a:pt x="4290" y="1406"/>
                      </a:lnTo>
                      <a:lnTo>
                        <a:pt x="4330" y="1434"/>
                      </a:lnTo>
                      <a:lnTo>
                        <a:pt x="4365" y="1471"/>
                      </a:lnTo>
                      <a:lnTo>
                        <a:pt x="4395" y="1512"/>
                      </a:lnTo>
                      <a:lnTo>
                        <a:pt x="4416" y="1559"/>
                      </a:lnTo>
                      <a:lnTo>
                        <a:pt x="4430" y="1610"/>
                      </a:lnTo>
                      <a:lnTo>
                        <a:pt x="4435" y="1663"/>
                      </a:lnTo>
                      <a:lnTo>
                        <a:pt x="4430" y="1717"/>
                      </a:lnTo>
                      <a:lnTo>
                        <a:pt x="4416" y="1766"/>
                      </a:lnTo>
                      <a:lnTo>
                        <a:pt x="4395" y="1814"/>
                      </a:lnTo>
                      <a:lnTo>
                        <a:pt x="4365" y="1854"/>
                      </a:lnTo>
                      <a:lnTo>
                        <a:pt x="4330" y="1891"/>
                      </a:lnTo>
                      <a:lnTo>
                        <a:pt x="4290" y="1921"/>
                      </a:lnTo>
                      <a:lnTo>
                        <a:pt x="4244" y="1942"/>
                      </a:lnTo>
                      <a:lnTo>
                        <a:pt x="4193" y="1956"/>
                      </a:lnTo>
                      <a:lnTo>
                        <a:pt x="4140" y="1961"/>
                      </a:lnTo>
                      <a:lnTo>
                        <a:pt x="4088" y="1956"/>
                      </a:lnTo>
                      <a:lnTo>
                        <a:pt x="4039" y="1942"/>
                      </a:lnTo>
                      <a:lnTo>
                        <a:pt x="3993" y="1921"/>
                      </a:lnTo>
                      <a:lnTo>
                        <a:pt x="3953" y="1891"/>
                      </a:lnTo>
                      <a:lnTo>
                        <a:pt x="3917" y="1854"/>
                      </a:lnTo>
                      <a:lnTo>
                        <a:pt x="3888" y="1814"/>
                      </a:lnTo>
                      <a:lnTo>
                        <a:pt x="3867" y="1766"/>
                      </a:lnTo>
                      <a:lnTo>
                        <a:pt x="3853" y="1717"/>
                      </a:lnTo>
                      <a:lnTo>
                        <a:pt x="3847" y="1663"/>
                      </a:lnTo>
                      <a:lnTo>
                        <a:pt x="3853" y="1610"/>
                      </a:lnTo>
                      <a:lnTo>
                        <a:pt x="3867" y="1559"/>
                      </a:lnTo>
                      <a:lnTo>
                        <a:pt x="3888" y="1512"/>
                      </a:lnTo>
                      <a:lnTo>
                        <a:pt x="3917" y="1471"/>
                      </a:lnTo>
                      <a:lnTo>
                        <a:pt x="3953" y="1434"/>
                      </a:lnTo>
                      <a:lnTo>
                        <a:pt x="3993" y="1406"/>
                      </a:lnTo>
                      <a:lnTo>
                        <a:pt x="4039" y="1384"/>
                      </a:lnTo>
                      <a:lnTo>
                        <a:pt x="4088" y="1369"/>
                      </a:lnTo>
                      <a:lnTo>
                        <a:pt x="4140" y="1364"/>
                      </a:lnTo>
                      <a:close/>
                      <a:moveTo>
                        <a:pt x="997" y="1364"/>
                      </a:moveTo>
                      <a:lnTo>
                        <a:pt x="1050" y="1369"/>
                      </a:lnTo>
                      <a:lnTo>
                        <a:pt x="1099" y="1384"/>
                      </a:lnTo>
                      <a:lnTo>
                        <a:pt x="1144" y="1406"/>
                      </a:lnTo>
                      <a:lnTo>
                        <a:pt x="1185" y="1434"/>
                      </a:lnTo>
                      <a:lnTo>
                        <a:pt x="1222" y="1471"/>
                      </a:lnTo>
                      <a:lnTo>
                        <a:pt x="1250" y="1512"/>
                      </a:lnTo>
                      <a:lnTo>
                        <a:pt x="1272" y="1559"/>
                      </a:lnTo>
                      <a:lnTo>
                        <a:pt x="1285" y="1610"/>
                      </a:lnTo>
                      <a:lnTo>
                        <a:pt x="1290" y="1663"/>
                      </a:lnTo>
                      <a:lnTo>
                        <a:pt x="1285" y="1717"/>
                      </a:lnTo>
                      <a:lnTo>
                        <a:pt x="1272" y="1766"/>
                      </a:lnTo>
                      <a:lnTo>
                        <a:pt x="1250" y="1814"/>
                      </a:lnTo>
                      <a:lnTo>
                        <a:pt x="1222" y="1854"/>
                      </a:lnTo>
                      <a:lnTo>
                        <a:pt x="1186" y="1891"/>
                      </a:lnTo>
                      <a:lnTo>
                        <a:pt x="1144" y="1921"/>
                      </a:lnTo>
                      <a:lnTo>
                        <a:pt x="1099" y="1942"/>
                      </a:lnTo>
                      <a:lnTo>
                        <a:pt x="1050" y="1956"/>
                      </a:lnTo>
                      <a:lnTo>
                        <a:pt x="997" y="1961"/>
                      </a:lnTo>
                      <a:lnTo>
                        <a:pt x="944" y="1956"/>
                      </a:lnTo>
                      <a:lnTo>
                        <a:pt x="895" y="1942"/>
                      </a:lnTo>
                      <a:lnTo>
                        <a:pt x="849" y="1921"/>
                      </a:lnTo>
                      <a:lnTo>
                        <a:pt x="807" y="1891"/>
                      </a:lnTo>
                      <a:lnTo>
                        <a:pt x="772" y="1854"/>
                      </a:lnTo>
                      <a:lnTo>
                        <a:pt x="744" y="1814"/>
                      </a:lnTo>
                      <a:lnTo>
                        <a:pt x="721" y="1766"/>
                      </a:lnTo>
                      <a:lnTo>
                        <a:pt x="709" y="1717"/>
                      </a:lnTo>
                      <a:lnTo>
                        <a:pt x="704" y="1663"/>
                      </a:lnTo>
                      <a:lnTo>
                        <a:pt x="709" y="1610"/>
                      </a:lnTo>
                      <a:lnTo>
                        <a:pt x="721" y="1559"/>
                      </a:lnTo>
                      <a:lnTo>
                        <a:pt x="744" y="1512"/>
                      </a:lnTo>
                      <a:lnTo>
                        <a:pt x="772" y="1471"/>
                      </a:lnTo>
                      <a:lnTo>
                        <a:pt x="807" y="1434"/>
                      </a:lnTo>
                      <a:lnTo>
                        <a:pt x="849" y="1406"/>
                      </a:lnTo>
                      <a:lnTo>
                        <a:pt x="895" y="1384"/>
                      </a:lnTo>
                      <a:lnTo>
                        <a:pt x="944" y="1369"/>
                      </a:lnTo>
                      <a:lnTo>
                        <a:pt x="997" y="1364"/>
                      </a:lnTo>
                      <a:close/>
                      <a:moveTo>
                        <a:pt x="2464" y="1001"/>
                      </a:moveTo>
                      <a:lnTo>
                        <a:pt x="2464" y="1154"/>
                      </a:lnTo>
                      <a:lnTo>
                        <a:pt x="2399" y="1168"/>
                      </a:lnTo>
                      <a:lnTo>
                        <a:pt x="2341" y="1189"/>
                      </a:lnTo>
                      <a:lnTo>
                        <a:pt x="2292" y="1215"/>
                      </a:lnTo>
                      <a:lnTo>
                        <a:pt x="2248" y="1245"/>
                      </a:lnTo>
                      <a:lnTo>
                        <a:pt x="2213" y="1280"/>
                      </a:lnTo>
                      <a:lnTo>
                        <a:pt x="2185" y="1319"/>
                      </a:lnTo>
                      <a:lnTo>
                        <a:pt x="2164" y="1361"/>
                      </a:lnTo>
                      <a:lnTo>
                        <a:pt x="2152" y="1406"/>
                      </a:lnTo>
                      <a:lnTo>
                        <a:pt x="2148" y="1455"/>
                      </a:lnTo>
                      <a:lnTo>
                        <a:pt x="2152" y="1501"/>
                      </a:lnTo>
                      <a:lnTo>
                        <a:pt x="2164" y="1545"/>
                      </a:lnTo>
                      <a:lnTo>
                        <a:pt x="2183" y="1582"/>
                      </a:lnTo>
                      <a:lnTo>
                        <a:pt x="2210" y="1617"/>
                      </a:lnTo>
                      <a:lnTo>
                        <a:pt x="2241" y="1647"/>
                      </a:lnTo>
                      <a:lnTo>
                        <a:pt x="2280" y="1675"/>
                      </a:lnTo>
                      <a:lnTo>
                        <a:pt x="2322" y="1700"/>
                      </a:lnTo>
                      <a:lnTo>
                        <a:pt x="2371" y="1721"/>
                      </a:lnTo>
                      <a:lnTo>
                        <a:pt x="2424" y="1742"/>
                      </a:lnTo>
                      <a:lnTo>
                        <a:pt x="2480" y="1759"/>
                      </a:lnTo>
                      <a:lnTo>
                        <a:pt x="2531" y="1775"/>
                      </a:lnTo>
                      <a:lnTo>
                        <a:pt x="2573" y="1791"/>
                      </a:lnTo>
                      <a:lnTo>
                        <a:pt x="2608" y="1805"/>
                      </a:lnTo>
                      <a:lnTo>
                        <a:pt x="2633" y="1821"/>
                      </a:lnTo>
                      <a:lnTo>
                        <a:pt x="2650" y="1838"/>
                      </a:lnTo>
                      <a:lnTo>
                        <a:pt x="2661" y="1858"/>
                      </a:lnTo>
                      <a:lnTo>
                        <a:pt x="2664" y="1877"/>
                      </a:lnTo>
                      <a:lnTo>
                        <a:pt x="2661" y="1898"/>
                      </a:lnTo>
                      <a:lnTo>
                        <a:pt x="2650" y="1915"/>
                      </a:lnTo>
                      <a:lnTo>
                        <a:pt x="2633" y="1930"/>
                      </a:lnTo>
                      <a:lnTo>
                        <a:pt x="2608" y="1940"/>
                      </a:lnTo>
                      <a:lnTo>
                        <a:pt x="2580" y="1947"/>
                      </a:lnTo>
                      <a:lnTo>
                        <a:pt x="2547" y="1951"/>
                      </a:lnTo>
                      <a:lnTo>
                        <a:pt x="2510" y="1952"/>
                      </a:lnTo>
                      <a:lnTo>
                        <a:pt x="2438" y="1949"/>
                      </a:lnTo>
                      <a:lnTo>
                        <a:pt x="2369" y="1938"/>
                      </a:lnTo>
                      <a:lnTo>
                        <a:pt x="2306" y="1921"/>
                      </a:lnTo>
                      <a:lnTo>
                        <a:pt x="2248" y="1901"/>
                      </a:lnTo>
                      <a:lnTo>
                        <a:pt x="2197" y="1880"/>
                      </a:lnTo>
                      <a:lnTo>
                        <a:pt x="2140" y="2105"/>
                      </a:lnTo>
                      <a:lnTo>
                        <a:pt x="2187" y="2124"/>
                      </a:lnTo>
                      <a:lnTo>
                        <a:pt x="2243" y="2142"/>
                      </a:lnTo>
                      <a:lnTo>
                        <a:pt x="2310" y="2158"/>
                      </a:lnTo>
                      <a:lnTo>
                        <a:pt x="2380" y="2168"/>
                      </a:lnTo>
                      <a:lnTo>
                        <a:pt x="2454" y="2175"/>
                      </a:lnTo>
                      <a:lnTo>
                        <a:pt x="2454" y="2326"/>
                      </a:lnTo>
                      <a:lnTo>
                        <a:pt x="2657" y="2326"/>
                      </a:lnTo>
                      <a:lnTo>
                        <a:pt x="2657" y="2161"/>
                      </a:lnTo>
                      <a:lnTo>
                        <a:pt x="2726" y="2145"/>
                      </a:lnTo>
                      <a:lnTo>
                        <a:pt x="2785" y="2124"/>
                      </a:lnTo>
                      <a:lnTo>
                        <a:pt x="2838" y="2098"/>
                      </a:lnTo>
                      <a:lnTo>
                        <a:pt x="2884" y="2066"/>
                      </a:lnTo>
                      <a:lnTo>
                        <a:pt x="2921" y="2030"/>
                      </a:lnTo>
                      <a:lnTo>
                        <a:pt x="2950" y="1989"/>
                      </a:lnTo>
                      <a:lnTo>
                        <a:pt x="2971" y="1945"/>
                      </a:lnTo>
                      <a:lnTo>
                        <a:pt x="2986" y="1900"/>
                      </a:lnTo>
                      <a:lnTo>
                        <a:pt x="2989" y="1851"/>
                      </a:lnTo>
                      <a:lnTo>
                        <a:pt x="2986" y="1803"/>
                      </a:lnTo>
                      <a:lnTo>
                        <a:pt x="2977" y="1759"/>
                      </a:lnTo>
                      <a:lnTo>
                        <a:pt x="2959" y="1719"/>
                      </a:lnTo>
                      <a:lnTo>
                        <a:pt x="2935" y="1684"/>
                      </a:lnTo>
                      <a:lnTo>
                        <a:pt x="2903" y="1649"/>
                      </a:lnTo>
                      <a:lnTo>
                        <a:pt x="2863" y="1619"/>
                      </a:lnTo>
                      <a:lnTo>
                        <a:pt x="2812" y="1591"/>
                      </a:lnTo>
                      <a:lnTo>
                        <a:pt x="2752" y="1564"/>
                      </a:lnTo>
                      <a:lnTo>
                        <a:pt x="2682" y="1542"/>
                      </a:lnTo>
                      <a:lnTo>
                        <a:pt x="2624" y="1522"/>
                      </a:lnTo>
                      <a:lnTo>
                        <a:pt x="2577" y="1505"/>
                      </a:lnTo>
                      <a:lnTo>
                        <a:pt x="2538" y="1487"/>
                      </a:lnTo>
                      <a:lnTo>
                        <a:pt x="2508" y="1471"/>
                      </a:lnTo>
                      <a:lnTo>
                        <a:pt x="2489" y="1455"/>
                      </a:lnTo>
                      <a:lnTo>
                        <a:pt x="2477" y="1440"/>
                      </a:lnTo>
                      <a:lnTo>
                        <a:pt x="2473" y="1422"/>
                      </a:lnTo>
                      <a:lnTo>
                        <a:pt x="2475" y="1408"/>
                      </a:lnTo>
                      <a:lnTo>
                        <a:pt x="2482" y="1392"/>
                      </a:lnTo>
                      <a:lnTo>
                        <a:pt x="2494" y="1380"/>
                      </a:lnTo>
                      <a:lnTo>
                        <a:pt x="2512" y="1369"/>
                      </a:lnTo>
                      <a:lnTo>
                        <a:pt x="2536" y="1361"/>
                      </a:lnTo>
                      <a:lnTo>
                        <a:pt x="2570" y="1354"/>
                      </a:lnTo>
                      <a:lnTo>
                        <a:pt x="2610" y="1352"/>
                      </a:lnTo>
                      <a:lnTo>
                        <a:pt x="2673" y="1355"/>
                      </a:lnTo>
                      <a:lnTo>
                        <a:pt x="2728" y="1362"/>
                      </a:lnTo>
                      <a:lnTo>
                        <a:pt x="2777" y="1373"/>
                      </a:lnTo>
                      <a:lnTo>
                        <a:pt x="2817" y="1385"/>
                      </a:lnTo>
                      <a:lnTo>
                        <a:pt x="2852" y="1398"/>
                      </a:lnTo>
                      <a:lnTo>
                        <a:pt x="2878" y="1408"/>
                      </a:lnTo>
                      <a:lnTo>
                        <a:pt x="2935" y="1192"/>
                      </a:lnTo>
                      <a:lnTo>
                        <a:pt x="2901" y="1178"/>
                      </a:lnTo>
                      <a:lnTo>
                        <a:pt x="2864" y="1168"/>
                      </a:lnTo>
                      <a:lnTo>
                        <a:pt x="2822" y="1157"/>
                      </a:lnTo>
                      <a:lnTo>
                        <a:pt x="2775" y="1148"/>
                      </a:lnTo>
                      <a:lnTo>
                        <a:pt x="2722" y="1143"/>
                      </a:lnTo>
                      <a:lnTo>
                        <a:pt x="2664" y="1139"/>
                      </a:lnTo>
                      <a:lnTo>
                        <a:pt x="2664" y="1001"/>
                      </a:lnTo>
                      <a:lnTo>
                        <a:pt x="2464" y="1001"/>
                      </a:lnTo>
                      <a:close/>
                      <a:moveTo>
                        <a:pt x="2570" y="557"/>
                      </a:moveTo>
                      <a:lnTo>
                        <a:pt x="2668" y="562"/>
                      </a:lnTo>
                      <a:lnTo>
                        <a:pt x="2764" y="578"/>
                      </a:lnTo>
                      <a:lnTo>
                        <a:pt x="2856" y="606"/>
                      </a:lnTo>
                      <a:lnTo>
                        <a:pt x="2945" y="643"/>
                      </a:lnTo>
                      <a:lnTo>
                        <a:pt x="3029" y="690"/>
                      </a:lnTo>
                      <a:lnTo>
                        <a:pt x="3108" y="744"/>
                      </a:lnTo>
                      <a:lnTo>
                        <a:pt x="3182" y="809"/>
                      </a:lnTo>
                      <a:lnTo>
                        <a:pt x="3251" y="880"/>
                      </a:lnTo>
                      <a:lnTo>
                        <a:pt x="3314" y="959"/>
                      </a:lnTo>
                      <a:lnTo>
                        <a:pt x="3368" y="1045"/>
                      </a:lnTo>
                      <a:lnTo>
                        <a:pt x="3417" y="1136"/>
                      </a:lnTo>
                      <a:lnTo>
                        <a:pt x="3458" y="1233"/>
                      </a:lnTo>
                      <a:lnTo>
                        <a:pt x="3491" y="1334"/>
                      </a:lnTo>
                      <a:lnTo>
                        <a:pt x="3514" y="1440"/>
                      </a:lnTo>
                      <a:lnTo>
                        <a:pt x="3528" y="1550"/>
                      </a:lnTo>
                      <a:lnTo>
                        <a:pt x="3533" y="1663"/>
                      </a:lnTo>
                      <a:lnTo>
                        <a:pt x="3528" y="1777"/>
                      </a:lnTo>
                      <a:lnTo>
                        <a:pt x="3514" y="1886"/>
                      </a:lnTo>
                      <a:lnTo>
                        <a:pt x="3491" y="1993"/>
                      </a:lnTo>
                      <a:lnTo>
                        <a:pt x="3458" y="2093"/>
                      </a:lnTo>
                      <a:lnTo>
                        <a:pt x="3417" y="2191"/>
                      </a:lnTo>
                      <a:lnTo>
                        <a:pt x="3370" y="2282"/>
                      </a:lnTo>
                      <a:lnTo>
                        <a:pt x="3314" y="2367"/>
                      </a:lnTo>
                      <a:lnTo>
                        <a:pt x="3251" y="2446"/>
                      </a:lnTo>
                      <a:lnTo>
                        <a:pt x="3182" y="2516"/>
                      </a:lnTo>
                      <a:lnTo>
                        <a:pt x="3108" y="2581"/>
                      </a:lnTo>
                      <a:lnTo>
                        <a:pt x="3029" y="2635"/>
                      </a:lnTo>
                      <a:lnTo>
                        <a:pt x="2945" y="2683"/>
                      </a:lnTo>
                      <a:lnTo>
                        <a:pt x="2856" y="2720"/>
                      </a:lnTo>
                      <a:lnTo>
                        <a:pt x="2764" y="2748"/>
                      </a:lnTo>
                      <a:lnTo>
                        <a:pt x="2668" y="2763"/>
                      </a:lnTo>
                      <a:lnTo>
                        <a:pt x="2570" y="2769"/>
                      </a:lnTo>
                      <a:lnTo>
                        <a:pt x="2471" y="2763"/>
                      </a:lnTo>
                      <a:lnTo>
                        <a:pt x="2375" y="2748"/>
                      </a:lnTo>
                      <a:lnTo>
                        <a:pt x="2282" y="2720"/>
                      </a:lnTo>
                      <a:lnTo>
                        <a:pt x="2194" y="2683"/>
                      </a:lnTo>
                      <a:lnTo>
                        <a:pt x="2110" y="2635"/>
                      </a:lnTo>
                      <a:lnTo>
                        <a:pt x="2029" y="2581"/>
                      </a:lnTo>
                      <a:lnTo>
                        <a:pt x="1955" y="2516"/>
                      </a:lnTo>
                      <a:lnTo>
                        <a:pt x="1887" y="2446"/>
                      </a:lnTo>
                      <a:lnTo>
                        <a:pt x="1825" y="2367"/>
                      </a:lnTo>
                      <a:lnTo>
                        <a:pt x="1769" y="2282"/>
                      </a:lnTo>
                      <a:lnTo>
                        <a:pt x="1720" y="2191"/>
                      </a:lnTo>
                      <a:lnTo>
                        <a:pt x="1680" y="2093"/>
                      </a:lnTo>
                      <a:lnTo>
                        <a:pt x="1648" y="1993"/>
                      </a:lnTo>
                      <a:lnTo>
                        <a:pt x="1624" y="1886"/>
                      </a:lnTo>
                      <a:lnTo>
                        <a:pt x="1609" y="1777"/>
                      </a:lnTo>
                      <a:lnTo>
                        <a:pt x="1604" y="1663"/>
                      </a:lnTo>
                      <a:lnTo>
                        <a:pt x="1609" y="1550"/>
                      </a:lnTo>
                      <a:lnTo>
                        <a:pt x="1624" y="1440"/>
                      </a:lnTo>
                      <a:lnTo>
                        <a:pt x="1648" y="1334"/>
                      </a:lnTo>
                      <a:lnTo>
                        <a:pt x="1680" y="1233"/>
                      </a:lnTo>
                      <a:lnTo>
                        <a:pt x="1720" y="1136"/>
                      </a:lnTo>
                      <a:lnTo>
                        <a:pt x="1769" y="1045"/>
                      </a:lnTo>
                      <a:lnTo>
                        <a:pt x="1825" y="959"/>
                      </a:lnTo>
                      <a:lnTo>
                        <a:pt x="1887" y="880"/>
                      </a:lnTo>
                      <a:lnTo>
                        <a:pt x="1955" y="809"/>
                      </a:lnTo>
                      <a:lnTo>
                        <a:pt x="2029" y="744"/>
                      </a:lnTo>
                      <a:lnTo>
                        <a:pt x="2110" y="690"/>
                      </a:lnTo>
                      <a:lnTo>
                        <a:pt x="2194" y="643"/>
                      </a:lnTo>
                      <a:lnTo>
                        <a:pt x="2282" y="606"/>
                      </a:lnTo>
                      <a:lnTo>
                        <a:pt x="2375" y="578"/>
                      </a:lnTo>
                      <a:lnTo>
                        <a:pt x="2471" y="562"/>
                      </a:lnTo>
                      <a:lnTo>
                        <a:pt x="2570" y="557"/>
                      </a:lnTo>
                      <a:close/>
                      <a:moveTo>
                        <a:pt x="176" y="0"/>
                      </a:moveTo>
                      <a:lnTo>
                        <a:pt x="4962" y="0"/>
                      </a:lnTo>
                      <a:lnTo>
                        <a:pt x="5002" y="5"/>
                      </a:lnTo>
                      <a:lnTo>
                        <a:pt x="5039" y="18"/>
                      </a:lnTo>
                      <a:lnTo>
                        <a:pt x="5072" y="39"/>
                      </a:lnTo>
                      <a:lnTo>
                        <a:pt x="5100" y="67"/>
                      </a:lnTo>
                      <a:lnTo>
                        <a:pt x="5120" y="100"/>
                      </a:lnTo>
                      <a:lnTo>
                        <a:pt x="5134" y="139"/>
                      </a:lnTo>
                      <a:lnTo>
                        <a:pt x="5139" y="179"/>
                      </a:lnTo>
                      <a:lnTo>
                        <a:pt x="5139" y="1975"/>
                      </a:lnTo>
                      <a:lnTo>
                        <a:pt x="4821" y="1975"/>
                      </a:lnTo>
                      <a:lnTo>
                        <a:pt x="4821" y="830"/>
                      </a:lnTo>
                      <a:lnTo>
                        <a:pt x="4748" y="811"/>
                      </a:lnTo>
                      <a:lnTo>
                        <a:pt x="4677" y="783"/>
                      </a:lnTo>
                      <a:lnTo>
                        <a:pt x="4613" y="748"/>
                      </a:lnTo>
                      <a:lnTo>
                        <a:pt x="4551" y="704"/>
                      </a:lnTo>
                      <a:lnTo>
                        <a:pt x="4497" y="655"/>
                      </a:lnTo>
                      <a:lnTo>
                        <a:pt x="4448" y="599"/>
                      </a:lnTo>
                      <a:lnTo>
                        <a:pt x="4405" y="536"/>
                      </a:lnTo>
                      <a:lnTo>
                        <a:pt x="4372" y="469"/>
                      </a:lnTo>
                      <a:lnTo>
                        <a:pt x="4344" y="397"/>
                      </a:lnTo>
                      <a:lnTo>
                        <a:pt x="4326" y="321"/>
                      </a:lnTo>
                      <a:lnTo>
                        <a:pt x="806" y="321"/>
                      </a:lnTo>
                      <a:lnTo>
                        <a:pt x="786" y="397"/>
                      </a:lnTo>
                      <a:lnTo>
                        <a:pt x="760" y="467"/>
                      </a:lnTo>
                      <a:lnTo>
                        <a:pt x="727" y="534"/>
                      </a:lnTo>
                      <a:lnTo>
                        <a:pt x="685" y="595"/>
                      </a:lnTo>
                      <a:lnTo>
                        <a:pt x="637" y="653"/>
                      </a:lnTo>
                      <a:lnTo>
                        <a:pt x="583" y="702"/>
                      </a:lnTo>
                      <a:lnTo>
                        <a:pt x="523" y="746"/>
                      </a:lnTo>
                      <a:lnTo>
                        <a:pt x="458" y="781"/>
                      </a:lnTo>
                      <a:lnTo>
                        <a:pt x="390" y="809"/>
                      </a:lnTo>
                      <a:lnTo>
                        <a:pt x="316" y="830"/>
                      </a:lnTo>
                      <a:lnTo>
                        <a:pt x="316" y="2542"/>
                      </a:lnTo>
                      <a:lnTo>
                        <a:pt x="388" y="2562"/>
                      </a:lnTo>
                      <a:lnTo>
                        <a:pt x="456" y="2590"/>
                      </a:lnTo>
                      <a:lnTo>
                        <a:pt x="520" y="2625"/>
                      </a:lnTo>
                      <a:lnTo>
                        <a:pt x="579" y="2667"/>
                      </a:lnTo>
                      <a:lnTo>
                        <a:pt x="634" y="2716"/>
                      </a:lnTo>
                      <a:lnTo>
                        <a:pt x="681" y="2771"/>
                      </a:lnTo>
                      <a:lnTo>
                        <a:pt x="723" y="2830"/>
                      </a:lnTo>
                      <a:lnTo>
                        <a:pt x="758" y="2897"/>
                      </a:lnTo>
                      <a:lnTo>
                        <a:pt x="785" y="2965"/>
                      </a:lnTo>
                      <a:lnTo>
                        <a:pt x="804" y="3039"/>
                      </a:lnTo>
                      <a:lnTo>
                        <a:pt x="3779" y="3039"/>
                      </a:lnTo>
                      <a:lnTo>
                        <a:pt x="3756" y="3081"/>
                      </a:lnTo>
                      <a:lnTo>
                        <a:pt x="3738" y="3129"/>
                      </a:lnTo>
                      <a:lnTo>
                        <a:pt x="3728" y="3178"/>
                      </a:lnTo>
                      <a:lnTo>
                        <a:pt x="3724" y="3229"/>
                      </a:lnTo>
                      <a:lnTo>
                        <a:pt x="3726" y="3274"/>
                      </a:lnTo>
                      <a:lnTo>
                        <a:pt x="3735" y="3318"/>
                      </a:lnTo>
                      <a:lnTo>
                        <a:pt x="3749" y="3360"/>
                      </a:lnTo>
                      <a:lnTo>
                        <a:pt x="176" y="3360"/>
                      </a:lnTo>
                      <a:lnTo>
                        <a:pt x="135" y="3355"/>
                      </a:lnTo>
                      <a:lnTo>
                        <a:pt x="98" y="3343"/>
                      </a:lnTo>
                      <a:lnTo>
                        <a:pt x="65" y="3322"/>
                      </a:lnTo>
                      <a:lnTo>
                        <a:pt x="39" y="3294"/>
                      </a:lnTo>
                      <a:lnTo>
                        <a:pt x="18" y="3260"/>
                      </a:lnTo>
                      <a:lnTo>
                        <a:pt x="5" y="3223"/>
                      </a:lnTo>
                      <a:lnTo>
                        <a:pt x="0" y="3181"/>
                      </a:lnTo>
                      <a:lnTo>
                        <a:pt x="0" y="179"/>
                      </a:lnTo>
                      <a:lnTo>
                        <a:pt x="5" y="139"/>
                      </a:lnTo>
                      <a:lnTo>
                        <a:pt x="18" y="100"/>
                      </a:lnTo>
                      <a:lnTo>
                        <a:pt x="39" y="67"/>
                      </a:lnTo>
                      <a:lnTo>
                        <a:pt x="65" y="39"/>
                      </a:lnTo>
                      <a:lnTo>
                        <a:pt x="98" y="18"/>
                      </a:lnTo>
                      <a:lnTo>
                        <a:pt x="135" y="5"/>
                      </a:lnTo>
                      <a:lnTo>
                        <a:pt x="176" y="0"/>
                      </a:lnTo>
                      <a:close/>
                    </a:path>
                  </a:pathLst>
                </a:custGeom>
                <a:solidFill>
                  <a:sysClr val="window" lastClr="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dirty="0" smtClean="0">
                    <a:ln>
                      <a:noFill/>
                    </a:ln>
                    <a:solidFill>
                      <a:srgbClr val="000000"/>
                    </a:solidFill>
                    <a:effectLst/>
                    <a:uLnTx/>
                    <a:uFillTx/>
                  </a:endParaRPr>
                </a:p>
              </p:txBody>
            </p:sp>
            <p:sp>
              <p:nvSpPr>
                <p:cNvPr id="104" name="Freeform 32"/>
                <p:cNvSpPr>
                  <a:spLocks noChangeAspect="1"/>
                </p:cNvSpPr>
                <p:nvPr/>
              </p:nvSpPr>
              <p:spPr bwMode="auto">
                <a:xfrm>
                  <a:off x="4215256" y="3410053"/>
                  <a:ext cx="758728" cy="730239"/>
                </a:xfrm>
                <a:custGeom>
                  <a:avLst/>
                  <a:gdLst>
                    <a:gd name="T0" fmla="*/ 109 w 139"/>
                    <a:gd name="T1" fmla="*/ 99 h 133"/>
                    <a:gd name="T2" fmla="*/ 85 w 139"/>
                    <a:gd name="T3" fmla="*/ 75 h 133"/>
                    <a:gd name="T4" fmla="*/ 93 w 139"/>
                    <a:gd name="T5" fmla="*/ 57 h 133"/>
                    <a:gd name="T6" fmla="*/ 100 w 139"/>
                    <a:gd name="T7" fmla="*/ 45 h 133"/>
                    <a:gd name="T8" fmla="*/ 97 w 139"/>
                    <a:gd name="T9" fmla="*/ 39 h 133"/>
                    <a:gd name="T10" fmla="*/ 99 w 139"/>
                    <a:gd name="T11" fmla="*/ 26 h 133"/>
                    <a:gd name="T12" fmla="*/ 70 w 139"/>
                    <a:gd name="T13" fmla="*/ 0 h 133"/>
                    <a:gd name="T14" fmla="*/ 40 w 139"/>
                    <a:gd name="T15" fmla="*/ 26 h 133"/>
                    <a:gd name="T16" fmla="*/ 42 w 139"/>
                    <a:gd name="T17" fmla="*/ 39 h 133"/>
                    <a:gd name="T18" fmla="*/ 39 w 139"/>
                    <a:gd name="T19" fmla="*/ 45 h 133"/>
                    <a:gd name="T20" fmla="*/ 46 w 139"/>
                    <a:gd name="T21" fmla="*/ 57 h 133"/>
                    <a:gd name="T22" fmla="*/ 54 w 139"/>
                    <a:gd name="T23" fmla="*/ 75 h 133"/>
                    <a:gd name="T24" fmla="*/ 30 w 139"/>
                    <a:gd name="T25" fmla="*/ 99 h 133"/>
                    <a:gd name="T26" fmla="*/ 0 w 139"/>
                    <a:gd name="T27" fmla="*/ 118 h 133"/>
                    <a:gd name="T28" fmla="*/ 0 w 139"/>
                    <a:gd name="T29" fmla="*/ 133 h 133"/>
                    <a:gd name="T30" fmla="*/ 70 w 139"/>
                    <a:gd name="T31" fmla="*/ 133 h 133"/>
                    <a:gd name="T32" fmla="*/ 139 w 139"/>
                    <a:gd name="T33" fmla="*/ 133 h 133"/>
                    <a:gd name="T34" fmla="*/ 139 w 139"/>
                    <a:gd name="T35" fmla="*/ 118 h 133"/>
                    <a:gd name="T36" fmla="*/ 109 w 139"/>
                    <a:gd name="T37" fmla="*/ 99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9" h="133">
                      <a:moveTo>
                        <a:pt x="109" y="99"/>
                      </a:moveTo>
                      <a:cubicBezTo>
                        <a:pt x="91" y="93"/>
                        <a:pt x="85" y="87"/>
                        <a:pt x="85" y="75"/>
                      </a:cubicBezTo>
                      <a:cubicBezTo>
                        <a:pt x="85" y="68"/>
                        <a:pt x="90" y="70"/>
                        <a:pt x="93" y="57"/>
                      </a:cubicBezTo>
                      <a:cubicBezTo>
                        <a:pt x="94" y="52"/>
                        <a:pt x="99" y="57"/>
                        <a:pt x="100" y="45"/>
                      </a:cubicBezTo>
                      <a:cubicBezTo>
                        <a:pt x="100" y="40"/>
                        <a:pt x="97" y="39"/>
                        <a:pt x="97" y="39"/>
                      </a:cubicBezTo>
                      <a:cubicBezTo>
                        <a:pt x="97" y="39"/>
                        <a:pt x="98" y="31"/>
                        <a:pt x="99" y="26"/>
                      </a:cubicBezTo>
                      <a:cubicBezTo>
                        <a:pt x="100" y="19"/>
                        <a:pt x="95" y="0"/>
                        <a:pt x="70" y="0"/>
                      </a:cubicBezTo>
                      <a:cubicBezTo>
                        <a:pt x="44" y="0"/>
                        <a:pt x="40" y="19"/>
                        <a:pt x="40" y="26"/>
                      </a:cubicBezTo>
                      <a:cubicBezTo>
                        <a:pt x="41" y="31"/>
                        <a:pt x="42" y="39"/>
                        <a:pt x="42" y="39"/>
                      </a:cubicBezTo>
                      <a:cubicBezTo>
                        <a:pt x="42" y="39"/>
                        <a:pt x="39" y="40"/>
                        <a:pt x="39" y="45"/>
                      </a:cubicBezTo>
                      <a:cubicBezTo>
                        <a:pt x="40" y="57"/>
                        <a:pt x="45" y="52"/>
                        <a:pt x="46" y="57"/>
                      </a:cubicBezTo>
                      <a:cubicBezTo>
                        <a:pt x="49" y="70"/>
                        <a:pt x="54" y="68"/>
                        <a:pt x="54" y="75"/>
                      </a:cubicBezTo>
                      <a:cubicBezTo>
                        <a:pt x="54" y="87"/>
                        <a:pt x="48" y="93"/>
                        <a:pt x="30" y="99"/>
                      </a:cubicBezTo>
                      <a:cubicBezTo>
                        <a:pt x="12" y="106"/>
                        <a:pt x="0" y="113"/>
                        <a:pt x="0" y="118"/>
                      </a:cubicBezTo>
                      <a:cubicBezTo>
                        <a:pt x="0" y="122"/>
                        <a:pt x="0" y="133"/>
                        <a:pt x="0" y="133"/>
                      </a:cubicBezTo>
                      <a:cubicBezTo>
                        <a:pt x="70" y="133"/>
                        <a:pt x="70" y="133"/>
                        <a:pt x="70" y="133"/>
                      </a:cubicBezTo>
                      <a:cubicBezTo>
                        <a:pt x="139" y="133"/>
                        <a:pt x="139" y="133"/>
                        <a:pt x="139" y="133"/>
                      </a:cubicBezTo>
                      <a:cubicBezTo>
                        <a:pt x="139" y="133"/>
                        <a:pt x="139" y="122"/>
                        <a:pt x="139" y="118"/>
                      </a:cubicBezTo>
                      <a:cubicBezTo>
                        <a:pt x="139" y="113"/>
                        <a:pt x="127" y="106"/>
                        <a:pt x="109" y="99"/>
                      </a:cubicBezTo>
                      <a:close/>
                    </a:path>
                  </a:pathLst>
                </a:custGeom>
                <a:solidFill>
                  <a:srgbClr val="002060"/>
                </a:solidFill>
                <a:ln>
                  <a:noFill/>
                </a:ln>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dirty="0" smtClean="0">
                    <a:ln>
                      <a:noFill/>
                    </a:ln>
                    <a:solidFill>
                      <a:prstClr val="black"/>
                    </a:solidFill>
                    <a:effectLst/>
                    <a:uLnTx/>
                    <a:uFillTx/>
                  </a:endParaRPr>
                </a:p>
              </p:txBody>
            </p:sp>
            <p:sp>
              <p:nvSpPr>
                <p:cNvPr id="105" name="Freeform 9"/>
                <p:cNvSpPr>
                  <a:spLocks noChangeAspect="1" noEditPoints="1"/>
                </p:cNvSpPr>
                <p:nvPr/>
              </p:nvSpPr>
              <p:spPr bwMode="auto">
                <a:xfrm>
                  <a:off x="3753171" y="1565926"/>
                  <a:ext cx="386793" cy="365120"/>
                </a:xfrm>
                <a:custGeom>
                  <a:avLst/>
                  <a:gdLst>
                    <a:gd name="T0" fmla="*/ 31 w 102"/>
                    <a:gd name="T1" fmla="*/ 0 h 96"/>
                    <a:gd name="T2" fmla="*/ 27 w 102"/>
                    <a:gd name="T3" fmla="*/ 17 h 96"/>
                    <a:gd name="T4" fmla="*/ 53 w 102"/>
                    <a:gd name="T5" fmla="*/ 21 h 96"/>
                    <a:gd name="T6" fmla="*/ 56 w 102"/>
                    <a:gd name="T7" fmla="*/ 3 h 96"/>
                    <a:gd name="T8" fmla="*/ 47 w 102"/>
                    <a:gd name="T9" fmla="*/ 12 h 96"/>
                    <a:gd name="T10" fmla="*/ 31 w 102"/>
                    <a:gd name="T11" fmla="*/ 7 h 96"/>
                    <a:gd name="T12" fmla="*/ 49 w 102"/>
                    <a:gd name="T13" fmla="*/ 3 h 96"/>
                    <a:gd name="T14" fmla="*/ 47 w 102"/>
                    <a:gd name="T15" fmla="*/ 12 h 96"/>
                    <a:gd name="T16" fmla="*/ 56 w 102"/>
                    <a:gd name="T17" fmla="*/ 32 h 96"/>
                    <a:gd name="T18" fmla="*/ 7 w 102"/>
                    <a:gd name="T19" fmla="*/ 30 h 96"/>
                    <a:gd name="T20" fmla="*/ 8 w 102"/>
                    <a:gd name="T21" fmla="*/ 29 h 96"/>
                    <a:gd name="T22" fmla="*/ 56 w 102"/>
                    <a:gd name="T23" fmla="*/ 30 h 96"/>
                    <a:gd name="T24" fmla="*/ 47 w 102"/>
                    <a:gd name="T25" fmla="*/ 44 h 96"/>
                    <a:gd name="T26" fmla="*/ 7 w 102"/>
                    <a:gd name="T27" fmla="*/ 42 h 96"/>
                    <a:gd name="T28" fmla="*/ 8 w 102"/>
                    <a:gd name="T29" fmla="*/ 41 h 96"/>
                    <a:gd name="T30" fmla="*/ 49 w 102"/>
                    <a:gd name="T31" fmla="*/ 42 h 96"/>
                    <a:gd name="T32" fmla="*/ 40 w 102"/>
                    <a:gd name="T33" fmla="*/ 56 h 96"/>
                    <a:gd name="T34" fmla="*/ 7 w 102"/>
                    <a:gd name="T35" fmla="*/ 54 h 96"/>
                    <a:gd name="T36" fmla="*/ 8 w 102"/>
                    <a:gd name="T37" fmla="*/ 53 h 96"/>
                    <a:gd name="T38" fmla="*/ 41 w 102"/>
                    <a:gd name="T39" fmla="*/ 54 h 96"/>
                    <a:gd name="T40" fmla="*/ 36 w 102"/>
                    <a:gd name="T41" fmla="*/ 84 h 96"/>
                    <a:gd name="T42" fmla="*/ 7 w 102"/>
                    <a:gd name="T43" fmla="*/ 78 h 96"/>
                    <a:gd name="T44" fmla="*/ 14 w 102"/>
                    <a:gd name="T45" fmla="*/ 72 h 96"/>
                    <a:gd name="T46" fmla="*/ 43 w 102"/>
                    <a:gd name="T47" fmla="*/ 78 h 96"/>
                    <a:gd name="T48" fmla="*/ 78 w 102"/>
                    <a:gd name="T49" fmla="*/ 11 h 96"/>
                    <a:gd name="T50" fmla="*/ 59 w 102"/>
                    <a:gd name="T51" fmla="*/ 8 h 96"/>
                    <a:gd name="T52" fmla="*/ 84 w 102"/>
                    <a:gd name="T53" fmla="*/ 13 h 96"/>
                    <a:gd name="T54" fmla="*/ 82 w 102"/>
                    <a:gd name="T55" fmla="*/ 41 h 96"/>
                    <a:gd name="T56" fmla="*/ 80 w 102"/>
                    <a:gd name="T57" fmla="*/ 13 h 96"/>
                    <a:gd name="T58" fmla="*/ 84 w 102"/>
                    <a:gd name="T59" fmla="*/ 86 h 96"/>
                    <a:gd name="T60" fmla="*/ 78 w 102"/>
                    <a:gd name="T61" fmla="*/ 96 h 96"/>
                    <a:gd name="T62" fmla="*/ 0 w 102"/>
                    <a:gd name="T63" fmla="*/ 91 h 96"/>
                    <a:gd name="T64" fmla="*/ 5 w 102"/>
                    <a:gd name="T65" fmla="*/ 8 h 96"/>
                    <a:gd name="T66" fmla="*/ 24 w 102"/>
                    <a:gd name="T67" fmla="*/ 11 h 96"/>
                    <a:gd name="T68" fmla="*/ 4 w 102"/>
                    <a:gd name="T69" fmla="*/ 13 h 96"/>
                    <a:gd name="T70" fmla="*/ 5 w 102"/>
                    <a:gd name="T71" fmla="*/ 92 h 96"/>
                    <a:gd name="T72" fmla="*/ 80 w 102"/>
                    <a:gd name="T73" fmla="*/ 91 h 96"/>
                    <a:gd name="T74" fmla="*/ 82 w 102"/>
                    <a:gd name="T75" fmla="*/ 86 h 96"/>
                    <a:gd name="T76" fmla="*/ 61 w 102"/>
                    <a:gd name="T77" fmla="*/ 64 h 96"/>
                    <a:gd name="T78" fmla="*/ 102 w 102"/>
                    <a:gd name="T79" fmla="*/ 64 h 96"/>
                    <a:gd name="T80" fmla="*/ 96 w 102"/>
                    <a:gd name="T81" fmla="*/ 58 h 96"/>
                    <a:gd name="T82" fmla="*/ 78 w 102"/>
                    <a:gd name="T83" fmla="*/ 75 h 96"/>
                    <a:gd name="T84" fmla="*/ 76 w 102"/>
                    <a:gd name="T85" fmla="*/ 75 h 96"/>
                    <a:gd name="T86" fmla="*/ 68 w 102"/>
                    <a:gd name="T87" fmla="*/ 64 h 96"/>
                    <a:gd name="T88" fmla="*/ 77 w 102"/>
                    <a:gd name="T89" fmla="*/ 71 h 96"/>
                    <a:gd name="T90" fmla="*/ 96 w 102"/>
                    <a:gd name="T91" fmla="*/ 55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02" h="96">
                      <a:moveTo>
                        <a:pt x="53" y="0"/>
                      </a:moveTo>
                      <a:cubicBezTo>
                        <a:pt x="31" y="0"/>
                        <a:pt x="31" y="0"/>
                        <a:pt x="31" y="0"/>
                      </a:cubicBezTo>
                      <a:cubicBezTo>
                        <a:pt x="29" y="0"/>
                        <a:pt x="27" y="2"/>
                        <a:pt x="27" y="3"/>
                      </a:cubicBezTo>
                      <a:cubicBezTo>
                        <a:pt x="27" y="17"/>
                        <a:pt x="27" y="17"/>
                        <a:pt x="27" y="17"/>
                      </a:cubicBezTo>
                      <a:cubicBezTo>
                        <a:pt x="27" y="19"/>
                        <a:pt x="29" y="21"/>
                        <a:pt x="31" y="21"/>
                      </a:cubicBezTo>
                      <a:cubicBezTo>
                        <a:pt x="53" y="21"/>
                        <a:pt x="53" y="21"/>
                        <a:pt x="53" y="21"/>
                      </a:cubicBezTo>
                      <a:cubicBezTo>
                        <a:pt x="55" y="21"/>
                        <a:pt x="56" y="19"/>
                        <a:pt x="56" y="17"/>
                      </a:cubicBezTo>
                      <a:cubicBezTo>
                        <a:pt x="56" y="3"/>
                        <a:pt x="56" y="3"/>
                        <a:pt x="56" y="3"/>
                      </a:cubicBezTo>
                      <a:cubicBezTo>
                        <a:pt x="56" y="2"/>
                        <a:pt x="55" y="0"/>
                        <a:pt x="53" y="0"/>
                      </a:cubicBezTo>
                      <a:close/>
                      <a:moveTo>
                        <a:pt x="47" y="12"/>
                      </a:moveTo>
                      <a:cubicBezTo>
                        <a:pt x="37" y="12"/>
                        <a:pt x="37" y="12"/>
                        <a:pt x="37" y="12"/>
                      </a:cubicBezTo>
                      <a:cubicBezTo>
                        <a:pt x="36" y="12"/>
                        <a:pt x="31" y="9"/>
                        <a:pt x="31" y="7"/>
                      </a:cubicBezTo>
                      <a:cubicBezTo>
                        <a:pt x="31" y="5"/>
                        <a:pt x="33" y="3"/>
                        <a:pt x="35" y="3"/>
                      </a:cubicBezTo>
                      <a:cubicBezTo>
                        <a:pt x="49" y="3"/>
                        <a:pt x="49" y="3"/>
                        <a:pt x="49" y="3"/>
                      </a:cubicBezTo>
                      <a:cubicBezTo>
                        <a:pt x="50" y="3"/>
                        <a:pt x="52" y="5"/>
                        <a:pt x="52" y="7"/>
                      </a:cubicBezTo>
                      <a:cubicBezTo>
                        <a:pt x="52" y="9"/>
                        <a:pt x="48" y="12"/>
                        <a:pt x="47" y="12"/>
                      </a:cubicBezTo>
                      <a:close/>
                      <a:moveTo>
                        <a:pt x="56" y="30"/>
                      </a:moveTo>
                      <a:cubicBezTo>
                        <a:pt x="56" y="31"/>
                        <a:pt x="56" y="32"/>
                        <a:pt x="56" y="32"/>
                      </a:cubicBezTo>
                      <a:cubicBezTo>
                        <a:pt x="8" y="32"/>
                        <a:pt x="8" y="32"/>
                        <a:pt x="8" y="32"/>
                      </a:cubicBezTo>
                      <a:cubicBezTo>
                        <a:pt x="8" y="32"/>
                        <a:pt x="7" y="31"/>
                        <a:pt x="7" y="30"/>
                      </a:cubicBezTo>
                      <a:cubicBezTo>
                        <a:pt x="7" y="30"/>
                        <a:pt x="7" y="30"/>
                        <a:pt x="7" y="30"/>
                      </a:cubicBezTo>
                      <a:cubicBezTo>
                        <a:pt x="7" y="29"/>
                        <a:pt x="8" y="29"/>
                        <a:pt x="8" y="29"/>
                      </a:cubicBezTo>
                      <a:cubicBezTo>
                        <a:pt x="56" y="29"/>
                        <a:pt x="56" y="29"/>
                        <a:pt x="56" y="29"/>
                      </a:cubicBezTo>
                      <a:cubicBezTo>
                        <a:pt x="56" y="29"/>
                        <a:pt x="56" y="29"/>
                        <a:pt x="56" y="30"/>
                      </a:cubicBezTo>
                      <a:close/>
                      <a:moveTo>
                        <a:pt x="49" y="42"/>
                      </a:moveTo>
                      <a:cubicBezTo>
                        <a:pt x="49" y="43"/>
                        <a:pt x="48" y="44"/>
                        <a:pt x="47" y="44"/>
                      </a:cubicBezTo>
                      <a:cubicBezTo>
                        <a:pt x="8" y="44"/>
                        <a:pt x="8" y="44"/>
                        <a:pt x="8" y="44"/>
                      </a:cubicBezTo>
                      <a:cubicBezTo>
                        <a:pt x="8" y="44"/>
                        <a:pt x="7" y="43"/>
                        <a:pt x="7" y="42"/>
                      </a:cubicBezTo>
                      <a:cubicBezTo>
                        <a:pt x="7" y="42"/>
                        <a:pt x="7" y="42"/>
                        <a:pt x="7" y="42"/>
                      </a:cubicBezTo>
                      <a:cubicBezTo>
                        <a:pt x="7" y="41"/>
                        <a:pt x="8" y="41"/>
                        <a:pt x="8" y="41"/>
                      </a:cubicBezTo>
                      <a:cubicBezTo>
                        <a:pt x="47" y="41"/>
                        <a:pt x="47" y="41"/>
                        <a:pt x="47" y="41"/>
                      </a:cubicBezTo>
                      <a:cubicBezTo>
                        <a:pt x="48" y="41"/>
                        <a:pt x="49" y="41"/>
                        <a:pt x="49" y="42"/>
                      </a:cubicBezTo>
                      <a:close/>
                      <a:moveTo>
                        <a:pt x="41" y="54"/>
                      </a:moveTo>
                      <a:cubicBezTo>
                        <a:pt x="41" y="55"/>
                        <a:pt x="40" y="56"/>
                        <a:pt x="40" y="56"/>
                      </a:cubicBezTo>
                      <a:cubicBezTo>
                        <a:pt x="8" y="56"/>
                        <a:pt x="8" y="56"/>
                        <a:pt x="8" y="56"/>
                      </a:cubicBezTo>
                      <a:cubicBezTo>
                        <a:pt x="7" y="56"/>
                        <a:pt x="7" y="55"/>
                        <a:pt x="7" y="54"/>
                      </a:cubicBezTo>
                      <a:cubicBezTo>
                        <a:pt x="7" y="54"/>
                        <a:pt x="7" y="54"/>
                        <a:pt x="7" y="54"/>
                      </a:cubicBezTo>
                      <a:cubicBezTo>
                        <a:pt x="7" y="53"/>
                        <a:pt x="7" y="53"/>
                        <a:pt x="8" y="53"/>
                      </a:cubicBezTo>
                      <a:cubicBezTo>
                        <a:pt x="40" y="53"/>
                        <a:pt x="40" y="53"/>
                        <a:pt x="40" y="53"/>
                      </a:cubicBezTo>
                      <a:cubicBezTo>
                        <a:pt x="40" y="53"/>
                        <a:pt x="41" y="53"/>
                        <a:pt x="41" y="54"/>
                      </a:cubicBezTo>
                      <a:close/>
                      <a:moveTo>
                        <a:pt x="43" y="78"/>
                      </a:moveTo>
                      <a:cubicBezTo>
                        <a:pt x="43" y="82"/>
                        <a:pt x="39" y="84"/>
                        <a:pt x="36" y="84"/>
                      </a:cubicBezTo>
                      <a:cubicBezTo>
                        <a:pt x="14" y="84"/>
                        <a:pt x="14" y="84"/>
                        <a:pt x="14" y="84"/>
                      </a:cubicBezTo>
                      <a:cubicBezTo>
                        <a:pt x="10" y="84"/>
                        <a:pt x="7" y="82"/>
                        <a:pt x="7" y="78"/>
                      </a:cubicBezTo>
                      <a:cubicBezTo>
                        <a:pt x="7" y="78"/>
                        <a:pt x="7" y="78"/>
                        <a:pt x="7" y="78"/>
                      </a:cubicBezTo>
                      <a:cubicBezTo>
                        <a:pt x="7" y="75"/>
                        <a:pt x="10" y="72"/>
                        <a:pt x="14" y="72"/>
                      </a:cubicBezTo>
                      <a:cubicBezTo>
                        <a:pt x="36" y="72"/>
                        <a:pt x="36" y="72"/>
                        <a:pt x="36" y="72"/>
                      </a:cubicBezTo>
                      <a:cubicBezTo>
                        <a:pt x="39" y="72"/>
                        <a:pt x="43" y="75"/>
                        <a:pt x="43" y="78"/>
                      </a:cubicBezTo>
                      <a:close/>
                      <a:moveTo>
                        <a:pt x="80" y="13"/>
                      </a:moveTo>
                      <a:cubicBezTo>
                        <a:pt x="80" y="12"/>
                        <a:pt x="79" y="11"/>
                        <a:pt x="78" y="11"/>
                      </a:cubicBezTo>
                      <a:cubicBezTo>
                        <a:pt x="78" y="11"/>
                        <a:pt x="78" y="11"/>
                        <a:pt x="59" y="11"/>
                      </a:cubicBezTo>
                      <a:cubicBezTo>
                        <a:pt x="59" y="11"/>
                        <a:pt x="59" y="11"/>
                        <a:pt x="59" y="8"/>
                      </a:cubicBezTo>
                      <a:cubicBezTo>
                        <a:pt x="59" y="8"/>
                        <a:pt x="59" y="8"/>
                        <a:pt x="78" y="8"/>
                      </a:cubicBezTo>
                      <a:cubicBezTo>
                        <a:pt x="82" y="8"/>
                        <a:pt x="84" y="10"/>
                        <a:pt x="84" y="13"/>
                      </a:cubicBezTo>
                      <a:cubicBezTo>
                        <a:pt x="84" y="13"/>
                        <a:pt x="84" y="13"/>
                        <a:pt x="84" y="41"/>
                      </a:cubicBezTo>
                      <a:cubicBezTo>
                        <a:pt x="83" y="41"/>
                        <a:pt x="83" y="41"/>
                        <a:pt x="82" y="41"/>
                      </a:cubicBezTo>
                      <a:cubicBezTo>
                        <a:pt x="81" y="41"/>
                        <a:pt x="81" y="41"/>
                        <a:pt x="80" y="41"/>
                      </a:cubicBezTo>
                      <a:cubicBezTo>
                        <a:pt x="80" y="41"/>
                        <a:pt x="80" y="41"/>
                        <a:pt x="80" y="13"/>
                      </a:cubicBezTo>
                      <a:close/>
                      <a:moveTo>
                        <a:pt x="82" y="86"/>
                      </a:moveTo>
                      <a:cubicBezTo>
                        <a:pt x="83" y="86"/>
                        <a:pt x="83" y="86"/>
                        <a:pt x="84" y="86"/>
                      </a:cubicBezTo>
                      <a:cubicBezTo>
                        <a:pt x="84" y="86"/>
                        <a:pt x="84" y="86"/>
                        <a:pt x="84" y="91"/>
                      </a:cubicBezTo>
                      <a:cubicBezTo>
                        <a:pt x="84" y="93"/>
                        <a:pt x="82" y="96"/>
                        <a:pt x="78" y="96"/>
                      </a:cubicBezTo>
                      <a:cubicBezTo>
                        <a:pt x="78" y="96"/>
                        <a:pt x="78" y="96"/>
                        <a:pt x="5" y="96"/>
                      </a:cubicBezTo>
                      <a:cubicBezTo>
                        <a:pt x="2" y="96"/>
                        <a:pt x="0" y="93"/>
                        <a:pt x="0" y="91"/>
                      </a:cubicBezTo>
                      <a:cubicBezTo>
                        <a:pt x="0" y="91"/>
                        <a:pt x="0" y="91"/>
                        <a:pt x="0" y="13"/>
                      </a:cubicBezTo>
                      <a:cubicBezTo>
                        <a:pt x="0" y="10"/>
                        <a:pt x="2" y="8"/>
                        <a:pt x="5" y="8"/>
                      </a:cubicBezTo>
                      <a:cubicBezTo>
                        <a:pt x="5" y="8"/>
                        <a:pt x="5" y="8"/>
                        <a:pt x="24" y="8"/>
                      </a:cubicBezTo>
                      <a:cubicBezTo>
                        <a:pt x="24" y="8"/>
                        <a:pt x="24" y="8"/>
                        <a:pt x="24" y="11"/>
                      </a:cubicBezTo>
                      <a:cubicBezTo>
                        <a:pt x="24" y="11"/>
                        <a:pt x="24" y="11"/>
                        <a:pt x="5" y="11"/>
                      </a:cubicBezTo>
                      <a:cubicBezTo>
                        <a:pt x="5" y="11"/>
                        <a:pt x="4" y="12"/>
                        <a:pt x="4" y="13"/>
                      </a:cubicBezTo>
                      <a:cubicBezTo>
                        <a:pt x="4" y="13"/>
                        <a:pt x="4" y="13"/>
                        <a:pt x="4" y="91"/>
                      </a:cubicBezTo>
                      <a:cubicBezTo>
                        <a:pt x="4" y="92"/>
                        <a:pt x="5" y="92"/>
                        <a:pt x="5" y="92"/>
                      </a:cubicBezTo>
                      <a:cubicBezTo>
                        <a:pt x="5" y="92"/>
                        <a:pt x="5" y="92"/>
                        <a:pt x="78" y="92"/>
                      </a:cubicBezTo>
                      <a:cubicBezTo>
                        <a:pt x="79" y="92"/>
                        <a:pt x="80" y="92"/>
                        <a:pt x="80" y="91"/>
                      </a:cubicBezTo>
                      <a:cubicBezTo>
                        <a:pt x="80" y="91"/>
                        <a:pt x="80" y="91"/>
                        <a:pt x="80" y="86"/>
                      </a:cubicBezTo>
                      <a:cubicBezTo>
                        <a:pt x="81" y="86"/>
                        <a:pt x="81" y="86"/>
                        <a:pt x="82" y="86"/>
                      </a:cubicBezTo>
                      <a:close/>
                      <a:moveTo>
                        <a:pt x="82" y="43"/>
                      </a:moveTo>
                      <a:cubicBezTo>
                        <a:pt x="70" y="43"/>
                        <a:pt x="61" y="52"/>
                        <a:pt x="61" y="64"/>
                      </a:cubicBezTo>
                      <a:cubicBezTo>
                        <a:pt x="61" y="75"/>
                        <a:pt x="70" y="84"/>
                        <a:pt x="82" y="84"/>
                      </a:cubicBezTo>
                      <a:cubicBezTo>
                        <a:pt x="93" y="84"/>
                        <a:pt x="102" y="75"/>
                        <a:pt x="102" y="64"/>
                      </a:cubicBezTo>
                      <a:cubicBezTo>
                        <a:pt x="102" y="52"/>
                        <a:pt x="93" y="43"/>
                        <a:pt x="82" y="43"/>
                      </a:cubicBezTo>
                      <a:close/>
                      <a:moveTo>
                        <a:pt x="96" y="58"/>
                      </a:moveTo>
                      <a:cubicBezTo>
                        <a:pt x="79" y="75"/>
                        <a:pt x="79" y="75"/>
                        <a:pt x="79" y="75"/>
                      </a:cubicBezTo>
                      <a:cubicBezTo>
                        <a:pt x="78" y="75"/>
                        <a:pt x="78" y="75"/>
                        <a:pt x="78" y="75"/>
                      </a:cubicBezTo>
                      <a:cubicBezTo>
                        <a:pt x="78" y="75"/>
                        <a:pt x="78" y="75"/>
                        <a:pt x="78" y="75"/>
                      </a:cubicBezTo>
                      <a:cubicBezTo>
                        <a:pt x="78" y="76"/>
                        <a:pt x="76" y="76"/>
                        <a:pt x="76" y="75"/>
                      </a:cubicBezTo>
                      <a:cubicBezTo>
                        <a:pt x="68" y="67"/>
                        <a:pt x="68" y="67"/>
                        <a:pt x="68" y="67"/>
                      </a:cubicBezTo>
                      <a:cubicBezTo>
                        <a:pt x="67" y="66"/>
                        <a:pt x="67" y="65"/>
                        <a:pt x="68" y="64"/>
                      </a:cubicBezTo>
                      <a:cubicBezTo>
                        <a:pt x="69" y="64"/>
                        <a:pt x="69" y="64"/>
                        <a:pt x="70" y="64"/>
                      </a:cubicBezTo>
                      <a:cubicBezTo>
                        <a:pt x="77" y="71"/>
                        <a:pt x="77" y="71"/>
                        <a:pt x="77" y="71"/>
                      </a:cubicBezTo>
                      <a:cubicBezTo>
                        <a:pt x="93" y="55"/>
                        <a:pt x="93" y="55"/>
                        <a:pt x="93" y="55"/>
                      </a:cubicBezTo>
                      <a:cubicBezTo>
                        <a:pt x="94" y="54"/>
                        <a:pt x="95" y="54"/>
                        <a:pt x="96" y="55"/>
                      </a:cubicBezTo>
                      <a:cubicBezTo>
                        <a:pt x="96" y="56"/>
                        <a:pt x="96" y="57"/>
                        <a:pt x="96" y="58"/>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dirty="0" smtClean="0">
                    <a:ln>
                      <a:noFill/>
                    </a:ln>
                    <a:solidFill>
                      <a:prstClr val="black"/>
                    </a:solidFill>
                    <a:effectLst/>
                    <a:uLnTx/>
                    <a:uFillTx/>
                  </a:endParaRPr>
                </a:p>
              </p:txBody>
            </p:sp>
            <p:sp>
              <p:nvSpPr>
                <p:cNvPr id="106" name="Freeform 308"/>
                <p:cNvSpPr>
                  <a:spLocks noChangeAspect="1" noEditPoints="1"/>
                </p:cNvSpPr>
                <p:nvPr/>
              </p:nvSpPr>
              <p:spPr bwMode="auto">
                <a:xfrm>
                  <a:off x="5261129" y="5613126"/>
                  <a:ext cx="285998" cy="301751"/>
                </a:xfrm>
                <a:custGeom>
                  <a:avLst/>
                  <a:gdLst>
                    <a:gd name="T0" fmla="*/ 5174 w 5699"/>
                    <a:gd name="T1" fmla="*/ 4893 h 6014"/>
                    <a:gd name="T2" fmla="*/ 4525 w 5699"/>
                    <a:gd name="T3" fmla="*/ 5629 h 6014"/>
                    <a:gd name="T4" fmla="*/ 2999 w 5699"/>
                    <a:gd name="T5" fmla="*/ 6009 h 6014"/>
                    <a:gd name="T6" fmla="*/ 1382 w 5699"/>
                    <a:gd name="T7" fmla="*/ 5801 h 6014"/>
                    <a:gd name="T8" fmla="*/ 421 w 5699"/>
                    <a:gd name="T9" fmla="*/ 5126 h 6014"/>
                    <a:gd name="T10" fmla="*/ 1052 w 5699"/>
                    <a:gd name="T11" fmla="*/ 5277 h 6014"/>
                    <a:gd name="T12" fmla="*/ 2669 w 5699"/>
                    <a:gd name="T13" fmla="*/ 5485 h 6014"/>
                    <a:gd name="T14" fmla="*/ 4192 w 5699"/>
                    <a:gd name="T15" fmla="*/ 5110 h 6014"/>
                    <a:gd name="T16" fmla="*/ 4843 w 5699"/>
                    <a:gd name="T17" fmla="*/ 4388 h 6014"/>
                    <a:gd name="T18" fmla="*/ 257 w 5699"/>
                    <a:gd name="T19" fmla="*/ 3411 h 6014"/>
                    <a:gd name="T20" fmla="*/ 691 w 5699"/>
                    <a:gd name="T21" fmla="*/ 4082 h 6014"/>
                    <a:gd name="T22" fmla="*/ 2084 w 5699"/>
                    <a:gd name="T23" fmla="*/ 4567 h 6014"/>
                    <a:gd name="T24" fmla="*/ 3749 w 5699"/>
                    <a:gd name="T25" fmla="*/ 4481 h 6014"/>
                    <a:gd name="T26" fmla="*/ 4850 w 5699"/>
                    <a:gd name="T27" fmla="*/ 3934 h 6014"/>
                    <a:gd name="T28" fmla="*/ 4296 w 5699"/>
                    <a:gd name="T29" fmla="*/ 4658 h 6014"/>
                    <a:gd name="T30" fmla="*/ 2837 w 5699"/>
                    <a:gd name="T31" fmla="*/ 5081 h 6014"/>
                    <a:gd name="T32" fmla="*/ 1198 w 5699"/>
                    <a:gd name="T33" fmla="*/ 4929 h 6014"/>
                    <a:gd name="T34" fmla="*/ 131 w 5699"/>
                    <a:gd name="T35" fmla="*/ 4277 h 6014"/>
                    <a:gd name="T36" fmla="*/ 133 w 5699"/>
                    <a:gd name="T37" fmla="*/ 3485 h 6014"/>
                    <a:gd name="T38" fmla="*/ 848 w 5699"/>
                    <a:gd name="T39" fmla="*/ 2499 h 6014"/>
                    <a:gd name="T40" fmla="*/ 1194 w 5699"/>
                    <a:gd name="T41" fmla="*/ 3126 h 6014"/>
                    <a:gd name="T42" fmla="*/ 2511 w 5699"/>
                    <a:gd name="T43" fmla="*/ 3655 h 6014"/>
                    <a:gd name="T44" fmla="*/ 4181 w 5699"/>
                    <a:gd name="T45" fmla="*/ 3628 h 6014"/>
                    <a:gd name="T46" fmla="*/ 4739 w 5699"/>
                    <a:gd name="T47" fmla="*/ 3639 h 6014"/>
                    <a:gd name="T48" fmla="*/ 3426 w 5699"/>
                    <a:gd name="T49" fmla="*/ 4151 h 6014"/>
                    <a:gd name="T50" fmla="*/ 1761 w 5699"/>
                    <a:gd name="T51" fmla="*/ 4118 h 6014"/>
                    <a:gd name="T52" fmla="*/ 520 w 5699"/>
                    <a:gd name="T53" fmla="*/ 3544 h 6014"/>
                    <a:gd name="T54" fmla="*/ 299 w 5699"/>
                    <a:gd name="T55" fmla="*/ 2767 h 6014"/>
                    <a:gd name="T56" fmla="*/ 5284 w 5699"/>
                    <a:gd name="T57" fmla="*/ 1424 h 6014"/>
                    <a:gd name="T58" fmla="*/ 5692 w 5699"/>
                    <a:gd name="T59" fmla="*/ 2204 h 6014"/>
                    <a:gd name="T60" fmla="*/ 5043 w 5699"/>
                    <a:gd name="T61" fmla="*/ 2937 h 6014"/>
                    <a:gd name="T62" fmla="*/ 3515 w 5699"/>
                    <a:gd name="T63" fmla="*/ 3316 h 6014"/>
                    <a:gd name="T64" fmla="*/ 1898 w 5699"/>
                    <a:gd name="T65" fmla="*/ 3106 h 6014"/>
                    <a:gd name="T66" fmla="*/ 965 w 5699"/>
                    <a:gd name="T67" fmla="*/ 2477 h 6014"/>
                    <a:gd name="T68" fmla="*/ 2277 w 5699"/>
                    <a:gd name="T69" fmla="*/ 2804 h 6014"/>
                    <a:gd name="T70" fmla="*/ 3971 w 5699"/>
                    <a:gd name="T71" fmla="*/ 2665 h 6014"/>
                    <a:gd name="T72" fmla="*/ 5032 w 5699"/>
                    <a:gd name="T73" fmla="*/ 2033 h 6014"/>
                    <a:gd name="T74" fmla="*/ 5183 w 5699"/>
                    <a:gd name="T75" fmla="*/ 1498 h 6014"/>
                    <a:gd name="T76" fmla="*/ 3601 w 5699"/>
                    <a:gd name="T77" fmla="*/ 1316 h 6014"/>
                    <a:gd name="T78" fmla="*/ 3218 w 5699"/>
                    <a:gd name="T79" fmla="*/ 1238 h 6014"/>
                    <a:gd name="T80" fmla="*/ 1946 w 5699"/>
                    <a:gd name="T81" fmla="*/ 1083 h 6014"/>
                    <a:gd name="T82" fmla="*/ 1860 w 5699"/>
                    <a:gd name="T83" fmla="*/ 891 h 6014"/>
                    <a:gd name="T84" fmla="*/ 1318 w 5699"/>
                    <a:gd name="T85" fmla="*/ 935 h 6014"/>
                    <a:gd name="T86" fmla="*/ 1714 w 5699"/>
                    <a:gd name="T87" fmla="*/ 1345 h 6014"/>
                    <a:gd name="T88" fmla="*/ 3171 w 5699"/>
                    <a:gd name="T89" fmla="*/ 1622 h 6014"/>
                    <a:gd name="T90" fmla="*/ 2861 w 5699"/>
                    <a:gd name="T91" fmla="*/ 1919 h 6014"/>
                    <a:gd name="T92" fmla="*/ 4004 w 5699"/>
                    <a:gd name="T93" fmla="*/ 1562 h 6014"/>
                    <a:gd name="T94" fmla="*/ 3995 w 5699"/>
                    <a:gd name="T95" fmla="*/ 1125 h 6014"/>
                    <a:gd name="T96" fmla="*/ 2895 w 5699"/>
                    <a:gd name="T97" fmla="*/ 975 h 6014"/>
                    <a:gd name="T98" fmla="*/ 2671 w 5699"/>
                    <a:gd name="T99" fmla="*/ 436 h 6014"/>
                    <a:gd name="T100" fmla="*/ 2684 w 5699"/>
                    <a:gd name="T101" fmla="*/ 0 h 6014"/>
                    <a:gd name="T102" fmla="*/ 4272 w 5699"/>
                    <a:gd name="T103" fmla="*/ 264 h 6014"/>
                    <a:gd name="T104" fmla="*/ 5140 w 5699"/>
                    <a:gd name="T105" fmla="*/ 984 h 6014"/>
                    <a:gd name="T106" fmla="*/ 4912 w 5699"/>
                    <a:gd name="T107" fmla="*/ 1777 h 6014"/>
                    <a:gd name="T108" fmla="*/ 3663 w 5699"/>
                    <a:gd name="T109" fmla="*/ 2344 h 6014"/>
                    <a:gd name="T110" fmla="*/ 1995 w 5699"/>
                    <a:gd name="T111" fmla="*/ 2372 h 6014"/>
                    <a:gd name="T112" fmla="*/ 667 w 5699"/>
                    <a:gd name="T113" fmla="*/ 1836 h 6014"/>
                    <a:gd name="T114" fmla="*/ 356 w 5699"/>
                    <a:gd name="T115" fmla="*/ 1043 h 6014"/>
                    <a:gd name="T116" fmla="*/ 1109 w 5699"/>
                    <a:gd name="T117" fmla="*/ 322 h 6014"/>
                    <a:gd name="T118" fmla="*/ 2684 w 5699"/>
                    <a:gd name="T119" fmla="*/ 0 h 60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699" h="6014">
                      <a:moveTo>
                        <a:pt x="4853" y="4184"/>
                      </a:moveTo>
                      <a:lnTo>
                        <a:pt x="4932" y="4258"/>
                      </a:lnTo>
                      <a:lnTo>
                        <a:pt x="5001" y="4335"/>
                      </a:lnTo>
                      <a:lnTo>
                        <a:pt x="5059" y="4412"/>
                      </a:lnTo>
                      <a:lnTo>
                        <a:pt x="5105" y="4490"/>
                      </a:lnTo>
                      <a:lnTo>
                        <a:pt x="5142" y="4570"/>
                      </a:lnTo>
                      <a:lnTo>
                        <a:pt x="5165" y="4650"/>
                      </a:lnTo>
                      <a:lnTo>
                        <a:pt x="5180" y="4732"/>
                      </a:lnTo>
                      <a:lnTo>
                        <a:pt x="5183" y="4813"/>
                      </a:lnTo>
                      <a:lnTo>
                        <a:pt x="5174" y="4893"/>
                      </a:lnTo>
                      <a:lnTo>
                        <a:pt x="5158" y="4975"/>
                      </a:lnTo>
                      <a:lnTo>
                        <a:pt x="5129" y="5053"/>
                      </a:lnTo>
                      <a:lnTo>
                        <a:pt x="5089" y="5132"/>
                      </a:lnTo>
                      <a:lnTo>
                        <a:pt x="5039" y="5210"/>
                      </a:lnTo>
                      <a:lnTo>
                        <a:pt x="4979" y="5285"/>
                      </a:lnTo>
                      <a:lnTo>
                        <a:pt x="4910" y="5360"/>
                      </a:lnTo>
                      <a:lnTo>
                        <a:pt x="4828" y="5431"/>
                      </a:lnTo>
                      <a:lnTo>
                        <a:pt x="4739" y="5500"/>
                      </a:lnTo>
                      <a:lnTo>
                        <a:pt x="4637" y="5567"/>
                      </a:lnTo>
                      <a:lnTo>
                        <a:pt x="4525" y="5629"/>
                      </a:lnTo>
                      <a:lnTo>
                        <a:pt x="4405" y="5690"/>
                      </a:lnTo>
                      <a:lnTo>
                        <a:pt x="4274" y="5746"/>
                      </a:lnTo>
                      <a:lnTo>
                        <a:pt x="4128" y="5801"/>
                      </a:lnTo>
                      <a:lnTo>
                        <a:pt x="3978" y="5848"/>
                      </a:lnTo>
                      <a:lnTo>
                        <a:pt x="3822" y="5890"/>
                      </a:lnTo>
                      <a:lnTo>
                        <a:pt x="3663" y="5926"/>
                      </a:lnTo>
                      <a:lnTo>
                        <a:pt x="3501" y="5956"/>
                      </a:lnTo>
                      <a:lnTo>
                        <a:pt x="3335" y="5979"/>
                      </a:lnTo>
                      <a:lnTo>
                        <a:pt x="3167" y="5996"/>
                      </a:lnTo>
                      <a:lnTo>
                        <a:pt x="2999" y="6009"/>
                      </a:lnTo>
                      <a:lnTo>
                        <a:pt x="2830" y="6014"/>
                      </a:lnTo>
                      <a:lnTo>
                        <a:pt x="2660" y="6012"/>
                      </a:lnTo>
                      <a:lnTo>
                        <a:pt x="2491" y="6007"/>
                      </a:lnTo>
                      <a:lnTo>
                        <a:pt x="2323" y="5994"/>
                      </a:lnTo>
                      <a:lnTo>
                        <a:pt x="2157" y="5976"/>
                      </a:lnTo>
                      <a:lnTo>
                        <a:pt x="1995" y="5952"/>
                      </a:lnTo>
                      <a:lnTo>
                        <a:pt x="1834" y="5923"/>
                      </a:lnTo>
                      <a:lnTo>
                        <a:pt x="1679" y="5888"/>
                      </a:lnTo>
                      <a:lnTo>
                        <a:pt x="1528" y="5846"/>
                      </a:lnTo>
                      <a:lnTo>
                        <a:pt x="1382" y="5801"/>
                      </a:lnTo>
                      <a:lnTo>
                        <a:pt x="1242" y="5748"/>
                      </a:lnTo>
                      <a:lnTo>
                        <a:pt x="1109" y="5690"/>
                      </a:lnTo>
                      <a:lnTo>
                        <a:pt x="981" y="5628"/>
                      </a:lnTo>
                      <a:lnTo>
                        <a:pt x="863" y="5558"/>
                      </a:lnTo>
                      <a:lnTo>
                        <a:pt x="764" y="5491"/>
                      </a:lnTo>
                      <a:lnTo>
                        <a:pt x="675" y="5422"/>
                      </a:lnTo>
                      <a:lnTo>
                        <a:pt x="595" y="5350"/>
                      </a:lnTo>
                      <a:lnTo>
                        <a:pt x="527" y="5277"/>
                      </a:lnTo>
                      <a:lnTo>
                        <a:pt x="469" y="5203"/>
                      </a:lnTo>
                      <a:lnTo>
                        <a:pt x="421" y="5126"/>
                      </a:lnTo>
                      <a:lnTo>
                        <a:pt x="383" y="5050"/>
                      </a:lnTo>
                      <a:lnTo>
                        <a:pt x="356" y="4973"/>
                      </a:lnTo>
                      <a:lnTo>
                        <a:pt x="337" y="4895"/>
                      </a:lnTo>
                      <a:lnTo>
                        <a:pt x="398" y="4942"/>
                      </a:lnTo>
                      <a:lnTo>
                        <a:pt x="463" y="4989"/>
                      </a:lnTo>
                      <a:lnTo>
                        <a:pt x="534" y="5037"/>
                      </a:lnTo>
                      <a:lnTo>
                        <a:pt x="651" y="5104"/>
                      </a:lnTo>
                      <a:lnTo>
                        <a:pt x="779" y="5168"/>
                      </a:lnTo>
                      <a:lnTo>
                        <a:pt x="912" y="5226"/>
                      </a:lnTo>
                      <a:lnTo>
                        <a:pt x="1052" y="5277"/>
                      </a:lnTo>
                      <a:lnTo>
                        <a:pt x="1198" y="5325"/>
                      </a:lnTo>
                      <a:lnTo>
                        <a:pt x="1349" y="5365"/>
                      </a:lnTo>
                      <a:lnTo>
                        <a:pt x="1504" y="5401"/>
                      </a:lnTo>
                      <a:lnTo>
                        <a:pt x="1665" y="5431"/>
                      </a:lnTo>
                      <a:lnTo>
                        <a:pt x="1827" y="5454"/>
                      </a:lnTo>
                      <a:lnTo>
                        <a:pt x="1993" y="5473"/>
                      </a:lnTo>
                      <a:lnTo>
                        <a:pt x="2161" y="5485"/>
                      </a:lnTo>
                      <a:lnTo>
                        <a:pt x="2330" y="5491"/>
                      </a:lnTo>
                      <a:lnTo>
                        <a:pt x="2500" y="5491"/>
                      </a:lnTo>
                      <a:lnTo>
                        <a:pt x="2669" y="5485"/>
                      </a:lnTo>
                      <a:lnTo>
                        <a:pt x="2837" y="5474"/>
                      </a:lnTo>
                      <a:lnTo>
                        <a:pt x="3005" y="5458"/>
                      </a:lnTo>
                      <a:lnTo>
                        <a:pt x="3171" y="5434"/>
                      </a:lnTo>
                      <a:lnTo>
                        <a:pt x="3333" y="5405"/>
                      </a:lnTo>
                      <a:lnTo>
                        <a:pt x="3492" y="5369"/>
                      </a:lnTo>
                      <a:lnTo>
                        <a:pt x="3648" y="5327"/>
                      </a:lnTo>
                      <a:lnTo>
                        <a:pt x="3798" y="5279"/>
                      </a:lnTo>
                      <a:lnTo>
                        <a:pt x="3944" y="5225"/>
                      </a:lnTo>
                      <a:lnTo>
                        <a:pt x="4073" y="5170"/>
                      </a:lnTo>
                      <a:lnTo>
                        <a:pt x="4192" y="5110"/>
                      </a:lnTo>
                      <a:lnTo>
                        <a:pt x="4301" y="5048"/>
                      </a:lnTo>
                      <a:lnTo>
                        <a:pt x="4401" y="4982"/>
                      </a:lnTo>
                      <a:lnTo>
                        <a:pt x="4492" y="4915"/>
                      </a:lnTo>
                      <a:lnTo>
                        <a:pt x="4573" y="4844"/>
                      </a:lnTo>
                      <a:lnTo>
                        <a:pt x="4642" y="4773"/>
                      </a:lnTo>
                      <a:lnTo>
                        <a:pt x="4702" y="4698"/>
                      </a:lnTo>
                      <a:lnTo>
                        <a:pt x="4753" y="4621"/>
                      </a:lnTo>
                      <a:lnTo>
                        <a:pt x="4793" y="4545"/>
                      </a:lnTo>
                      <a:lnTo>
                        <a:pt x="4822" y="4466"/>
                      </a:lnTo>
                      <a:lnTo>
                        <a:pt x="4843" y="4388"/>
                      </a:lnTo>
                      <a:lnTo>
                        <a:pt x="4852" y="4308"/>
                      </a:lnTo>
                      <a:lnTo>
                        <a:pt x="4852" y="4300"/>
                      </a:lnTo>
                      <a:lnTo>
                        <a:pt x="4852" y="4282"/>
                      </a:lnTo>
                      <a:lnTo>
                        <a:pt x="4853" y="4255"/>
                      </a:lnTo>
                      <a:lnTo>
                        <a:pt x="4853" y="4222"/>
                      </a:lnTo>
                      <a:lnTo>
                        <a:pt x="4853" y="4184"/>
                      </a:lnTo>
                      <a:close/>
                      <a:moveTo>
                        <a:pt x="257" y="3336"/>
                      </a:moveTo>
                      <a:lnTo>
                        <a:pt x="257" y="3367"/>
                      </a:lnTo>
                      <a:lnTo>
                        <a:pt x="257" y="3392"/>
                      </a:lnTo>
                      <a:lnTo>
                        <a:pt x="257" y="3411"/>
                      </a:lnTo>
                      <a:lnTo>
                        <a:pt x="257" y="3420"/>
                      </a:lnTo>
                      <a:lnTo>
                        <a:pt x="266" y="3496"/>
                      </a:lnTo>
                      <a:lnTo>
                        <a:pt x="285" y="3573"/>
                      </a:lnTo>
                      <a:lnTo>
                        <a:pt x="314" y="3650"/>
                      </a:lnTo>
                      <a:lnTo>
                        <a:pt x="352" y="3724"/>
                      </a:lnTo>
                      <a:lnTo>
                        <a:pt x="399" y="3799"/>
                      </a:lnTo>
                      <a:lnTo>
                        <a:pt x="458" y="3872"/>
                      </a:lnTo>
                      <a:lnTo>
                        <a:pt x="525" y="3943"/>
                      </a:lnTo>
                      <a:lnTo>
                        <a:pt x="604" y="4014"/>
                      </a:lnTo>
                      <a:lnTo>
                        <a:pt x="691" y="4082"/>
                      </a:lnTo>
                      <a:lnTo>
                        <a:pt x="790" y="4147"/>
                      </a:lnTo>
                      <a:lnTo>
                        <a:pt x="908" y="4216"/>
                      </a:lnTo>
                      <a:lnTo>
                        <a:pt x="1034" y="4280"/>
                      </a:lnTo>
                      <a:lnTo>
                        <a:pt x="1167" y="4339"/>
                      </a:lnTo>
                      <a:lnTo>
                        <a:pt x="1307" y="4390"/>
                      </a:lnTo>
                      <a:lnTo>
                        <a:pt x="1453" y="4437"/>
                      </a:lnTo>
                      <a:lnTo>
                        <a:pt x="1605" y="4477"/>
                      </a:lnTo>
                      <a:lnTo>
                        <a:pt x="1761" y="4514"/>
                      </a:lnTo>
                      <a:lnTo>
                        <a:pt x="1920" y="4543"/>
                      </a:lnTo>
                      <a:lnTo>
                        <a:pt x="2084" y="4567"/>
                      </a:lnTo>
                      <a:lnTo>
                        <a:pt x="2250" y="4585"/>
                      </a:lnTo>
                      <a:lnTo>
                        <a:pt x="2418" y="4598"/>
                      </a:lnTo>
                      <a:lnTo>
                        <a:pt x="2585" y="4603"/>
                      </a:lnTo>
                      <a:lnTo>
                        <a:pt x="2755" y="4603"/>
                      </a:lnTo>
                      <a:lnTo>
                        <a:pt x="2925" y="4598"/>
                      </a:lnTo>
                      <a:lnTo>
                        <a:pt x="3094" y="4587"/>
                      </a:lnTo>
                      <a:lnTo>
                        <a:pt x="3262" y="4570"/>
                      </a:lnTo>
                      <a:lnTo>
                        <a:pt x="3426" y="4546"/>
                      </a:lnTo>
                      <a:lnTo>
                        <a:pt x="3590" y="4515"/>
                      </a:lnTo>
                      <a:lnTo>
                        <a:pt x="3749" y="4481"/>
                      </a:lnTo>
                      <a:lnTo>
                        <a:pt x="3904" y="4439"/>
                      </a:lnTo>
                      <a:lnTo>
                        <a:pt x="4055" y="4392"/>
                      </a:lnTo>
                      <a:lnTo>
                        <a:pt x="4201" y="4337"/>
                      </a:lnTo>
                      <a:lnTo>
                        <a:pt x="4317" y="4288"/>
                      </a:lnTo>
                      <a:lnTo>
                        <a:pt x="4425" y="4235"/>
                      </a:lnTo>
                      <a:lnTo>
                        <a:pt x="4527" y="4178"/>
                      </a:lnTo>
                      <a:lnTo>
                        <a:pt x="4618" y="4120"/>
                      </a:lnTo>
                      <a:lnTo>
                        <a:pt x="4704" y="4060"/>
                      </a:lnTo>
                      <a:lnTo>
                        <a:pt x="4781" y="3998"/>
                      </a:lnTo>
                      <a:lnTo>
                        <a:pt x="4850" y="3934"/>
                      </a:lnTo>
                      <a:lnTo>
                        <a:pt x="4839" y="4012"/>
                      </a:lnTo>
                      <a:lnTo>
                        <a:pt x="4817" y="4089"/>
                      </a:lnTo>
                      <a:lnTo>
                        <a:pt x="4784" y="4165"/>
                      </a:lnTo>
                      <a:lnTo>
                        <a:pt x="4744" y="4240"/>
                      </a:lnTo>
                      <a:lnTo>
                        <a:pt x="4693" y="4315"/>
                      </a:lnTo>
                      <a:lnTo>
                        <a:pt x="4633" y="4388"/>
                      </a:lnTo>
                      <a:lnTo>
                        <a:pt x="4562" y="4459"/>
                      </a:lnTo>
                      <a:lnTo>
                        <a:pt x="4483" y="4526"/>
                      </a:lnTo>
                      <a:lnTo>
                        <a:pt x="4394" y="4594"/>
                      </a:lnTo>
                      <a:lnTo>
                        <a:pt x="4296" y="4658"/>
                      </a:lnTo>
                      <a:lnTo>
                        <a:pt x="4188" y="4718"/>
                      </a:lnTo>
                      <a:lnTo>
                        <a:pt x="4071" y="4776"/>
                      </a:lnTo>
                      <a:lnTo>
                        <a:pt x="3944" y="4831"/>
                      </a:lnTo>
                      <a:lnTo>
                        <a:pt x="3798" y="4884"/>
                      </a:lnTo>
                      <a:lnTo>
                        <a:pt x="3648" y="4933"/>
                      </a:lnTo>
                      <a:lnTo>
                        <a:pt x="3492" y="4973"/>
                      </a:lnTo>
                      <a:lnTo>
                        <a:pt x="3333" y="5010"/>
                      </a:lnTo>
                      <a:lnTo>
                        <a:pt x="3171" y="5039"/>
                      </a:lnTo>
                      <a:lnTo>
                        <a:pt x="3005" y="5062"/>
                      </a:lnTo>
                      <a:lnTo>
                        <a:pt x="2837" y="5081"/>
                      </a:lnTo>
                      <a:lnTo>
                        <a:pt x="2669" y="5092"/>
                      </a:lnTo>
                      <a:lnTo>
                        <a:pt x="2500" y="5097"/>
                      </a:lnTo>
                      <a:lnTo>
                        <a:pt x="2330" y="5097"/>
                      </a:lnTo>
                      <a:lnTo>
                        <a:pt x="2161" y="5090"/>
                      </a:lnTo>
                      <a:lnTo>
                        <a:pt x="1993" y="5077"/>
                      </a:lnTo>
                      <a:lnTo>
                        <a:pt x="1827" y="5061"/>
                      </a:lnTo>
                      <a:lnTo>
                        <a:pt x="1665" y="5035"/>
                      </a:lnTo>
                      <a:lnTo>
                        <a:pt x="1504" y="5006"/>
                      </a:lnTo>
                      <a:lnTo>
                        <a:pt x="1349" y="4971"/>
                      </a:lnTo>
                      <a:lnTo>
                        <a:pt x="1198" y="4929"/>
                      </a:lnTo>
                      <a:lnTo>
                        <a:pt x="1052" y="4884"/>
                      </a:lnTo>
                      <a:lnTo>
                        <a:pt x="912" y="4831"/>
                      </a:lnTo>
                      <a:lnTo>
                        <a:pt x="779" y="4774"/>
                      </a:lnTo>
                      <a:lnTo>
                        <a:pt x="651" y="4711"/>
                      </a:lnTo>
                      <a:lnTo>
                        <a:pt x="534" y="4641"/>
                      </a:lnTo>
                      <a:lnTo>
                        <a:pt x="430" y="4572"/>
                      </a:lnTo>
                      <a:lnTo>
                        <a:pt x="339" y="4501"/>
                      </a:lnTo>
                      <a:lnTo>
                        <a:pt x="259" y="4428"/>
                      </a:lnTo>
                      <a:lnTo>
                        <a:pt x="190" y="4353"/>
                      </a:lnTo>
                      <a:lnTo>
                        <a:pt x="131" y="4277"/>
                      </a:lnTo>
                      <a:lnTo>
                        <a:pt x="84" y="4198"/>
                      </a:lnTo>
                      <a:lnTo>
                        <a:pt x="48" y="4120"/>
                      </a:lnTo>
                      <a:lnTo>
                        <a:pt x="22" y="4040"/>
                      </a:lnTo>
                      <a:lnTo>
                        <a:pt x="6" y="3959"/>
                      </a:lnTo>
                      <a:lnTo>
                        <a:pt x="0" y="3879"/>
                      </a:lnTo>
                      <a:lnTo>
                        <a:pt x="6" y="3799"/>
                      </a:lnTo>
                      <a:lnTo>
                        <a:pt x="22" y="3719"/>
                      </a:lnTo>
                      <a:lnTo>
                        <a:pt x="49" y="3640"/>
                      </a:lnTo>
                      <a:lnTo>
                        <a:pt x="86" y="3562"/>
                      </a:lnTo>
                      <a:lnTo>
                        <a:pt x="133" y="3485"/>
                      </a:lnTo>
                      <a:lnTo>
                        <a:pt x="190" y="3409"/>
                      </a:lnTo>
                      <a:lnTo>
                        <a:pt x="257" y="3336"/>
                      </a:lnTo>
                      <a:close/>
                      <a:moveTo>
                        <a:pt x="848" y="2197"/>
                      </a:moveTo>
                      <a:lnTo>
                        <a:pt x="848" y="2242"/>
                      </a:lnTo>
                      <a:lnTo>
                        <a:pt x="848" y="2290"/>
                      </a:lnTo>
                      <a:lnTo>
                        <a:pt x="848" y="2339"/>
                      </a:lnTo>
                      <a:lnTo>
                        <a:pt x="848" y="2386"/>
                      </a:lnTo>
                      <a:lnTo>
                        <a:pt x="848" y="2430"/>
                      </a:lnTo>
                      <a:lnTo>
                        <a:pt x="848" y="2468"/>
                      </a:lnTo>
                      <a:lnTo>
                        <a:pt x="848" y="2499"/>
                      </a:lnTo>
                      <a:lnTo>
                        <a:pt x="848" y="2521"/>
                      </a:lnTo>
                      <a:lnTo>
                        <a:pt x="848" y="2530"/>
                      </a:lnTo>
                      <a:lnTo>
                        <a:pt x="857" y="2609"/>
                      </a:lnTo>
                      <a:lnTo>
                        <a:pt x="875" y="2685"/>
                      </a:lnTo>
                      <a:lnTo>
                        <a:pt x="904" y="2760"/>
                      </a:lnTo>
                      <a:lnTo>
                        <a:pt x="943" y="2836"/>
                      </a:lnTo>
                      <a:lnTo>
                        <a:pt x="990" y="2911"/>
                      </a:lnTo>
                      <a:lnTo>
                        <a:pt x="1049" y="2984"/>
                      </a:lnTo>
                      <a:lnTo>
                        <a:pt x="1116" y="3055"/>
                      </a:lnTo>
                      <a:lnTo>
                        <a:pt x="1194" y="3126"/>
                      </a:lnTo>
                      <a:lnTo>
                        <a:pt x="1282" y="3194"/>
                      </a:lnTo>
                      <a:lnTo>
                        <a:pt x="1380" y="3259"/>
                      </a:lnTo>
                      <a:lnTo>
                        <a:pt x="1499" y="3329"/>
                      </a:lnTo>
                      <a:lnTo>
                        <a:pt x="1625" y="3392"/>
                      </a:lnTo>
                      <a:lnTo>
                        <a:pt x="1758" y="3449"/>
                      </a:lnTo>
                      <a:lnTo>
                        <a:pt x="1898" y="3502"/>
                      </a:lnTo>
                      <a:lnTo>
                        <a:pt x="2044" y="3549"/>
                      </a:lnTo>
                      <a:lnTo>
                        <a:pt x="2195" y="3589"/>
                      </a:lnTo>
                      <a:lnTo>
                        <a:pt x="2352" y="3624"/>
                      </a:lnTo>
                      <a:lnTo>
                        <a:pt x="2511" y="3655"/>
                      </a:lnTo>
                      <a:lnTo>
                        <a:pt x="2675" y="3679"/>
                      </a:lnTo>
                      <a:lnTo>
                        <a:pt x="2841" y="3697"/>
                      </a:lnTo>
                      <a:lnTo>
                        <a:pt x="3008" y="3708"/>
                      </a:lnTo>
                      <a:lnTo>
                        <a:pt x="3176" y="3715"/>
                      </a:lnTo>
                      <a:lnTo>
                        <a:pt x="3346" y="3715"/>
                      </a:lnTo>
                      <a:lnTo>
                        <a:pt x="3515" y="3710"/>
                      </a:lnTo>
                      <a:lnTo>
                        <a:pt x="3685" y="3699"/>
                      </a:lnTo>
                      <a:lnTo>
                        <a:pt x="3853" y="3681"/>
                      </a:lnTo>
                      <a:lnTo>
                        <a:pt x="4017" y="3657"/>
                      </a:lnTo>
                      <a:lnTo>
                        <a:pt x="4181" y="3628"/>
                      </a:lnTo>
                      <a:lnTo>
                        <a:pt x="4339" y="3593"/>
                      </a:lnTo>
                      <a:lnTo>
                        <a:pt x="4494" y="3551"/>
                      </a:lnTo>
                      <a:lnTo>
                        <a:pt x="4646" y="3502"/>
                      </a:lnTo>
                      <a:lnTo>
                        <a:pt x="4791" y="3449"/>
                      </a:lnTo>
                      <a:lnTo>
                        <a:pt x="4899" y="3402"/>
                      </a:lnTo>
                      <a:lnTo>
                        <a:pt x="4999" y="3354"/>
                      </a:lnTo>
                      <a:lnTo>
                        <a:pt x="4948" y="3427"/>
                      </a:lnTo>
                      <a:lnTo>
                        <a:pt x="4888" y="3500"/>
                      </a:lnTo>
                      <a:lnTo>
                        <a:pt x="4819" y="3571"/>
                      </a:lnTo>
                      <a:lnTo>
                        <a:pt x="4739" y="3639"/>
                      </a:lnTo>
                      <a:lnTo>
                        <a:pt x="4649" y="3706"/>
                      </a:lnTo>
                      <a:lnTo>
                        <a:pt x="4551" y="3770"/>
                      </a:lnTo>
                      <a:lnTo>
                        <a:pt x="4443" y="3830"/>
                      </a:lnTo>
                      <a:lnTo>
                        <a:pt x="4327" y="3888"/>
                      </a:lnTo>
                      <a:lnTo>
                        <a:pt x="4201" y="3941"/>
                      </a:lnTo>
                      <a:lnTo>
                        <a:pt x="4055" y="3996"/>
                      </a:lnTo>
                      <a:lnTo>
                        <a:pt x="3904" y="4043"/>
                      </a:lnTo>
                      <a:lnTo>
                        <a:pt x="3749" y="4085"/>
                      </a:lnTo>
                      <a:lnTo>
                        <a:pt x="3590" y="4122"/>
                      </a:lnTo>
                      <a:lnTo>
                        <a:pt x="3426" y="4151"/>
                      </a:lnTo>
                      <a:lnTo>
                        <a:pt x="3262" y="4175"/>
                      </a:lnTo>
                      <a:lnTo>
                        <a:pt x="3094" y="4193"/>
                      </a:lnTo>
                      <a:lnTo>
                        <a:pt x="2925" y="4204"/>
                      </a:lnTo>
                      <a:lnTo>
                        <a:pt x="2755" y="4209"/>
                      </a:lnTo>
                      <a:lnTo>
                        <a:pt x="2585" y="4207"/>
                      </a:lnTo>
                      <a:lnTo>
                        <a:pt x="2418" y="4202"/>
                      </a:lnTo>
                      <a:lnTo>
                        <a:pt x="2250" y="4189"/>
                      </a:lnTo>
                      <a:lnTo>
                        <a:pt x="2084" y="4171"/>
                      </a:lnTo>
                      <a:lnTo>
                        <a:pt x="1920" y="4147"/>
                      </a:lnTo>
                      <a:lnTo>
                        <a:pt x="1761" y="4118"/>
                      </a:lnTo>
                      <a:lnTo>
                        <a:pt x="1605" y="4083"/>
                      </a:lnTo>
                      <a:lnTo>
                        <a:pt x="1453" y="4041"/>
                      </a:lnTo>
                      <a:lnTo>
                        <a:pt x="1307" y="3996"/>
                      </a:lnTo>
                      <a:lnTo>
                        <a:pt x="1167" y="3943"/>
                      </a:lnTo>
                      <a:lnTo>
                        <a:pt x="1034" y="3885"/>
                      </a:lnTo>
                      <a:lnTo>
                        <a:pt x="908" y="3823"/>
                      </a:lnTo>
                      <a:lnTo>
                        <a:pt x="790" y="3753"/>
                      </a:lnTo>
                      <a:lnTo>
                        <a:pt x="689" y="3686"/>
                      </a:lnTo>
                      <a:lnTo>
                        <a:pt x="598" y="3615"/>
                      </a:lnTo>
                      <a:lnTo>
                        <a:pt x="520" y="3544"/>
                      </a:lnTo>
                      <a:lnTo>
                        <a:pt x="451" y="3469"/>
                      </a:lnTo>
                      <a:lnTo>
                        <a:pt x="392" y="3394"/>
                      </a:lnTo>
                      <a:lnTo>
                        <a:pt x="345" y="3318"/>
                      </a:lnTo>
                      <a:lnTo>
                        <a:pt x="306" y="3239"/>
                      </a:lnTo>
                      <a:lnTo>
                        <a:pt x="279" y="3161"/>
                      </a:lnTo>
                      <a:lnTo>
                        <a:pt x="263" y="3083"/>
                      </a:lnTo>
                      <a:lnTo>
                        <a:pt x="257" y="3002"/>
                      </a:lnTo>
                      <a:lnTo>
                        <a:pt x="261" y="2924"/>
                      </a:lnTo>
                      <a:lnTo>
                        <a:pt x="275" y="2846"/>
                      </a:lnTo>
                      <a:lnTo>
                        <a:pt x="299" y="2767"/>
                      </a:lnTo>
                      <a:lnTo>
                        <a:pt x="334" y="2691"/>
                      </a:lnTo>
                      <a:lnTo>
                        <a:pt x="378" y="2614"/>
                      </a:lnTo>
                      <a:lnTo>
                        <a:pt x="430" y="2539"/>
                      </a:lnTo>
                      <a:lnTo>
                        <a:pt x="494" y="2466"/>
                      </a:lnTo>
                      <a:lnTo>
                        <a:pt x="569" y="2395"/>
                      </a:lnTo>
                      <a:lnTo>
                        <a:pt x="651" y="2326"/>
                      </a:lnTo>
                      <a:lnTo>
                        <a:pt x="744" y="2260"/>
                      </a:lnTo>
                      <a:lnTo>
                        <a:pt x="848" y="2197"/>
                      </a:lnTo>
                      <a:close/>
                      <a:moveTo>
                        <a:pt x="5183" y="1353"/>
                      </a:moveTo>
                      <a:lnTo>
                        <a:pt x="5284" y="1424"/>
                      </a:lnTo>
                      <a:lnTo>
                        <a:pt x="5375" y="1495"/>
                      </a:lnTo>
                      <a:lnTo>
                        <a:pt x="5453" y="1569"/>
                      </a:lnTo>
                      <a:lnTo>
                        <a:pt x="5521" y="1644"/>
                      </a:lnTo>
                      <a:lnTo>
                        <a:pt x="5577" y="1723"/>
                      </a:lnTo>
                      <a:lnTo>
                        <a:pt x="5625" y="1801"/>
                      </a:lnTo>
                      <a:lnTo>
                        <a:pt x="5659" y="1881"/>
                      </a:lnTo>
                      <a:lnTo>
                        <a:pt x="5683" y="1961"/>
                      </a:lnTo>
                      <a:lnTo>
                        <a:pt x="5698" y="2042"/>
                      </a:lnTo>
                      <a:lnTo>
                        <a:pt x="5699" y="2122"/>
                      </a:lnTo>
                      <a:lnTo>
                        <a:pt x="5692" y="2204"/>
                      </a:lnTo>
                      <a:lnTo>
                        <a:pt x="5674" y="2284"/>
                      </a:lnTo>
                      <a:lnTo>
                        <a:pt x="5645" y="2362"/>
                      </a:lnTo>
                      <a:lnTo>
                        <a:pt x="5605" y="2441"/>
                      </a:lnTo>
                      <a:lnTo>
                        <a:pt x="5555" y="2519"/>
                      </a:lnTo>
                      <a:lnTo>
                        <a:pt x="5495" y="2594"/>
                      </a:lnTo>
                      <a:lnTo>
                        <a:pt x="5424" y="2667"/>
                      </a:lnTo>
                      <a:lnTo>
                        <a:pt x="5344" y="2738"/>
                      </a:lnTo>
                      <a:lnTo>
                        <a:pt x="5255" y="2807"/>
                      </a:lnTo>
                      <a:lnTo>
                        <a:pt x="5152" y="2875"/>
                      </a:lnTo>
                      <a:lnTo>
                        <a:pt x="5043" y="2937"/>
                      </a:lnTo>
                      <a:lnTo>
                        <a:pt x="4921" y="2997"/>
                      </a:lnTo>
                      <a:lnTo>
                        <a:pt x="4791" y="3053"/>
                      </a:lnTo>
                      <a:lnTo>
                        <a:pt x="4646" y="3108"/>
                      </a:lnTo>
                      <a:lnTo>
                        <a:pt x="4494" y="3155"/>
                      </a:lnTo>
                      <a:lnTo>
                        <a:pt x="4339" y="3197"/>
                      </a:lnTo>
                      <a:lnTo>
                        <a:pt x="4181" y="3234"/>
                      </a:lnTo>
                      <a:lnTo>
                        <a:pt x="4017" y="3263"/>
                      </a:lnTo>
                      <a:lnTo>
                        <a:pt x="3853" y="3287"/>
                      </a:lnTo>
                      <a:lnTo>
                        <a:pt x="3685" y="3303"/>
                      </a:lnTo>
                      <a:lnTo>
                        <a:pt x="3515" y="3316"/>
                      </a:lnTo>
                      <a:lnTo>
                        <a:pt x="3346" y="3321"/>
                      </a:lnTo>
                      <a:lnTo>
                        <a:pt x="3176" y="3320"/>
                      </a:lnTo>
                      <a:lnTo>
                        <a:pt x="3008" y="3314"/>
                      </a:lnTo>
                      <a:lnTo>
                        <a:pt x="2841" y="3301"/>
                      </a:lnTo>
                      <a:lnTo>
                        <a:pt x="2675" y="3283"/>
                      </a:lnTo>
                      <a:lnTo>
                        <a:pt x="2511" y="3259"/>
                      </a:lnTo>
                      <a:lnTo>
                        <a:pt x="2352" y="3230"/>
                      </a:lnTo>
                      <a:lnTo>
                        <a:pt x="2195" y="3194"/>
                      </a:lnTo>
                      <a:lnTo>
                        <a:pt x="2044" y="3154"/>
                      </a:lnTo>
                      <a:lnTo>
                        <a:pt x="1898" y="3106"/>
                      </a:lnTo>
                      <a:lnTo>
                        <a:pt x="1758" y="3055"/>
                      </a:lnTo>
                      <a:lnTo>
                        <a:pt x="1625" y="2997"/>
                      </a:lnTo>
                      <a:lnTo>
                        <a:pt x="1499" y="2933"/>
                      </a:lnTo>
                      <a:lnTo>
                        <a:pt x="1380" y="2866"/>
                      </a:lnTo>
                      <a:lnTo>
                        <a:pt x="1289" y="2804"/>
                      </a:lnTo>
                      <a:lnTo>
                        <a:pt x="1207" y="2742"/>
                      </a:lnTo>
                      <a:lnTo>
                        <a:pt x="1134" y="2678"/>
                      </a:lnTo>
                      <a:lnTo>
                        <a:pt x="1069" y="2612"/>
                      </a:lnTo>
                      <a:lnTo>
                        <a:pt x="1012" y="2545"/>
                      </a:lnTo>
                      <a:lnTo>
                        <a:pt x="965" y="2477"/>
                      </a:lnTo>
                      <a:lnTo>
                        <a:pt x="925" y="2408"/>
                      </a:lnTo>
                      <a:lnTo>
                        <a:pt x="1050" y="2475"/>
                      </a:lnTo>
                      <a:lnTo>
                        <a:pt x="1183" y="2537"/>
                      </a:lnTo>
                      <a:lnTo>
                        <a:pt x="1324" y="2592"/>
                      </a:lnTo>
                      <a:lnTo>
                        <a:pt x="1471" y="2643"/>
                      </a:lnTo>
                      <a:lnTo>
                        <a:pt x="1623" y="2687"/>
                      </a:lnTo>
                      <a:lnTo>
                        <a:pt x="1781" y="2725"/>
                      </a:lnTo>
                      <a:lnTo>
                        <a:pt x="1944" y="2756"/>
                      </a:lnTo>
                      <a:lnTo>
                        <a:pt x="2110" y="2784"/>
                      </a:lnTo>
                      <a:lnTo>
                        <a:pt x="2277" y="2804"/>
                      </a:lnTo>
                      <a:lnTo>
                        <a:pt x="2449" y="2818"/>
                      </a:lnTo>
                      <a:lnTo>
                        <a:pt x="2622" y="2826"/>
                      </a:lnTo>
                      <a:lnTo>
                        <a:pt x="2795" y="2827"/>
                      </a:lnTo>
                      <a:lnTo>
                        <a:pt x="2968" y="2824"/>
                      </a:lnTo>
                      <a:lnTo>
                        <a:pt x="3142" y="2813"/>
                      </a:lnTo>
                      <a:lnTo>
                        <a:pt x="3313" y="2796"/>
                      </a:lnTo>
                      <a:lnTo>
                        <a:pt x="3482" y="2773"/>
                      </a:lnTo>
                      <a:lnTo>
                        <a:pt x="3648" y="2743"/>
                      </a:lnTo>
                      <a:lnTo>
                        <a:pt x="3812" y="2707"/>
                      </a:lnTo>
                      <a:lnTo>
                        <a:pt x="3971" y="2665"/>
                      </a:lnTo>
                      <a:lnTo>
                        <a:pt x="4126" y="2616"/>
                      </a:lnTo>
                      <a:lnTo>
                        <a:pt x="4274" y="2559"/>
                      </a:lnTo>
                      <a:lnTo>
                        <a:pt x="4403" y="2505"/>
                      </a:lnTo>
                      <a:lnTo>
                        <a:pt x="4522" y="2446"/>
                      </a:lnTo>
                      <a:lnTo>
                        <a:pt x="4631" y="2383"/>
                      </a:lnTo>
                      <a:lnTo>
                        <a:pt x="4731" y="2319"/>
                      </a:lnTo>
                      <a:lnTo>
                        <a:pt x="4822" y="2249"/>
                      </a:lnTo>
                      <a:lnTo>
                        <a:pt x="4903" y="2180"/>
                      </a:lnTo>
                      <a:lnTo>
                        <a:pt x="4972" y="2107"/>
                      </a:lnTo>
                      <a:lnTo>
                        <a:pt x="5032" y="2033"/>
                      </a:lnTo>
                      <a:lnTo>
                        <a:pt x="5083" y="1958"/>
                      </a:lnTo>
                      <a:lnTo>
                        <a:pt x="5123" y="1879"/>
                      </a:lnTo>
                      <a:lnTo>
                        <a:pt x="5152" y="1801"/>
                      </a:lnTo>
                      <a:lnTo>
                        <a:pt x="5173" y="1723"/>
                      </a:lnTo>
                      <a:lnTo>
                        <a:pt x="5182" y="1642"/>
                      </a:lnTo>
                      <a:lnTo>
                        <a:pt x="5182" y="1633"/>
                      </a:lnTo>
                      <a:lnTo>
                        <a:pt x="5183" y="1611"/>
                      </a:lnTo>
                      <a:lnTo>
                        <a:pt x="5183" y="1580"/>
                      </a:lnTo>
                      <a:lnTo>
                        <a:pt x="5183" y="1542"/>
                      </a:lnTo>
                      <a:lnTo>
                        <a:pt x="5183" y="1498"/>
                      </a:lnTo>
                      <a:lnTo>
                        <a:pt x="5183" y="1449"/>
                      </a:lnTo>
                      <a:lnTo>
                        <a:pt x="5183" y="1402"/>
                      </a:lnTo>
                      <a:lnTo>
                        <a:pt x="5183" y="1353"/>
                      </a:lnTo>
                      <a:close/>
                      <a:moveTo>
                        <a:pt x="3348" y="1230"/>
                      </a:moveTo>
                      <a:lnTo>
                        <a:pt x="3410" y="1232"/>
                      </a:lnTo>
                      <a:lnTo>
                        <a:pt x="3466" y="1241"/>
                      </a:lnTo>
                      <a:lnTo>
                        <a:pt x="3513" y="1254"/>
                      </a:lnTo>
                      <a:lnTo>
                        <a:pt x="3552" y="1274"/>
                      </a:lnTo>
                      <a:lnTo>
                        <a:pt x="3581" y="1294"/>
                      </a:lnTo>
                      <a:lnTo>
                        <a:pt x="3601" y="1316"/>
                      </a:lnTo>
                      <a:lnTo>
                        <a:pt x="3614" y="1336"/>
                      </a:lnTo>
                      <a:lnTo>
                        <a:pt x="3617" y="1367"/>
                      </a:lnTo>
                      <a:lnTo>
                        <a:pt x="3610" y="1396"/>
                      </a:lnTo>
                      <a:lnTo>
                        <a:pt x="3590" y="1425"/>
                      </a:lnTo>
                      <a:lnTo>
                        <a:pt x="3559" y="1455"/>
                      </a:lnTo>
                      <a:lnTo>
                        <a:pt x="3523" y="1482"/>
                      </a:lnTo>
                      <a:lnTo>
                        <a:pt x="3481" y="1509"/>
                      </a:lnTo>
                      <a:lnTo>
                        <a:pt x="3070" y="1252"/>
                      </a:lnTo>
                      <a:lnTo>
                        <a:pt x="3149" y="1243"/>
                      </a:lnTo>
                      <a:lnTo>
                        <a:pt x="3218" y="1238"/>
                      </a:lnTo>
                      <a:lnTo>
                        <a:pt x="3276" y="1234"/>
                      </a:lnTo>
                      <a:lnTo>
                        <a:pt x="3348" y="1230"/>
                      </a:lnTo>
                      <a:close/>
                      <a:moveTo>
                        <a:pt x="1927" y="844"/>
                      </a:moveTo>
                      <a:lnTo>
                        <a:pt x="2290" y="1072"/>
                      </a:lnTo>
                      <a:lnTo>
                        <a:pt x="2237" y="1079"/>
                      </a:lnTo>
                      <a:lnTo>
                        <a:pt x="2179" y="1085"/>
                      </a:lnTo>
                      <a:lnTo>
                        <a:pt x="2119" y="1090"/>
                      </a:lnTo>
                      <a:lnTo>
                        <a:pt x="2059" y="1092"/>
                      </a:lnTo>
                      <a:lnTo>
                        <a:pt x="2002" y="1090"/>
                      </a:lnTo>
                      <a:lnTo>
                        <a:pt x="1946" y="1083"/>
                      </a:lnTo>
                      <a:lnTo>
                        <a:pt x="1911" y="1075"/>
                      </a:lnTo>
                      <a:lnTo>
                        <a:pt x="1880" y="1066"/>
                      </a:lnTo>
                      <a:lnTo>
                        <a:pt x="1853" y="1052"/>
                      </a:lnTo>
                      <a:lnTo>
                        <a:pt x="1831" y="1033"/>
                      </a:lnTo>
                      <a:lnTo>
                        <a:pt x="1814" y="1017"/>
                      </a:lnTo>
                      <a:lnTo>
                        <a:pt x="1807" y="999"/>
                      </a:lnTo>
                      <a:lnTo>
                        <a:pt x="1805" y="970"/>
                      </a:lnTo>
                      <a:lnTo>
                        <a:pt x="1812" y="942"/>
                      </a:lnTo>
                      <a:lnTo>
                        <a:pt x="1831" y="917"/>
                      </a:lnTo>
                      <a:lnTo>
                        <a:pt x="1860" y="891"/>
                      </a:lnTo>
                      <a:lnTo>
                        <a:pt x="1927" y="844"/>
                      </a:lnTo>
                      <a:close/>
                      <a:moveTo>
                        <a:pt x="1741" y="419"/>
                      </a:moveTo>
                      <a:lnTo>
                        <a:pt x="1442" y="539"/>
                      </a:lnTo>
                      <a:lnTo>
                        <a:pt x="1625" y="654"/>
                      </a:lnTo>
                      <a:lnTo>
                        <a:pt x="1554" y="694"/>
                      </a:lnTo>
                      <a:lnTo>
                        <a:pt x="1488" y="738"/>
                      </a:lnTo>
                      <a:lnTo>
                        <a:pt x="1431" y="786"/>
                      </a:lnTo>
                      <a:lnTo>
                        <a:pt x="1382" y="835"/>
                      </a:lnTo>
                      <a:lnTo>
                        <a:pt x="1344" y="884"/>
                      </a:lnTo>
                      <a:lnTo>
                        <a:pt x="1318" y="935"/>
                      </a:lnTo>
                      <a:lnTo>
                        <a:pt x="1304" y="986"/>
                      </a:lnTo>
                      <a:lnTo>
                        <a:pt x="1304" y="1037"/>
                      </a:lnTo>
                      <a:lnTo>
                        <a:pt x="1318" y="1090"/>
                      </a:lnTo>
                      <a:lnTo>
                        <a:pt x="1338" y="1128"/>
                      </a:lnTo>
                      <a:lnTo>
                        <a:pt x="1369" y="1167"/>
                      </a:lnTo>
                      <a:lnTo>
                        <a:pt x="1411" y="1203"/>
                      </a:lnTo>
                      <a:lnTo>
                        <a:pt x="1462" y="1239"/>
                      </a:lnTo>
                      <a:lnTo>
                        <a:pt x="1541" y="1283"/>
                      </a:lnTo>
                      <a:lnTo>
                        <a:pt x="1625" y="1318"/>
                      </a:lnTo>
                      <a:lnTo>
                        <a:pt x="1714" y="1345"/>
                      </a:lnTo>
                      <a:lnTo>
                        <a:pt x="1807" y="1365"/>
                      </a:lnTo>
                      <a:lnTo>
                        <a:pt x="1907" y="1376"/>
                      </a:lnTo>
                      <a:lnTo>
                        <a:pt x="2013" y="1378"/>
                      </a:lnTo>
                      <a:lnTo>
                        <a:pt x="2102" y="1376"/>
                      </a:lnTo>
                      <a:lnTo>
                        <a:pt x="2201" y="1371"/>
                      </a:lnTo>
                      <a:lnTo>
                        <a:pt x="2306" y="1362"/>
                      </a:lnTo>
                      <a:lnTo>
                        <a:pt x="2421" y="1349"/>
                      </a:lnTo>
                      <a:lnTo>
                        <a:pt x="2544" y="1332"/>
                      </a:lnTo>
                      <a:lnTo>
                        <a:pt x="2677" y="1312"/>
                      </a:lnTo>
                      <a:lnTo>
                        <a:pt x="3171" y="1622"/>
                      </a:lnTo>
                      <a:lnTo>
                        <a:pt x="3067" y="1642"/>
                      </a:lnTo>
                      <a:lnTo>
                        <a:pt x="2965" y="1653"/>
                      </a:lnTo>
                      <a:lnTo>
                        <a:pt x="2863" y="1657"/>
                      </a:lnTo>
                      <a:lnTo>
                        <a:pt x="2762" y="1651"/>
                      </a:lnTo>
                      <a:lnTo>
                        <a:pt x="2658" y="1641"/>
                      </a:lnTo>
                      <a:lnTo>
                        <a:pt x="2553" y="1624"/>
                      </a:lnTo>
                      <a:lnTo>
                        <a:pt x="2451" y="1894"/>
                      </a:lnTo>
                      <a:lnTo>
                        <a:pt x="2593" y="1910"/>
                      </a:lnTo>
                      <a:lnTo>
                        <a:pt x="2729" y="1918"/>
                      </a:lnTo>
                      <a:lnTo>
                        <a:pt x="2861" y="1919"/>
                      </a:lnTo>
                      <a:lnTo>
                        <a:pt x="2987" y="1914"/>
                      </a:lnTo>
                      <a:lnTo>
                        <a:pt x="3151" y="1894"/>
                      </a:lnTo>
                      <a:lnTo>
                        <a:pt x="3315" y="1861"/>
                      </a:lnTo>
                      <a:lnTo>
                        <a:pt x="3479" y="1816"/>
                      </a:lnTo>
                      <a:lnTo>
                        <a:pt x="3785" y="2007"/>
                      </a:lnTo>
                      <a:lnTo>
                        <a:pt x="4084" y="1887"/>
                      </a:lnTo>
                      <a:lnTo>
                        <a:pt x="3781" y="1697"/>
                      </a:lnTo>
                      <a:lnTo>
                        <a:pt x="3867" y="1651"/>
                      </a:lnTo>
                      <a:lnTo>
                        <a:pt x="3940" y="1608"/>
                      </a:lnTo>
                      <a:lnTo>
                        <a:pt x="4004" y="1562"/>
                      </a:lnTo>
                      <a:lnTo>
                        <a:pt x="4053" y="1517"/>
                      </a:lnTo>
                      <a:lnTo>
                        <a:pt x="4093" y="1473"/>
                      </a:lnTo>
                      <a:lnTo>
                        <a:pt x="4121" y="1427"/>
                      </a:lnTo>
                      <a:lnTo>
                        <a:pt x="4135" y="1384"/>
                      </a:lnTo>
                      <a:lnTo>
                        <a:pt x="4139" y="1340"/>
                      </a:lnTo>
                      <a:lnTo>
                        <a:pt x="4131" y="1296"/>
                      </a:lnTo>
                      <a:lnTo>
                        <a:pt x="4113" y="1252"/>
                      </a:lnTo>
                      <a:lnTo>
                        <a:pt x="4086" y="1208"/>
                      </a:lnTo>
                      <a:lnTo>
                        <a:pt x="4046" y="1167"/>
                      </a:lnTo>
                      <a:lnTo>
                        <a:pt x="3995" y="1125"/>
                      </a:lnTo>
                      <a:lnTo>
                        <a:pt x="3933" y="1083"/>
                      </a:lnTo>
                      <a:lnTo>
                        <a:pt x="3862" y="1043"/>
                      </a:lnTo>
                      <a:lnTo>
                        <a:pt x="3785" y="1008"/>
                      </a:lnTo>
                      <a:lnTo>
                        <a:pt x="3703" y="982"/>
                      </a:lnTo>
                      <a:lnTo>
                        <a:pt x="3616" y="962"/>
                      </a:lnTo>
                      <a:lnTo>
                        <a:pt x="3524" y="948"/>
                      </a:lnTo>
                      <a:lnTo>
                        <a:pt x="3426" y="942"/>
                      </a:lnTo>
                      <a:lnTo>
                        <a:pt x="3324" y="941"/>
                      </a:lnTo>
                      <a:lnTo>
                        <a:pt x="3109" y="953"/>
                      </a:lnTo>
                      <a:lnTo>
                        <a:pt x="2895" y="975"/>
                      </a:lnTo>
                      <a:lnTo>
                        <a:pt x="2680" y="1008"/>
                      </a:lnTo>
                      <a:lnTo>
                        <a:pt x="2232" y="727"/>
                      </a:lnTo>
                      <a:lnTo>
                        <a:pt x="2321" y="709"/>
                      </a:lnTo>
                      <a:lnTo>
                        <a:pt x="2412" y="700"/>
                      </a:lnTo>
                      <a:lnTo>
                        <a:pt x="2507" y="696"/>
                      </a:lnTo>
                      <a:lnTo>
                        <a:pt x="2649" y="698"/>
                      </a:lnTo>
                      <a:lnTo>
                        <a:pt x="2790" y="704"/>
                      </a:lnTo>
                      <a:lnTo>
                        <a:pt x="2853" y="441"/>
                      </a:lnTo>
                      <a:lnTo>
                        <a:pt x="2759" y="437"/>
                      </a:lnTo>
                      <a:lnTo>
                        <a:pt x="2671" y="436"/>
                      </a:lnTo>
                      <a:lnTo>
                        <a:pt x="2589" y="434"/>
                      </a:lnTo>
                      <a:lnTo>
                        <a:pt x="2472" y="436"/>
                      </a:lnTo>
                      <a:lnTo>
                        <a:pt x="2361" y="441"/>
                      </a:lnTo>
                      <a:lnTo>
                        <a:pt x="2254" y="454"/>
                      </a:lnTo>
                      <a:lnTo>
                        <a:pt x="2148" y="472"/>
                      </a:lnTo>
                      <a:lnTo>
                        <a:pt x="2077" y="488"/>
                      </a:lnTo>
                      <a:lnTo>
                        <a:pt x="2002" y="508"/>
                      </a:lnTo>
                      <a:lnTo>
                        <a:pt x="1922" y="532"/>
                      </a:lnTo>
                      <a:lnTo>
                        <a:pt x="1741" y="419"/>
                      </a:lnTo>
                      <a:close/>
                      <a:moveTo>
                        <a:pt x="2684" y="0"/>
                      </a:moveTo>
                      <a:lnTo>
                        <a:pt x="2853" y="0"/>
                      </a:lnTo>
                      <a:lnTo>
                        <a:pt x="3023" y="5"/>
                      </a:lnTo>
                      <a:lnTo>
                        <a:pt x="3191" y="18"/>
                      </a:lnTo>
                      <a:lnTo>
                        <a:pt x="3357" y="36"/>
                      </a:lnTo>
                      <a:lnTo>
                        <a:pt x="3519" y="60"/>
                      </a:lnTo>
                      <a:lnTo>
                        <a:pt x="3679" y="89"/>
                      </a:lnTo>
                      <a:lnTo>
                        <a:pt x="3834" y="126"/>
                      </a:lnTo>
                      <a:lnTo>
                        <a:pt x="3986" y="166"/>
                      </a:lnTo>
                      <a:lnTo>
                        <a:pt x="4131" y="213"/>
                      </a:lnTo>
                      <a:lnTo>
                        <a:pt x="4272" y="264"/>
                      </a:lnTo>
                      <a:lnTo>
                        <a:pt x="4405" y="322"/>
                      </a:lnTo>
                      <a:lnTo>
                        <a:pt x="4531" y="386"/>
                      </a:lnTo>
                      <a:lnTo>
                        <a:pt x="4649" y="454"/>
                      </a:lnTo>
                      <a:lnTo>
                        <a:pt x="4753" y="525"/>
                      </a:lnTo>
                      <a:lnTo>
                        <a:pt x="4846" y="596"/>
                      </a:lnTo>
                      <a:lnTo>
                        <a:pt x="4926" y="671"/>
                      </a:lnTo>
                      <a:lnTo>
                        <a:pt x="4997" y="747"/>
                      </a:lnTo>
                      <a:lnTo>
                        <a:pt x="5056" y="826"/>
                      </a:lnTo>
                      <a:lnTo>
                        <a:pt x="5103" y="904"/>
                      </a:lnTo>
                      <a:lnTo>
                        <a:pt x="5140" y="984"/>
                      </a:lnTo>
                      <a:lnTo>
                        <a:pt x="5165" y="1064"/>
                      </a:lnTo>
                      <a:lnTo>
                        <a:pt x="5180" y="1147"/>
                      </a:lnTo>
                      <a:lnTo>
                        <a:pt x="5183" y="1227"/>
                      </a:lnTo>
                      <a:lnTo>
                        <a:pt x="5176" y="1309"/>
                      </a:lnTo>
                      <a:lnTo>
                        <a:pt x="5158" y="1389"/>
                      </a:lnTo>
                      <a:lnTo>
                        <a:pt x="5131" y="1469"/>
                      </a:lnTo>
                      <a:lnTo>
                        <a:pt x="5090" y="1548"/>
                      </a:lnTo>
                      <a:lnTo>
                        <a:pt x="5041" y="1626"/>
                      </a:lnTo>
                      <a:lnTo>
                        <a:pt x="4981" y="1703"/>
                      </a:lnTo>
                      <a:lnTo>
                        <a:pt x="4912" y="1777"/>
                      </a:lnTo>
                      <a:lnTo>
                        <a:pt x="4830" y="1848"/>
                      </a:lnTo>
                      <a:lnTo>
                        <a:pt x="4739" y="1918"/>
                      </a:lnTo>
                      <a:lnTo>
                        <a:pt x="4638" y="1985"/>
                      </a:lnTo>
                      <a:lnTo>
                        <a:pt x="4527" y="2049"/>
                      </a:lnTo>
                      <a:lnTo>
                        <a:pt x="4405" y="2109"/>
                      </a:lnTo>
                      <a:lnTo>
                        <a:pt x="4274" y="2166"/>
                      </a:lnTo>
                      <a:lnTo>
                        <a:pt x="4128" y="2220"/>
                      </a:lnTo>
                      <a:lnTo>
                        <a:pt x="3978" y="2268"/>
                      </a:lnTo>
                      <a:lnTo>
                        <a:pt x="3822" y="2310"/>
                      </a:lnTo>
                      <a:lnTo>
                        <a:pt x="3663" y="2344"/>
                      </a:lnTo>
                      <a:lnTo>
                        <a:pt x="3501" y="2375"/>
                      </a:lnTo>
                      <a:lnTo>
                        <a:pt x="3335" y="2399"/>
                      </a:lnTo>
                      <a:lnTo>
                        <a:pt x="3167" y="2415"/>
                      </a:lnTo>
                      <a:lnTo>
                        <a:pt x="2999" y="2426"/>
                      </a:lnTo>
                      <a:lnTo>
                        <a:pt x="2830" y="2432"/>
                      </a:lnTo>
                      <a:lnTo>
                        <a:pt x="2660" y="2432"/>
                      </a:lnTo>
                      <a:lnTo>
                        <a:pt x="2491" y="2426"/>
                      </a:lnTo>
                      <a:lnTo>
                        <a:pt x="2323" y="2414"/>
                      </a:lnTo>
                      <a:lnTo>
                        <a:pt x="2157" y="2395"/>
                      </a:lnTo>
                      <a:lnTo>
                        <a:pt x="1995" y="2372"/>
                      </a:lnTo>
                      <a:lnTo>
                        <a:pt x="1834" y="2342"/>
                      </a:lnTo>
                      <a:lnTo>
                        <a:pt x="1679" y="2306"/>
                      </a:lnTo>
                      <a:lnTo>
                        <a:pt x="1528" y="2266"/>
                      </a:lnTo>
                      <a:lnTo>
                        <a:pt x="1382" y="2218"/>
                      </a:lnTo>
                      <a:lnTo>
                        <a:pt x="1242" y="2167"/>
                      </a:lnTo>
                      <a:lnTo>
                        <a:pt x="1109" y="2109"/>
                      </a:lnTo>
                      <a:lnTo>
                        <a:pt x="981" y="2045"/>
                      </a:lnTo>
                      <a:lnTo>
                        <a:pt x="863" y="1976"/>
                      </a:lnTo>
                      <a:lnTo>
                        <a:pt x="760" y="1907"/>
                      </a:lnTo>
                      <a:lnTo>
                        <a:pt x="667" y="1836"/>
                      </a:lnTo>
                      <a:lnTo>
                        <a:pt x="587" y="1761"/>
                      </a:lnTo>
                      <a:lnTo>
                        <a:pt x="516" y="1684"/>
                      </a:lnTo>
                      <a:lnTo>
                        <a:pt x="458" y="1606"/>
                      </a:lnTo>
                      <a:lnTo>
                        <a:pt x="410" y="1528"/>
                      </a:lnTo>
                      <a:lnTo>
                        <a:pt x="374" y="1447"/>
                      </a:lnTo>
                      <a:lnTo>
                        <a:pt x="348" y="1367"/>
                      </a:lnTo>
                      <a:lnTo>
                        <a:pt x="334" y="1285"/>
                      </a:lnTo>
                      <a:lnTo>
                        <a:pt x="330" y="1203"/>
                      </a:lnTo>
                      <a:lnTo>
                        <a:pt x="337" y="1123"/>
                      </a:lnTo>
                      <a:lnTo>
                        <a:pt x="356" y="1043"/>
                      </a:lnTo>
                      <a:lnTo>
                        <a:pt x="383" y="962"/>
                      </a:lnTo>
                      <a:lnTo>
                        <a:pt x="423" y="882"/>
                      </a:lnTo>
                      <a:lnTo>
                        <a:pt x="472" y="806"/>
                      </a:lnTo>
                      <a:lnTo>
                        <a:pt x="533" y="729"/>
                      </a:lnTo>
                      <a:lnTo>
                        <a:pt x="602" y="654"/>
                      </a:lnTo>
                      <a:lnTo>
                        <a:pt x="684" y="583"/>
                      </a:lnTo>
                      <a:lnTo>
                        <a:pt x="775" y="514"/>
                      </a:lnTo>
                      <a:lnTo>
                        <a:pt x="875" y="446"/>
                      </a:lnTo>
                      <a:lnTo>
                        <a:pt x="987" y="383"/>
                      </a:lnTo>
                      <a:lnTo>
                        <a:pt x="1109" y="322"/>
                      </a:lnTo>
                      <a:lnTo>
                        <a:pt x="1240" y="266"/>
                      </a:lnTo>
                      <a:lnTo>
                        <a:pt x="1386" y="211"/>
                      </a:lnTo>
                      <a:lnTo>
                        <a:pt x="1535" y="164"/>
                      </a:lnTo>
                      <a:lnTo>
                        <a:pt x="1692" y="122"/>
                      </a:lnTo>
                      <a:lnTo>
                        <a:pt x="1851" y="86"/>
                      </a:lnTo>
                      <a:lnTo>
                        <a:pt x="2013" y="56"/>
                      </a:lnTo>
                      <a:lnTo>
                        <a:pt x="2179" y="33"/>
                      </a:lnTo>
                      <a:lnTo>
                        <a:pt x="2347" y="16"/>
                      </a:lnTo>
                      <a:lnTo>
                        <a:pt x="2514" y="5"/>
                      </a:lnTo>
                      <a:lnTo>
                        <a:pt x="2684" y="0"/>
                      </a:lnTo>
                      <a:close/>
                    </a:path>
                  </a:pathLst>
                </a:custGeom>
                <a:solidFill>
                  <a:sysClr val="window" lastClr="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dirty="0" smtClean="0">
                    <a:ln>
                      <a:noFill/>
                    </a:ln>
                    <a:solidFill>
                      <a:srgbClr val="000000"/>
                    </a:solidFill>
                    <a:effectLst/>
                    <a:uLnTx/>
                    <a:uFillTx/>
                  </a:endParaRPr>
                </a:p>
              </p:txBody>
            </p:sp>
            <p:sp>
              <p:nvSpPr>
                <p:cNvPr id="107" name="Rectangle 106"/>
                <p:cNvSpPr/>
                <p:nvPr/>
              </p:nvSpPr>
              <p:spPr>
                <a:xfrm>
                  <a:off x="4844801" y="2106759"/>
                  <a:ext cx="1090616" cy="201600"/>
                </a:xfrm>
                <a:prstGeom prst="rect">
                  <a:avLst/>
                </a:prstGeom>
              </p:spPr>
              <p:txBody>
                <a:bodyPr wrap="square" lIns="0" tIns="0" rIns="0" bIns="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prstClr val="white"/>
                      </a:solidFill>
                      <a:effectLst/>
                      <a:uLnTx/>
                      <a:uFillTx/>
                    </a:rPr>
                    <a:t>Pre-Screen</a:t>
                  </a:r>
                </a:p>
              </p:txBody>
            </p:sp>
            <p:sp>
              <p:nvSpPr>
                <p:cNvPr id="108" name="Freeform 100"/>
                <p:cNvSpPr>
                  <a:spLocks noChangeAspect="1" noEditPoints="1"/>
                </p:cNvSpPr>
                <p:nvPr/>
              </p:nvSpPr>
              <p:spPr bwMode="auto">
                <a:xfrm>
                  <a:off x="5279975" y="1683258"/>
                  <a:ext cx="301752" cy="301752"/>
                </a:xfrm>
                <a:custGeom>
                  <a:avLst/>
                  <a:gdLst>
                    <a:gd name="T0" fmla="*/ 74 w 133"/>
                    <a:gd name="T1" fmla="*/ 118 h 133"/>
                    <a:gd name="T2" fmla="*/ 15 w 133"/>
                    <a:gd name="T3" fmla="*/ 118 h 133"/>
                    <a:gd name="T4" fmla="*/ 15 w 133"/>
                    <a:gd name="T5" fmla="*/ 15 h 133"/>
                    <a:gd name="T6" fmla="*/ 74 w 133"/>
                    <a:gd name="T7" fmla="*/ 15 h 133"/>
                    <a:gd name="T8" fmla="*/ 74 w 133"/>
                    <a:gd name="T9" fmla="*/ 37 h 133"/>
                    <a:gd name="T10" fmla="*/ 89 w 133"/>
                    <a:gd name="T11" fmla="*/ 37 h 133"/>
                    <a:gd name="T12" fmla="*/ 89 w 133"/>
                    <a:gd name="T13" fmla="*/ 15 h 133"/>
                    <a:gd name="T14" fmla="*/ 74 w 133"/>
                    <a:gd name="T15" fmla="*/ 0 h 133"/>
                    <a:gd name="T16" fmla="*/ 15 w 133"/>
                    <a:gd name="T17" fmla="*/ 0 h 133"/>
                    <a:gd name="T18" fmla="*/ 0 w 133"/>
                    <a:gd name="T19" fmla="*/ 15 h 133"/>
                    <a:gd name="T20" fmla="*/ 0 w 133"/>
                    <a:gd name="T21" fmla="*/ 118 h 133"/>
                    <a:gd name="T22" fmla="*/ 15 w 133"/>
                    <a:gd name="T23" fmla="*/ 133 h 133"/>
                    <a:gd name="T24" fmla="*/ 74 w 133"/>
                    <a:gd name="T25" fmla="*/ 133 h 133"/>
                    <a:gd name="T26" fmla="*/ 89 w 133"/>
                    <a:gd name="T27" fmla="*/ 118 h 133"/>
                    <a:gd name="T28" fmla="*/ 89 w 133"/>
                    <a:gd name="T29" fmla="*/ 103 h 133"/>
                    <a:gd name="T30" fmla="*/ 74 w 133"/>
                    <a:gd name="T31" fmla="*/ 103 h 133"/>
                    <a:gd name="T32" fmla="*/ 74 w 133"/>
                    <a:gd name="T33" fmla="*/ 118 h 133"/>
                    <a:gd name="T34" fmla="*/ 133 w 133"/>
                    <a:gd name="T35" fmla="*/ 70 h 133"/>
                    <a:gd name="T36" fmla="*/ 104 w 133"/>
                    <a:gd name="T37" fmla="*/ 41 h 133"/>
                    <a:gd name="T38" fmla="*/ 104 w 133"/>
                    <a:gd name="T39" fmla="*/ 59 h 133"/>
                    <a:gd name="T40" fmla="*/ 37 w 133"/>
                    <a:gd name="T41" fmla="*/ 59 h 133"/>
                    <a:gd name="T42" fmla="*/ 37 w 133"/>
                    <a:gd name="T43" fmla="*/ 81 h 133"/>
                    <a:gd name="T44" fmla="*/ 104 w 133"/>
                    <a:gd name="T45" fmla="*/ 81 h 133"/>
                    <a:gd name="T46" fmla="*/ 104 w 133"/>
                    <a:gd name="T47" fmla="*/ 99 h 133"/>
                    <a:gd name="T48" fmla="*/ 133 w 133"/>
                    <a:gd name="T49" fmla="*/ 7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3" h="133">
                      <a:moveTo>
                        <a:pt x="74" y="118"/>
                      </a:moveTo>
                      <a:cubicBezTo>
                        <a:pt x="15" y="118"/>
                        <a:pt x="15" y="118"/>
                        <a:pt x="15" y="118"/>
                      </a:cubicBezTo>
                      <a:cubicBezTo>
                        <a:pt x="15" y="15"/>
                        <a:pt x="15" y="15"/>
                        <a:pt x="15" y="15"/>
                      </a:cubicBezTo>
                      <a:cubicBezTo>
                        <a:pt x="74" y="15"/>
                        <a:pt x="74" y="15"/>
                        <a:pt x="74" y="15"/>
                      </a:cubicBezTo>
                      <a:cubicBezTo>
                        <a:pt x="74" y="37"/>
                        <a:pt x="74" y="37"/>
                        <a:pt x="74" y="37"/>
                      </a:cubicBezTo>
                      <a:cubicBezTo>
                        <a:pt x="89" y="37"/>
                        <a:pt x="89" y="37"/>
                        <a:pt x="89" y="37"/>
                      </a:cubicBezTo>
                      <a:cubicBezTo>
                        <a:pt x="89" y="15"/>
                        <a:pt x="89" y="15"/>
                        <a:pt x="89" y="15"/>
                      </a:cubicBezTo>
                      <a:cubicBezTo>
                        <a:pt x="89" y="7"/>
                        <a:pt x="82" y="0"/>
                        <a:pt x="74" y="0"/>
                      </a:cubicBezTo>
                      <a:cubicBezTo>
                        <a:pt x="15" y="0"/>
                        <a:pt x="15" y="0"/>
                        <a:pt x="15" y="0"/>
                      </a:cubicBezTo>
                      <a:cubicBezTo>
                        <a:pt x="7" y="0"/>
                        <a:pt x="0" y="7"/>
                        <a:pt x="0" y="15"/>
                      </a:cubicBezTo>
                      <a:cubicBezTo>
                        <a:pt x="0" y="118"/>
                        <a:pt x="0" y="118"/>
                        <a:pt x="0" y="118"/>
                      </a:cubicBezTo>
                      <a:cubicBezTo>
                        <a:pt x="0" y="126"/>
                        <a:pt x="7" y="133"/>
                        <a:pt x="15" y="133"/>
                      </a:cubicBezTo>
                      <a:cubicBezTo>
                        <a:pt x="74" y="133"/>
                        <a:pt x="74" y="133"/>
                        <a:pt x="74" y="133"/>
                      </a:cubicBezTo>
                      <a:cubicBezTo>
                        <a:pt x="82" y="133"/>
                        <a:pt x="89" y="126"/>
                        <a:pt x="89" y="118"/>
                      </a:cubicBezTo>
                      <a:cubicBezTo>
                        <a:pt x="89" y="103"/>
                        <a:pt x="89" y="103"/>
                        <a:pt x="89" y="103"/>
                      </a:cubicBezTo>
                      <a:cubicBezTo>
                        <a:pt x="74" y="103"/>
                        <a:pt x="74" y="103"/>
                        <a:pt x="74" y="103"/>
                      </a:cubicBezTo>
                      <a:lnTo>
                        <a:pt x="74" y="118"/>
                      </a:lnTo>
                      <a:close/>
                      <a:moveTo>
                        <a:pt x="133" y="70"/>
                      </a:moveTo>
                      <a:cubicBezTo>
                        <a:pt x="104" y="41"/>
                        <a:pt x="104" y="41"/>
                        <a:pt x="104" y="41"/>
                      </a:cubicBezTo>
                      <a:cubicBezTo>
                        <a:pt x="104" y="59"/>
                        <a:pt x="104" y="59"/>
                        <a:pt x="104" y="59"/>
                      </a:cubicBezTo>
                      <a:cubicBezTo>
                        <a:pt x="37" y="59"/>
                        <a:pt x="37" y="59"/>
                        <a:pt x="37" y="59"/>
                      </a:cubicBezTo>
                      <a:cubicBezTo>
                        <a:pt x="37" y="81"/>
                        <a:pt x="37" y="81"/>
                        <a:pt x="37" y="81"/>
                      </a:cubicBezTo>
                      <a:cubicBezTo>
                        <a:pt x="104" y="81"/>
                        <a:pt x="104" y="81"/>
                        <a:pt x="104" y="81"/>
                      </a:cubicBezTo>
                      <a:cubicBezTo>
                        <a:pt x="104" y="99"/>
                        <a:pt x="104" y="99"/>
                        <a:pt x="104" y="99"/>
                      </a:cubicBezTo>
                      <a:lnTo>
                        <a:pt x="133" y="70"/>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dirty="0" smtClean="0">
                    <a:ln>
                      <a:noFill/>
                    </a:ln>
                    <a:solidFill>
                      <a:prstClr val="black"/>
                    </a:solidFill>
                    <a:effectLst/>
                    <a:uLnTx/>
                    <a:uFillTx/>
                  </a:endParaRPr>
                </a:p>
              </p:txBody>
            </p:sp>
            <p:sp>
              <p:nvSpPr>
                <p:cNvPr id="109" name="Rectangle 108"/>
                <p:cNvSpPr/>
                <p:nvPr/>
              </p:nvSpPr>
              <p:spPr>
                <a:xfrm>
                  <a:off x="5916873" y="4757439"/>
                  <a:ext cx="1090616" cy="403202"/>
                </a:xfrm>
                <a:prstGeom prst="rect">
                  <a:avLst/>
                </a:prstGeom>
              </p:spPr>
              <p:txBody>
                <a:bodyPr wrap="square" lIns="0" tIns="0" rIns="0" bIns="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prstClr val="white"/>
                      </a:solidFill>
                      <a:effectLst/>
                      <a:uLnTx/>
                      <a:uFillTx/>
                    </a:rPr>
                    <a:t>LTSS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prstClr val="white"/>
                      </a:solidFill>
                      <a:effectLst/>
                      <a:uLnTx/>
                      <a:uFillTx/>
                    </a:rPr>
                    <a:t>Services</a:t>
                  </a:r>
                  <a:endParaRPr kumimoji="0" lang="en-US" sz="1000" b="0" i="0" u="none" strike="noStrike" kern="0" cap="none" spc="0" normalizeH="0" baseline="0" noProof="0" dirty="0" smtClean="0">
                    <a:ln>
                      <a:noFill/>
                    </a:ln>
                    <a:solidFill>
                      <a:prstClr val="white"/>
                    </a:solidFill>
                    <a:effectLst/>
                    <a:uLnTx/>
                    <a:uFillTx/>
                  </a:endParaRPr>
                </a:p>
              </p:txBody>
            </p:sp>
          </p:grpSp>
        </p:grpSp>
        <p:sp>
          <p:nvSpPr>
            <p:cNvPr id="75" name="Rectangle 74"/>
            <p:cNvSpPr/>
            <p:nvPr/>
          </p:nvSpPr>
          <p:spPr>
            <a:xfrm rot="9346133">
              <a:off x="8136680" y="6569480"/>
              <a:ext cx="638357" cy="142763"/>
            </a:xfrm>
            <a:prstGeom prst="rect">
              <a:avLst/>
            </a:prstGeom>
          </p:spPr>
          <p:txBody>
            <a:bodyPr wrap="square" lIns="0" tIns="0" rIns="0" bIns="0">
              <a:prstTxWarp prst="textArchUp">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chemeClr val="bg1"/>
                  </a:solidFill>
                  <a:effectLst/>
                  <a:uLnTx/>
                  <a:uFillTx/>
                </a:rPr>
                <a:t>BIP System</a:t>
              </a:r>
            </a:p>
          </p:txBody>
        </p:sp>
      </p:grpSp>
      <p:sp>
        <p:nvSpPr>
          <p:cNvPr id="127" name="TextBox 126"/>
          <p:cNvSpPr txBox="1"/>
          <p:nvPr/>
        </p:nvSpPr>
        <p:spPr>
          <a:xfrm>
            <a:off x="5195327" y="958656"/>
            <a:ext cx="3457093" cy="1938992"/>
          </a:xfrm>
          <a:prstGeom prst="rect">
            <a:avLst/>
          </a:prstGeom>
          <a:noFill/>
        </p:spPr>
        <p:txBody>
          <a:bodyPr wrap="square" rtlCol="0">
            <a:spAutoFit/>
          </a:bodyPr>
          <a:lstStyle/>
          <a:p>
            <a:pPr algn="ctr"/>
            <a:r>
              <a:rPr lang="en-US" sz="2400" b="1" dirty="0" smtClean="0">
                <a:solidFill>
                  <a:srgbClr val="2906A2"/>
                </a:solidFill>
                <a:latin typeface="+mn-lt"/>
              </a:rPr>
              <a:t>Achievement of a person-centered, integrative, rebalanced system of long-term services and supports</a:t>
            </a:r>
            <a:endParaRPr lang="en-US" sz="2400" b="1" dirty="0">
              <a:solidFill>
                <a:srgbClr val="2906A2"/>
              </a:solidFill>
              <a:latin typeface="+mn-lt"/>
            </a:endParaRPr>
          </a:p>
        </p:txBody>
      </p:sp>
    </p:spTree>
    <p:extLst>
      <p:ext uri="{BB962C8B-B14F-4D97-AF65-F5344CB8AC3E}">
        <p14:creationId xmlns:p14="http://schemas.microsoft.com/office/powerpoint/2010/main" val="77331563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sz="3200" dirty="0" smtClean="0"/>
              <a:t>Key Terms</a:t>
            </a:r>
            <a:endParaRPr lang="en-US" sz="3200" dirty="0"/>
          </a:p>
        </p:txBody>
      </p:sp>
      <p:sp>
        <p:nvSpPr>
          <p:cNvPr id="3" name="Content Placeholder 2"/>
          <p:cNvSpPr>
            <a:spLocks noGrp="1"/>
          </p:cNvSpPr>
          <p:nvPr>
            <p:ph idx="1"/>
          </p:nvPr>
        </p:nvSpPr>
        <p:spPr>
          <a:xfrm>
            <a:off x="251170" y="948059"/>
            <a:ext cx="8620298" cy="5186363"/>
          </a:xfrm>
        </p:spPr>
        <p:txBody>
          <a:bodyPr/>
          <a:lstStyle/>
          <a:p>
            <a:pPr marL="0" indent="0">
              <a:buNone/>
            </a:pPr>
            <a:endParaRPr lang="en-US" sz="2800" dirty="0"/>
          </a:p>
          <a:p>
            <a:pPr marL="0" lvl="0" indent="0" algn="ctr">
              <a:buNone/>
            </a:pPr>
            <a:endParaRPr lang="en-US" sz="2800" dirty="0" smtClean="0"/>
          </a:p>
          <a:p>
            <a:pPr marL="0" lvl="0" indent="0">
              <a:buNone/>
            </a:pPr>
            <a:endParaRPr lang="en-US" dirty="0" smtClean="0"/>
          </a:p>
          <a:p>
            <a:pPr marL="0" lvl="0" indent="0">
              <a:buNone/>
            </a:pPr>
            <a:endParaRPr lang="en-US" dirty="0" smtClean="0"/>
          </a:p>
          <a:p>
            <a:pPr marL="0" lvl="0" indent="0">
              <a:buNone/>
            </a:pPr>
            <a:endParaRPr lang="en-US" sz="1200" dirty="0" smtClean="0"/>
          </a:p>
          <a:p>
            <a:pPr marL="0" lvl="0" indent="0">
              <a:buNone/>
            </a:pPr>
            <a:endParaRPr lang="en-US" sz="1200" dirty="0"/>
          </a:p>
        </p:txBody>
      </p:sp>
      <p:sp>
        <p:nvSpPr>
          <p:cNvPr id="4" name="Date Placeholder 3"/>
          <p:cNvSpPr>
            <a:spLocks noGrp="1"/>
          </p:cNvSpPr>
          <p:nvPr>
            <p:ph type="dt" sz="half" idx="10"/>
          </p:nvPr>
        </p:nvSpPr>
        <p:spPr/>
        <p:txBody>
          <a:bodyPr/>
          <a:lstStyle/>
          <a:p>
            <a:pPr>
              <a:defRPr/>
            </a:pPr>
            <a:r>
              <a:rPr lang="en-US" dirty="0"/>
              <a:t>6</a:t>
            </a:r>
            <a:r>
              <a:rPr lang="en-US" dirty="0" smtClean="0"/>
              <a:t>/9/2016</a:t>
            </a:r>
            <a:endParaRPr lang="en-US" dirty="0"/>
          </a:p>
        </p:txBody>
      </p:sp>
      <p:sp>
        <p:nvSpPr>
          <p:cNvPr id="5" name="Footer Placeholder 4"/>
          <p:cNvSpPr>
            <a:spLocks noGrp="1"/>
          </p:cNvSpPr>
          <p:nvPr>
            <p:ph type="ftr" sz="quarter" idx="11"/>
          </p:nvPr>
        </p:nvSpPr>
        <p:spPr/>
        <p:txBody>
          <a:bodyPr/>
          <a:lstStyle/>
          <a:p>
            <a:pPr>
              <a:defRPr/>
            </a:pPr>
            <a:r>
              <a:rPr lang="en-US" dirty="0" smtClean="0"/>
              <a:t>Department of Social Services</a:t>
            </a:r>
            <a:endParaRPr lang="en-US" dirty="0"/>
          </a:p>
        </p:txBody>
      </p:sp>
      <p:sp>
        <p:nvSpPr>
          <p:cNvPr id="6" name="Slide Number Placeholder 5"/>
          <p:cNvSpPr>
            <a:spLocks noGrp="1"/>
          </p:cNvSpPr>
          <p:nvPr>
            <p:ph type="sldNum" sz="quarter" idx="12"/>
          </p:nvPr>
        </p:nvSpPr>
        <p:spPr/>
        <p:txBody>
          <a:bodyPr/>
          <a:lstStyle/>
          <a:p>
            <a:pPr>
              <a:defRPr/>
            </a:pPr>
            <a:fld id="{8E0910F7-5D48-4D29-89D1-83725AECF732}" type="slidenum">
              <a:rPr lang="en-US" smtClean="0"/>
              <a:pPr>
                <a:defRPr/>
              </a:pPr>
              <a:t>42</a:t>
            </a:fld>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2571974625"/>
              </p:ext>
            </p:extLst>
          </p:nvPr>
        </p:nvGraphicFramePr>
        <p:xfrm>
          <a:off x="310243" y="1012370"/>
          <a:ext cx="8556172" cy="5303520"/>
        </p:xfrm>
        <a:graphic>
          <a:graphicData uri="http://schemas.openxmlformats.org/drawingml/2006/table">
            <a:tbl>
              <a:tblPr firstRow="1" bandRow="1">
                <a:tableStyleId>{5C22544A-7EE6-4342-B048-85BDC9FD1C3A}</a:tableStyleId>
              </a:tblPr>
              <a:tblGrid>
                <a:gridCol w="2237014"/>
                <a:gridCol w="1143000"/>
                <a:gridCol w="5176158"/>
              </a:tblGrid>
              <a:tr h="269920">
                <a:tc>
                  <a:txBody>
                    <a:bodyPr/>
                    <a:lstStyle/>
                    <a:p>
                      <a:r>
                        <a:rPr lang="en-US" dirty="0" smtClean="0"/>
                        <a:t>Term</a:t>
                      </a:r>
                      <a:endParaRPr lang="en-US" dirty="0"/>
                    </a:p>
                  </a:txBody>
                  <a:tcPr/>
                </a:tc>
                <a:tc>
                  <a:txBody>
                    <a:bodyPr/>
                    <a:lstStyle/>
                    <a:p>
                      <a:r>
                        <a:rPr lang="en-US" dirty="0" smtClean="0"/>
                        <a:t>Acronym</a:t>
                      </a:r>
                      <a:endParaRPr lang="en-US" dirty="0"/>
                    </a:p>
                  </a:txBody>
                  <a:tcPr/>
                </a:tc>
                <a:tc>
                  <a:txBody>
                    <a:bodyPr/>
                    <a:lstStyle/>
                    <a:p>
                      <a:r>
                        <a:rPr lang="en-US" dirty="0" smtClean="0"/>
                        <a:t>Detail</a:t>
                      </a:r>
                      <a:endParaRPr lang="en-US" dirty="0"/>
                    </a:p>
                  </a:txBody>
                  <a:tcPr/>
                </a:tc>
              </a:tr>
              <a:tr h="269920">
                <a:tc>
                  <a:txBody>
                    <a:bodyPr/>
                    <a:lstStyle/>
                    <a:p>
                      <a:r>
                        <a:rPr lang="en-US" sz="1200" dirty="0" smtClean="0"/>
                        <a:t>Administrative</a:t>
                      </a:r>
                      <a:r>
                        <a:rPr lang="en-US" sz="1200" baseline="0" dirty="0" smtClean="0"/>
                        <a:t> Services Organization</a:t>
                      </a:r>
                      <a:endParaRPr lang="en-US" sz="1200" dirty="0"/>
                    </a:p>
                  </a:txBody>
                  <a:tcPr/>
                </a:tc>
                <a:tc>
                  <a:txBody>
                    <a:bodyPr/>
                    <a:lstStyle/>
                    <a:p>
                      <a:r>
                        <a:rPr lang="en-US" sz="1200" dirty="0" smtClean="0"/>
                        <a:t>ASO</a:t>
                      </a:r>
                      <a:endParaRPr lang="en-US" sz="1200" dirty="0"/>
                    </a:p>
                  </a:txBody>
                  <a:tcPr/>
                </a:tc>
                <a:tc>
                  <a:txBody>
                    <a:bodyPr/>
                    <a:lstStyle/>
                    <a:p>
                      <a:r>
                        <a:rPr lang="en-US" sz="1200" dirty="0" smtClean="0"/>
                        <a:t>DSS</a:t>
                      </a:r>
                      <a:r>
                        <a:rPr lang="en-US" sz="1200" baseline="0" dirty="0" smtClean="0"/>
                        <a:t> has contracted with four organizations (CHN, Beacon, </a:t>
                      </a:r>
                      <a:r>
                        <a:rPr lang="en-US" sz="1200" baseline="0" dirty="0" err="1" smtClean="0"/>
                        <a:t>Benecare</a:t>
                      </a:r>
                      <a:r>
                        <a:rPr lang="en-US" sz="1200" baseline="0" dirty="0" smtClean="0"/>
                        <a:t> and </a:t>
                      </a:r>
                      <a:r>
                        <a:rPr lang="en-US" sz="1200" baseline="0" dirty="0" err="1" smtClean="0"/>
                        <a:t>Logisticare</a:t>
                      </a:r>
                      <a:r>
                        <a:rPr lang="en-US" sz="1200" baseline="0" dirty="0" smtClean="0"/>
                        <a:t>) to act as statewide ASOs.  The ASOs perform many traditional member support functions , but are also responsible for data analytics and ICM.</a:t>
                      </a:r>
                      <a:endParaRPr lang="en-US" sz="1200" dirty="0"/>
                    </a:p>
                  </a:txBody>
                  <a:tcPr/>
                </a:tc>
              </a:tr>
              <a:tr h="269920">
                <a:tc>
                  <a:txBody>
                    <a:bodyPr/>
                    <a:lstStyle/>
                    <a:p>
                      <a:r>
                        <a:rPr lang="en-US" sz="1200" dirty="0" smtClean="0"/>
                        <a:t>Behavioral</a:t>
                      </a:r>
                      <a:r>
                        <a:rPr lang="en-US" sz="1200" baseline="0" dirty="0" smtClean="0"/>
                        <a:t> health home</a:t>
                      </a:r>
                      <a:endParaRPr lang="en-US" sz="1200" dirty="0"/>
                    </a:p>
                  </a:txBody>
                  <a:tcPr/>
                </a:tc>
                <a:tc>
                  <a:txBody>
                    <a:bodyPr/>
                    <a:lstStyle/>
                    <a:p>
                      <a:r>
                        <a:rPr lang="en-US" sz="1200" dirty="0" smtClean="0"/>
                        <a:t>BHH</a:t>
                      </a:r>
                      <a:endParaRPr lang="en-US" sz="1200" dirty="0"/>
                    </a:p>
                  </a:txBody>
                  <a:tcPr/>
                </a:tc>
                <a:tc>
                  <a:txBody>
                    <a:bodyPr/>
                    <a:lstStyle/>
                    <a:p>
                      <a:r>
                        <a:rPr lang="en-US" sz="1200" dirty="0" smtClean="0"/>
                        <a:t>DMHAS</a:t>
                      </a:r>
                      <a:r>
                        <a:rPr lang="en-US" sz="1200" baseline="0" dirty="0" smtClean="0"/>
                        <a:t> and DSS have partnered to implement this new means of integrating behavioral health, medical care and social service supports for individuals with Serious &amp; Persistent Mental Illness.</a:t>
                      </a:r>
                      <a:endParaRPr lang="en-US" sz="1200" dirty="0"/>
                    </a:p>
                  </a:txBody>
                  <a:tcPr/>
                </a:tc>
              </a:tr>
              <a:tr h="269920">
                <a:tc>
                  <a:txBody>
                    <a:bodyPr/>
                    <a:lstStyle/>
                    <a:p>
                      <a:r>
                        <a:rPr lang="en-US" sz="1200" dirty="0" smtClean="0"/>
                        <a:t>Expansion group</a:t>
                      </a:r>
                      <a:endParaRPr lang="en-US" sz="1200" dirty="0"/>
                    </a:p>
                  </a:txBody>
                  <a:tcPr/>
                </a:tc>
                <a:tc>
                  <a:txBody>
                    <a:bodyPr/>
                    <a:lstStyle/>
                    <a:p>
                      <a:r>
                        <a:rPr lang="en-US" sz="1200" dirty="0" smtClean="0"/>
                        <a:t>HUSKY D</a:t>
                      </a:r>
                      <a:endParaRPr lang="en-US" sz="1200" dirty="0"/>
                    </a:p>
                  </a:txBody>
                  <a:tcPr/>
                </a:tc>
                <a:tc>
                  <a:txBody>
                    <a:bodyPr/>
                    <a:lstStyle/>
                    <a:p>
                      <a:r>
                        <a:rPr lang="en-US" sz="1200" dirty="0" smtClean="0"/>
                        <a:t>Connecticut’s Medicaid expansion group includes adults at 18-64 who are not otherwise eligible for another Medicaid coverage group.</a:t>
                      </a:r>
                      <a:endParaRPr lang="en-US" sz="1200" dirty="0"/>
                    </a:p>
                  </a:txBody>
                  <a:tcPr/>
                </a:tc>
              </a:tr>
              <a:tr h="269920">
                <a:tc>
                  <a:txBody>
                    <a:bodyPr/>
                    <a:lstStyle/>
                    <a:p>
                      <a:r>
                        <a:rPr lang="en-US" sz="1200" dirty="0" smtClean="0"/>
                        <a:t>Fee for Service</a:t>
                      </a:r>
                      <a:endParaRPr lang="en-US" sz="1200" dirty="0"/>
                    </a:p>
                  </a:txBody>
                  <a:tcPr/>
                </a:tc>
                <a:tc>
                  <a:txBody>
                    <a:bodyPr/>
                    <a:lstStyle/>
                    <a:p>
                      <a:r>
                        <a:rPr lang="en-US" sz="1200" dirty="0" smtClean="0"/>
                        <a:t>FFS</a:t>
                      </a:r>
                      <a:endParaRPr lang="en-US" sz="1200" dirty="0"/>
                    </a:p>
                  </a:txBody>
                  <a:tcPr/>
                </a:tc>
                <a:tc>
                  <a:txBody>
                    <a:bodyPr/>
                    <a:lstStyle/>
                    <a:p>
                      <a:r>
                        <a:rPr lang="en-US" sz="1200" dirty="0" smtClean="0"/>
                        <a:t>A method in which doctors and other health care providers are paid for each service performed. Examples of services include tests and office visits.</a:t>
                      </a:r>
                      <a:endParaRPr lang="en-US" sz="1200" dirty="0"/>
                    </a:p>
                  </a:txBody>
                  <a:tcPr/>
                </a:tc>
              </a:tr>
              <a:tr h="269920">
                <a:tc>
                  <a:txBody>
                    <a:bodyPr/>
                    <a:lstStyle/>
                    <a:p>
                      <a:r>
                        <a:rPr lang="en-US" sz="1200" dirty="0" smtClean="0"/>
                        <a:t>Intensive Care</a:t>
                      </a:r>
                      <a:r>
                        <a:rPr lang="en-US" sz="1200" baseline="0" dirty="0" smtClean="0"/>
                        <a:t> Management</a:t>
                      </a:r>
                      <a:endParaRPr lang="en-US" sz="1200" dirty="0"/>
                    </a:p>
                  </a:txBody>
                  <a:tcPr/>
                </a:tc>
                <a:tc>
                  <a:txBody>
                    <a:bodyPr/>
                    <a:lstStyle/>
                    <a:p>
                      <a:r>
                        <a:rPr lang="en-US" sz="1200" dirty="0" smtClean="0"/>
                        <a:t>ICM</a:t>
                      </a:r>
                      <a:endParaRPr lang="en-US" sz="1200" dirty="0"/>
                    </a:p>
                  </a:txBody>
                  <a:tcPr/>
                </a:tc>
                <a:tc>
                  <a:txBody>
                    <a:bodyPr/>
                    <a:lstStyle/>
                    <a:p>
                      <a:r>
                        <a:rPr lang="en-US" sz="1200" dirty="0" smtClean="0"/>
                        <a:t>A set of services that help people with complex health care needs to better understand and manage their</a:t>
                      </a:r>
                      <a:r>
                        <a:rPr lang="en-US" sz="1200" baseline="0" dirty="0" smtClean="0"/>
                        <a:t> </a:t>
                      </a:r>
                      <a:r>
                        <a:rPr lang="en-US" sz="1200" dirty="0" smtClean="0"/>
                        <a:t>care.</a:t>
                      </a:r>
                      <a:endParaRPr lang="en-US" sz="1200" dirty="0"/>
                    </a:p>
                  </a:txBody>
                  <a:tcPr/>
                </a:tc>
              </a:tr>
              <a:tr h="269920">
                <a:tc>
                  <a:txBody>
                    <a:bodyPr/>
                    <a:lstStyle/>
                    <a:p>
                      <a:r>
                        <a:rPr lang="en-US" sz="1200" dirty="0" smtClean="0"/>
                        <a:t>Long-term services and supports</a:t>
                      </a:r>
                      <a:endParaRPr lang="en-US" sz="1200" dirty="0"/>
                    </a:p>
                  </a:txBody>
                  <a:tcPr/>
                </a:tc>
                <a:tc>
                  <a:txBody>
                    <a:bodyPr/>
                    <a:lstStyle/>
                    <a:p>
                      <a:r>
                        <a:rPr lang="en-US" sz="1200" dirty="0" smtClean="0"/>
                        <a:t>LTSS </a:t>
                      </a:r>
                      <a:endParaRPr lang="en-US" sz="1200" dirty="0"/>
                    </a:p>
                  </a:txBody>
                  <a:tcPr/>
                </a:tc>
                <a:tc>
                  <a:txBody>
                    <a:bodyPr/>
                    <a:lstStyle/>
                    <a:p>
                      <a:r>
                        <a:rPr lang="en-US" sz="1200" dirty="0" smtClean="0"/>
                        <a:t>Long-term services and supports (LTSS) are a spectrum of health and social services that support elders or people with disabilities who need help with daily living tasks. </a:t>
                      </a:r>
                      <a:endParaRPr lang="en-US" sz="1200" dirty="0"/>
                    </a:p>
                  </a:txBody>
                  <a:tcPr/>
                </a:tc>
              </a:tr>
              <a:tr h="269920">
                <a:tc>
                  <a:txBody>
                    <a:bodyPr/>
                    <a:lstStyle/>
                    <a:p>
                      <a:r>
                        <a:rPr lang="en-US" sz="1200" dirty="0" smtClean="0"/>
                        <a:t>Medicaid Quality Improvement and Shared</a:t>
                      </a:r>
                      <a:r>
                        <a:rPr lang="en-US" sz="1200" baseline="0" dirty="0" smtClean="0"/>
                        <a:t> Savings Program</a:t>
                      </a:r>
                      <a:endParaRPr lang="en-US" sz="1200" dirty="0"/>
                    </a:p>
                  </a:txBody>
                  <a:tcPr/>
                </a:tc>
                <a:tc>
                  <a:txBody>
                    <a:bodyPr/>
                    <a:lstStyle/>
                    <a:p>
                      <a:r>
                        <a:rPr lang="en-US" sz="1200" dirty="0" smtClean="0"/>
                        <a:t>MQISSP</a:t>
                      </a:r>
                      <a:endParaRPr lang="en-US" sz="1200" dirty="0"/>
                    </a:p>
                  </a:txBody>
                  <a:tcPr/>
                </a:tc>
                <a:tc>
                  <a:txBody>
                    <a:bodyPr/>
                    <a:lstStyle/>
                    <a:p>
                      <a:r>
                        <a:rPr lang="en-US" sz="1200" dirty="0" smtClean="0"/>
                        <a:t>MQISSP</a:t>
                      </a:r>
                      <a:r>
                        <a:rPr lang="en-US" sz="1200" baseline="0" dirty="0" smtClean="0"/>
                        <a:t> is a Connecticut Medicaid initiative under which DSS will enter into shared savings arrangements with FQHCs and advanced networks.</a:t>
                      </a:r>
                      <a:endParaRPr lang="en-US" sz="1200" dirty="0"/>
                    </a:p>
                  </a:txBody>
                  <a:tcPr/>
                </a:tc>
              </a:tr>
              <a:tr h="269920">
                <a:tc>
                  <a:txBody>
                    <a:bodyPr/>
                    <a:lstStyle/>
                    <a:p>
                      <a:r>
                        <a:rPr lang="en-US" sz="1200" dirty="0" smtClean="0"/>
                        <a:t>Pay-for-performance</a:t>
                      </a:r>
                      <a:endParaRPr lang="en-US" sz="1200" dirty="0"/>
                    </a:p>
                  </a:txBody>
                  <a:tcPr/>
                </a:tc>
                <a:tc>
                  <a:txBody>
                    <a:bodyPr/>
                    <a:lstStyle/>
                    <a:p>
                      <a:r>
                        <a:rPr lang="en-US" sz="1200" dirty="0" smtClean="0"/>
                        <a:t>P4P</a:t>
                      </a:r>
                      <a:endParaRPr lang="en-US" sz="1200" dirty="0"/>
                    </a:p>
                  </a:txBody>
                  <a:tcPr/>
                </a:tc>
                <a:tc>
                  <a:txBody>
                    <a:bodyPr/>
                    <a:lstStyle/>
                    <a:p>
                      <a:r>
                        <a:rPr lang="en-US" sz="1200" dirty="0" smtClean="0"/>
                        <a:t>P4P</a:t>
                      </a:r>
                      <a:r>
                        <a:rPr lang="en-US" sz="1200" baseline="0" dirty="0" smtClean="0"/>
                        <a:t> </a:t>
                      </a:r>
                      <a:r>
                        <a:rPr lang="en-US" sz="1200" dirty="0" smtClean="0"/>
                        <a:t>rewards</a:t>
                      </a:r>
                      <a:r>
                        <a:rPr lang="en-US" sz="1200" baseline="0" dirty="0" smtClean="0"/>
                        <a:t> </a:t>
                      </a:r>
                      <a:r>
                        <a:rPr lang="en-US" sz="1200" dirty="0" smtClean="0"/>
                        <a:t>health care providers for attaining targeted service goals, like meeting health care quality or efficiency standards. </a:t>
                      </a:r>
                      <a:endParaRPr lang="en-US" sz="1200" dirty="0"/>
                    </a:p>
                  </a:txBody>
                  <a:tcPr/>
                </a:tc>
              </a:tr>
              <a:tr h="269920">
                <a:tc>
                  <a:txBody>
                    <a:bodyPr/>
                    <a:lstStyle/>
                    <a:p>
                      <a:r>
                        <a:rPr lang="en-US" sz="1200" dirty="0" smtClean="0"/>
                        <a:t>Person-Centered Medical Home</a:t>
                      </a:r>
                      <a:endParaRPr lang="en-US" sz="1200" dirty="0"/>
                    </a:p>
                  </a:txBody>
                  <a:tcPr/>
                </a:tc>
                <a:tc>
                  <a:txBody>
                    <a:bodyPr/>
                    <a:lstStyle/>
                    <a:p>
                      <a:r>
                        <a:rPr lang="en-US" sz="1200" dirty="0" smtClean="0"/>
                        <a:t>PCMH</a:t>
                      </a:r>
                      <a:endParaRPr lang="en-US" sz="1200" dirty="0"/>
                    </a:p>
                  </a:txBody>
                  <a:tcPr/>
                </a:tc>
                <a:tc>
                  <a:txBody>
                    <a:bodyPr/>
                    <a:lstStyle/>
                    <a:p>
                      <a:r>
                        <a:rPr lang="en-US" sz="1200" dirty="0" smtClean="0"/>
                        <a:t>PCMH</a:t>
                      </a:r>
                      <a:r>
                        <a:rPr lang="en-US" sz="1200" baseline="0" dirty="0" smtClean="0"/>
                        <a:t> is </a:t>
                      </a:r>
                      <a:r>
                        <a:rPr lang="en-US" sz="1200" dirty="0" smtClean="0"/>
                        <a:t>a model for the organization of primary care that ensures effective delivery</a:t>
                      </a:r>
                      <a:r>
                        <a:rPr lang="en-US" sz="1200" baseline="0" dirty="0" smtClean="0"/>
                        <a:t> of</a:t>
                      </a:r>
                      <a:r>
                        <a:rPr lang="en-US" sz="1200" dirty="0" smtClean="0"/>
                        <a:t> the core functions of primary health care.</a:t>
                      </a:r>
                      <a:endParaRPr lang="en-US" sz="1200" dirty="0"/>
                    </a:p>
                  </a:txBody>
                  <a:tcPr/>
                </a:tc>
              </a:tr>
              <a:tr h="269920">
                <a:tc>
                  <a:txBody>
                    <a:bodyPr/>
                    <a:lstStyle/>
                    <a:p>
                      <a:r>
                        <a:rPr lang="en-US" sz="1200" dirty="0" smtClean="0"/>
                        <a:t>Value-Based Payment</a:t>
                      </a:r>
                      <a:endParaRPr lang="en-US" sz="1200" dirty="0"/>
                    </a:p>
                  </a:txBody>
                  <a:tcPr/>
                </a:tc>
                <a:tc>
                  <a:txBody>
                    <a:bodyPr/>
                    <a:lstStyle/>
                    <a:p>
                      <a:r>
                        <a:rPr lang="en-US" sz="1200" dirty="0" smtClean="0"/>
                        <a:t>VBP</a:t>
                      </a:r>
                      <a:endParaRPr lang="en-US" sz="1200" dirty="0"/>
                    </a:p>
                  </a:txBody>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1200" dirty="0" smtClean="0"/>
                        <a:t>VBP </a:t>
                      </a:r>
                      <a:r>
                        <a:rPr lang="en-US" sz="1200" i="0" dirty="0" smtClean="0"/>
                        <a:t>links</a:t>
                      </a:r>
                      <a:r>
                        <a:rPr lang="en-US" altLang="en-US" sz="1200" i="0" dirty="0" smtClean="0"/>
                        <a:t> provider payments to improved performance</a:t>
                      </a:r>
                      <a:r>
                        <a:rPr lang="en-US" altLang="en-US" sz="1200" i="0" baseline="0" dirty="0" smtClean="0"/>
                        <a:t> on quality measures.</a:t>
                      </a:r>
                      <a:endParaRPr lang="en-US" sz="1200" dirty="0"/>
                    </a:p>
                  </a:txBody>
                  <a:tcPr/>
                </a:tc>
              </a:tr>
            </a:tbl>
          </a:graphicData>
        </a:graphic>
      </p:graphicFrame>
    </p:spTree>
    <p:extLst>
      <p:ext uri="{BB962C8B-B14F-4D97-AF65-F5344CB8AC3E}">
        <p14:creationId xmlns:p14="http://schemas.microsoft.com/office/powerpoint/2010/main" val="23800609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dirty="0" smtClean="0"/>
              <a:t>	HUSKY Health Financial Snapshot</a:t>
            </a:r>
            <a:endParaRPr lang="en-US" dirty="0"/>
          </a:p>
        </p:txBody>
      </p:sp>
      <p:sp>
        <p:nvSpPr>
          <p:cNvPr id="3" name="Content Placeholder 2"/>
          <p:cNvSpPr>
            <a:spLocks noGrp="1"/>
          </p:cNvSpPr>
          <p:nvPr>
            <p:ph idx="1"/>
          </p:nvPr>
        </p:nvSpPr>
        <p:spPr>
          <a:xfrm>
            <a:off x="465512" y="848360"/>
            <a:ext cx="4281056" cy="997065"/>
          </a:xfrm>
          <a:ln>
            <a:solidFill>
              <a:schemeClr val="accent1"/>
            </a:solidFill>
          </a:ln>
        </p:spPr>
        <p:txBody>
          <a:bodyPr/>
          <a:lstStyle/>
          <a:p>
            <a:pPr marL="0" indent="0">
              <a:buNone/>
            </a:pPr>
            <a:r>
              <a:rPr lang="en-US" sz="2000" dirty="0" smtClean="0"/>
              <a:t>Programs supported:</a:t>
            </a:r>
          </a:p>
          <a:p>
            <a:pPr marL="0" indent="0">
              <a:buNone/>
            </a:pPr>
            <a:r>
              <a:rPr lang="en-US" sz="1400" dirty="0" smtClean="0">
                <a:solidFill>
                  <a:schemeClr val="tx1"/>
                </a:solidFill>
              </a:rPr>
              <a:t>Medicaid</a:t>
            </a:r>
            <a:r>
              <a:rPr lang="en-US" sz="1400" dirty="0">
                <a:solidFill>
                  <a:schemeClr val="tx1"/>
                </a:solidFill>
              </a:rPr>
              <a:t>, </a:t>
            </a:r>
            <a:r>
              <a:rPr lang="en-US" sz="1400" dirty="0" smtClean="0">
                <a:solidFill>
                  <a:schemeClr val="tx1"/>
                </a:solidFill>
              </a:rPr>
              <a:t>HUSKY B (Children’s Health Insurance Program), long-term </a:t>
            </a:r>
            <a:r>
              <a:rPr lang="en-US" sz="1400" dirty="0">
                <a:solidFill>
                  <a:schemeClr val="tx1"/>
                </a:solidFill>
              </a:rPr>
              <a:t>services and supports</a:t>
            </a:r>
          </a:p>
          <a:p>
            <a:endParaRPr lang="en-US" dirty="0"/>
          </a:p>
          <a:p>
            <a:pPr marL="0" indent="0">
              <a:buNone/>
            </a:pPr>
            <a:endParaRPr lang="en-US" dirty="0"/>
          </a:p>
        </p:txBody>
      </p:sp>
      <p:sp>
        <p:nvSpPr>
          <p:cNvPr id="4" name="Date Placeholder 3"/>
          <p:cNvSpPr>
            <a:spLocks noGrp="1"/>
          </p:cNvSpPr>
          <p:nvPr>
            <p:ph type="dt" sz="half" idx="10"/>
          </p:nvPr>
        </p:nvSpPr>
        <p:spPr>
          <a:xfrm>
            <a:off x="468923" y="6356350"/>
            <a:ext cx="2133600" cy="365125"/>
          </a:xfrm>
        </p:spPr>
        <p:txBody>
          <a:bodyPr/>
          <a:lstStyle/>
          <a:p>
            <a:pPr>
              <a:defRPr/>
            </a:pPr>
            <a:r>
              <a:rPr lang="en-US" dirty="0" smtClean="0"/>
              <a:t>6/14/2016</a:t>
            </a:r>
            <a:endParaRPr lang="en-US" dirty="0"/>
          </a:p>
        </p:txBody>
      </p:sp>
      <p:sp>
        <p:nvSpPr>
          <p:cNvPr id="5" name="Footer Placeholder 4"/>
          <p:cNvSpPr>
            <a:spLocks noGrp="1"/>
          </p:cNvSpPr>
          <p:nvPr>
            <p:ph type="ftr" sz="quarter" idx="11"/>
          </p:nvPr>
        </p:nvSpPr>
        <p:spPr/>
        <p:txBody>
          <a:bodyPr/>
          <a:lstStyle/>
          <a:p>
            <a:pPr>
              <a:defRPr/>
            </a:pPr>
            <a:r>
              <a:rPr lang="en-US" dirty="0" smtClean="0"/>
              <a:t>Department of Social Services</a:t>
            </a:r>
            <a:endParaRPr lang="en-US" dirty="0"/>
          </a:p>
        </p:txBody>
      </p:sp>
      <p:sp>
        <p:nvSpPr>
          <p:cNvPr id="6" name="Slide Number Placeholder 5"/>
          <p:cNvSpPr>
            <a:spLocks noGrp="1"/>
          </p:cNvSpPr>
          <p:nvPr>
            <p:ph type="sldNum" sz="quarter" idx="12"/>
          </p:nvPr>
        </p:nvSpPr>
        <p:spPr/>
        <p:txBody>
          <a:bodyPr/>
          <a:lstStyle/>
          <a:p>
            <a:pPr>
              <a:defRPr/>
            </a:pPr>
            <a:fld id="{8E0910F7-5D48-4D29-89D1-83725AECF732}" type="slidenum">
              <a:rPr lang="en-US" smtClean="0"/>
              <a:pPr>
                <a:defRPr/>
              </a:pPr>
              <a:t>5</a:t>
            </a:fld>
            <a:endParaRPr lang="en-US" dirty="0"/>
          </a:p>
        </p:txBody>
      </p:sp>
      <p:sp>
        <p:nvSpPr>
          <p:cNvPr id="7" name="Content Placeholder 2"/>
          <p:cNvSpPr txBox="1">
            <a:spLocks/>
          </p:cNvSpPr>
          <p:nvPr/>
        </p:nvSpPr>
        <p:spPr bwMode="auto">
          <a:xfrm>
            <a:off x="4954386" y="862674"/>
            <a:ext cx="3965170" cy="1007690"/>
          </a:xfrm>
          <a:prstGeom prst="rect">
            <a:avLst/>
          </a:prstGeom>
          <a:noFill/>
          <a:ln w="9525">
            <a:solidFill>
              <a:schemeClr val="accent1"/>
            </a:solidFill>
            <a:miter lim="800000"/>
            <a:headEnd/>
            <a:tailEnd/>
          </a:ln>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Font typeface="Wingdings" pitchFamily="2" charset="2"/>
              <a:buChar char="§"/>
              <a:defRPr sz="2400" kern="1200">
                <a:solidFill>
                  <a:srgbClr val="2906A2"/>
                </a:solidFill>
                <a:latin typeface="+mn-lt"/>
                <a:ea typeface="+mn-ea"/>
                <a:cs typeface="+mn-cs"/>
              </a:defRPr>
            </a:lvl1pPr>
            <a:lvl2pPr marL="742950" indent="-285750" algn="l" rtl="0" fontAlgn="base">
              <a:spcBef>
                <a:spcPct val="20000"/>
              </a:spcBef>
              <a:spcAft>
                <a:spcPct val="0"/>
              </a:spcAft>
              <a:buFont typeface="Arial" charset="0"/>
              <a:buChar char="•"/>
              <a:defRPr sz="24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0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000" dirty="0" smtClean="0"/>
              <a:t>SFY’17 proposed program budget:</a:t>
            </a:r>
          </a:p>
          <a:p>
            <a:r>
              <a:rPr lang="en-US" sz="1600" dirty="0" smtClean="0"/>
              <a:t>$</a:t>
            </a:r>
            <a:r>
              <a:rPr lang="en-US" sz="1600" dirty="0"/>
              <a:t>3.20 billion </a:t>
            </a:r>
            <a:r>
              <a:rPr lang="en-US" sz="1600" dirty="0" smtClean="0"/>
              <a:t>(appropriated) </a:t>
            </a:r>
            <a:endParaRPr lang="en-US" sz="1600" dirty="0"/>
          </a:p>
          <a:p>
            <a:r>
              <a:rPr lang="en-US" sz="1600" dirty="0" smtClean="0"/>
              <a:t>$</a:t>
            </a:r>
            <a:r>
              <a:rPr lang="en-US" sz="1600" dirty="0"/>
              <a:t>6.87 billion </a:t>
            </a:r>
            <a:r>
              <a:rPr lang="en-US" sz="1600" dirty="0" smtClean="0"/>
              <a:t>(total)</a:t>
            </a:r>
            <a:endParaRPr lang="en-US" sz="1600" dirty="0"/>
          </a:p>
          <a:p>
            <a:pPr lvl="1"/>
            <a:endParaRPr lang="en-US" sz="1600" dirty="0"/>
          </a:p>
          <a:p>
            <a:endParaRPr lang="en-US" dirty="0" smtClean="0"/>
          </a:p>
          <a:p>
            <a:pPr marL="0" indent="0">
              <a:buFont typeface="Wingdings" pitchFamily="2" charset="2"/>
              <a:buNone/>
            </a:pPr>
            <a:endParaRPr lang="en-US" dirty="0"/>
          </a:p>
        </p:txBody>
      </p:sp>
      <p:sp>
        <p:nvSpPr>
          <p:cNvPr id="8" name="Content Placeholder 2"/>
          <p:cNvSpPr txBox="1">
            <a:spLocks/>
          </p:cNvSpPr>
          <p:nvPr/>
        </p:nvSpPr>
        <p:spPr bwMode="auto">
          <a:xfrm>
            <a:off x="459970" y="1953493"/>
            <a:ext cx="4286598" cy="990847"/>
          </a:xfrm>
          <a:prstGeom prst="rect">
            <a:avLst/>
          </a:prstGeom>
          <a:noFill/>
          <a:ln w="9525">
            <a:solidFill>
              <a:schemeClr val="accent1"/>
            </a:solidFill>
            <a:miter lim="800000"/>
            <a:headEnd/>
            <a:tailEnd/>
          </a:ln>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Font typeface="Wingdings" pitchFamily="2" charset="2"/>
              <a:buChar char="§"/>
              <a:defRPr sz="2400" kern="1200">
                <a:solidFill>
                  <a:srgbClr val="2906A2"/>
                </a:solidFill>
                <a:latin typeface="+mn-lt"/>
                <a:ea typeface="+mn-ea"/>
                <a:cs typeface="+mn-cs"/>
              </a:defRPr>
            </a:lvl1pPr>
            <a:lvl2pPr marL="742950" indent="-285750" algn="l" rtl="0" fontAlgn="base">
              <a:spcBef>
                <a:spcPct val="20000"/>
              </a:spcBef>
              <a:spcAft>
                <a:spcPct val="0"/>
              </a:spcAft>
              <a:buFont typeface="Arial" charset="0"/>
              <a:buChar char="•"/>
              <a:defRPr sz="24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0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000" dirty="0" smtClean="0"/>
              <a:t>SFY 2016 estimated staffing costs: </a:t>
            </a:r>
            <a:r>
              <a:rPr lang="en-US" sz="1600" dirty="0" smtClean="0"/>
              <a:t>$</a:t>
            </a:r>
            <a:r>
              <a:rPr lang="en-US" sz="1600" dirty="0"/>
              <a:t>8.3 million</a:t>
            </a:r>
          </a:p>
          <a:p>
            <a:pPr marL="0" indent="0">
              <a:buNone/>
            </a:pPr>
            <a:r>
              <a:rPr lang="en-US" sz="2000" dirty="0" smtClean="0"/>
              <a:t>Administrative </a:t>
            </a:r>
            <a:r>
              <a:rPr lang="en-US" sz="2000" dirty="0"/>
              <a:t>cost ratio: </a:t>
            </a:r>
            <a:r>
              <a:rPr lang="en-US" sz="1600" dirty="0">
                <a:solidFill>
                  <a:schemeClr val="tx1"/>
                </a:solidFill>
              </a:rPr>
              <a:t>5.2</a:t>
            </a:r>
            <a:r>
              <a:rPr lang="en-US" sz="1600" dirty="0" smtClean="0">
                <a:solidFill>
                  <a:schemeClr val="tx1"/>
                </a:solidFill>
              </a:rPr>
              <a:t>%</a:t>
            </a:r>
            <a:endParaRPr lang="en-US" sz="1600" dirty="0">
              <a:solidFill>
                <a:schemeClr val="tx1"/>
              </a:solidFill>
            </a:endParaRPr>
          </a:p>
        </p:txBody>
      </p:sp>
      <p:sp>
        <p:nvSpPr>
          <p:cNvPr id="9" name="Content Placeholder 2"/>
          <p:cNvSpPr txBox="1">
            <a:spLocks/>
          </p:cNvSpPr>
          <p:nvPr/>
        </p:nvSpPr>
        <p:spPr bwMode="auto">
          <a:xfrm>
            <a:off x="4954386" y="1961805"/>
            <a:ext cx="3965170" cy="2267295"/>
          </a:xfrm>
          <a:prstGeom prst="rect">
            <a:avLst/>
          </a:prstGeom>
          <a:noFill/>
          <a:ln w="9525">
            <a:solidFill>
              <a:schemeClr val="accent1"/>
            </a:solidFill>
            <a:miter lim="800000"/>
            <a:headEnd/>
            <a:tailEnd/>
          </a:ln>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Font typeface="Wingdings" pitchFamily="2" charset="2"/>
              <a:buChar char="§"/>
              <a:defRPr sz="2400" kern="1200">
                <a:solidFill>
                  <a:srgbClr val="2906A2"/>
                </a:solidFill>
                <a:latin typeface="+mn-lt"/>
                <a:ea typeface="+mn-ea"/>
                <a:cs typeface="+mn-cs"/>
              </a:defRPr>
            </a:lvl1pPr>
            <a:lvl2pPr marL="742950" indent="-285750" algn="l" rtl="0" fontAlgn="base">
              <a:spcBef>
                <a:spcPct val="20000"/>
              </a:spcBef>
              <a:spcAft>
                <a:spcPct val="0"/>
              </a:spcAft>
              <a:buFont typeface="Arial" charset="0"/>
              <a:buChar char="•"/>
              <a:defRPr sz="24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0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000" dirty="0" smtClean="0"/>
              <a:t>Estimated program federal reimbursement: </a:t>
            </a:r>
            <a:r>
              <a:rPr lang="en-US" sz="1600" dirty="0" smtClean="0">
                <a:solidFill>
                  <a:schemeClr val="tx1"/>
                </a:solidFill>
              </a:rPr>
              <a:t>59% - Medicaid, 88% - HUSKY B (CHIP)</a:t>
            </a:r>
            <a:endParaRPr lang="en-US" sz="2000" dirty="0" smtClean="0">
              <a:solidFill>
                <a:schemeClr val="tx1"/>
              </a:solidFill>
            </a:endParaRPr>
          </a:p>
          <a:p>
            <a:pPr marL="0" indent="0">
              <a:buNone/>
            </a:pPr>
            <a:r>
              <a:rPr lang="en-US" sz="2000" dirty="0" smtClean="0"/>
              <a:t>Estimated administrative </a:t>
            </a:r>
            <a:r>
              <a:rPr lang="en-US" sz="2000" dirty="0"/>
              <a:t>federal </a:t>
            </a:r>
            <a:r>
              <a:rPr lang="en-US" sz="2000" dirty="0" smtClean="0"/>
              <a:t>reimbursement: </a:t>
            </a:r>
            <a:r>
              <a:rPr lang="en-US" sz="1600" dirty="0" smtClean="0">
                <a:solidFill>
                  <a:schemeClr val="tx1"/>
                </a:solidFill>
              </a:rPr>
              <a:t>75% for systems, eligibility, MFP, specialized medical staff; 50% for all other activities</a:t>
            </a:r>
            <a:endParaRPr lang="en-US" dirty="0">
              <a:solidFill>
                <a:schemeClr val="tx1"/>
              </a:solidFill>
            </a:endParaRPr>
          </a:p>
          <a:p>
            <a:endParaRPr lang="en-US" sz="2000" dirty="0"/>
          </a:p>
        </p:txBody>
      </p:sp>
      <p:sp>
        <p:nvSpPr>
          <p:cNvPr id="10" name="Content Placeholder 2"/>
          <p:cNvSpPr txBox="1">
            <a:spLocks/>
          </p:cNvSpPr>
          <p:nvPr/>
        </p:nvSpPr>
        <p:spPr bwMode="auto">
          <a:xfrm>
            <a:off x="459970" y="3242037"/>
            <a:ext cx="4286598" cy="3077120"/>
          </a:xfrm>
          <a:prstGeom prst="rect">
            <a:avLst/>
          </a:prstGeom>
          <a:noFill/>
          <a:ln w="9525">
            <a:solidFill>
              <a:schemeClr val="accent1"/>
            </a:solidFill>
            <a:miter lim="800000"/>
            <a:headEnd/>
            <a:tailEnd/>
          </a:ln>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Font typeface="Wingdings" pitchFamily="2" charset="2"/>
              <a:buChar char="§"/>
              <a:defRPr sz="2400" kern="1200">
                <a:solidFill>
                  <a:srgbClr val="2906A2"/>
                </a:solidFill>
                <a:latin typeface="+mn-lt"/>
                <a:ea typeface="+mn-ea"/>
                <a:cs typeface="+mn-cs"/>
              </a:defRPr>
            </a:lvl1pPr>
            <a:lvl2pPr marL="742950" indent="-285750" algn="l" rtl="0" fontAlgn="base">
              <a:spcBef>
                <a:spcPct val="20000"/>
              </a:spcBef>
              <a:spcAft>
                <a:spcPct val="0"/>
              </a:spcAft>
              <a:buFont typeface="Arial" charset="0"/>
              <a:buChar char="•"/>
              <a:defRPr sz="24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0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000" dirty="0" smtClean="0"/>
              <a:t>Program outcome highlights:</a:t>
            </a:r>
          </a:p>
          <a:p>
            <a:r>
              <a:rPr lang="en-US" sz="1600" dirty="0" smtClean="0"/>
              <a:t>Supporting </a:t>
            </a:r>
            <a:r>
              <a:rPr lang="en-US" sz="1600" dirty="0"/>
              <a:t>members in accessing primary care and avoiding use of the ED through </a:t>
            </a:r>
            <a:r>
              <a:rPr lang="en-US" sz="1600" dirty="0" smtClean="0"/>
              <a:t>ICM, PCMH, and comprehensive coverage of behavioral health and dental services</a:t>
            </a:r>
          </a:p>
          <a:p>
            <a:r>
              <a:rPr lang="en-US" sz="1600" dirty="0" smtClean="0"/>
              <a:t>Integrating care through initiatives including DMHAS health homes and PCMH practices</a:t>
            </a:r>
          </a:p>
          <a:p>
            <a:r>
              <a:rPr lang="en-US" sz="1600" dirty="0" smtClean="0"/>
              <a:t>Rebalancing long-term services and supports</a:t>
            </a:r>
            <a:endParaRPr lang="en-US" sz="1600" dirty="0"/>
          </a:p>
          <a:p>
            <a:r>
              <a:rPr lang="en-US" sz="1600" dirty="0" smtClean="0"/>
              <a:t>Supporting </a:t>
            </a:r>
            <a:r>
              <a:rPr lang="en-US" sz="1600" dirty="0"/>
              <a:t>providers through primary care investments, Person-Centered Medical Home initiative, and streamlined administration</a:t>
            </a:r>
          </a:p>
          <a:p>
            <a:pPr marL="0" indent="0">
              <a:buNone/>
            </a:pPr>
            <a:endParaRPr lang="en-US" sz="2000"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92486" y="4408714"/>
            <a:ext cx="3102428" cy="1910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262915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endParaRPr lang="en-US" sz="3200" dirty="0"/>
          </a:p>
        </p:txBody>
      </p:sp>
      <p:sp>
        <p:nvSpPr>
          <p:cNvPr id="3" name="Content Placeholder 2"/>
          <p:cNvSpPr>
            <a:spLocks noGrp="1"/>
          </p:cNvSpPr>
          <p:nvPr>
            <p:ph idx="1"/>
          </p:nvPr>
        </p:nvSpPr>
        <p:spPr>
          <a:xfrm>
            <a:off x="290945" y="898237"/>
            <a:ext cx="8620298" cy="5186363"/>
          </a:xfrm>
        </p:spPr>
        <p:txBody>
          <a:bodyPr/>
          <a:lstStyle/>
          <a:p>
            <a:pPr marL="0" lvl="0" indent="0" algn="ctr">
              <a:buNone/>
            </a:pPr>
            <a:r>
              <a:rPr lang="en-US" sz="3600" dirty="0" smtClean="0"/>
              <a:t>HUSKY Health touches </a:t>
            </a:r>
            <a:r>
              <a:rPr lang="en-US" sz="3600" b="1" u="sng" dirty="0" smtClean="0"/>
              <a:t>everyone</a:t>
            </a:r>
            <a:r>
              <a:rPr lang="en-US" sz="3600" dirty="0" smtClean="0"/>
              <a:t>.</a:t>
            </a:r>
          </a:p>
          <a:p>
            <a:pPr marL="0" lvl="0" indent="0" algn="ctr">
              <a:buNone/>
            </a:pPr>
            <a:endParaRPr lang="en-US" sz="2800" dirty="0" smtClean="0"/>
          </a:p>
          <a:p>
            <a:pPr marL="0" lvl="0" indent="0" algn="ctr">
              <a:buNone/>
            </a:pPr>
            <a:r>
              <a:rPr lang="en-US" sz="2800" dirty="0" smtClean="0"/>
              <a:t>Children. Working families and individuals.</a:t>
            </a:r>
          </a:p>
          <a:p>
            <a:pPr marL="0" lvl="0" indent="0" algn="ctr">
              <a:buNone/>
            </a:pPr>
            <a:r>
              <a:rPr lang="en-US" sz="2800" dirty="0"/>
              <a:t>Older adults. </a:t>
            </a:r>
            <a:r>
              <a:rPr lang="en-US" sz="2800" dirty="0" smtClean="0"/>
              <a:t>People with disabilities.</a:t>
            </a:r>
          </a:p>
          <a:p>
            <a:pPr marL="0" lvl="0" indent="0" algn="ctr">
              <a:buNone/>
            </a:pPr>
            <a:r>
              <a:rPr lang="en-US" sz="2800" dirty="0" smtClean="0"/>
              <a:t>Your neighbor.  Your cousin.</a:t>
            </a:r>
          </a:p>
          <a:p>
            <a:pPr marL="0" lvl="0" indent="0" algn="ctr">
              <a:buNone/>
            </a:pPr>
            <a:r>
              <a:rPr lang="en-US" sz="2800" dirty="0" smtClean="0"/>
              <a:t>One in five CT citizens is served by HUSKY Health.</a:t>
            </a:r>
          </a:p>
          <a:p>
            <a:pPr marL="0" lvl="0" indent="0">
              <a:buNone/>
            </a:pPr>
            <a:endParaRPr lang="en-US" dirty="0" smtClean="0"/>
          </a:p>
          <a:p>
            <a:pPr marL="0" lvl="0" indent="0">
              <a:buNone/>
            </a:pPr>
            <a:endParaRPr lang="en-US" dirty="0" smtClean="0"/>
          </a:p>
          <a:p>
            <a:pPr marL="0" lvl="0" indent="0">
              <a:buNone/>
            </a:pPr>
            <a:endParaRPr lang="en-US" sz="1200" dirty="0" smtClean="0"/>
          </a:p>
          <a:p>
            <a:pPr marL="0" lvl="0" indent="0">
              <a:buNone/>
            </a:pPr>
            <a:endParaRPr lang="en-US" sz="1200" dirty="0"/>
          </a:p>
        </p:txBody>
      </p:sp>
      <p:sp>
        <p:nvSpPr>
          <p:cNvPr id="4" name="Date Placeholder 3"/>
          <p:cNvSpPr>
            <a:spLocks noGrp="1"/>
          </p:cNvSpPr>
          <p:nvPr>
            <p:ph type="dt" sz="half" idx="10"/>
          </p:nvPr>
        </p:nvSpPr>
        <p:spPr/>
        <p:txBody>
          <a:bodyPr/>
          <a:lstStyle/>
          <a:p>
            <a:pPr>
              <a:defRPr/>
            </a:pPr>
            <a:r>
              <a:rPr lang="en-US" dirty="0" smtClean="0"/>
              <a:t>6/14/2016</a:t>
            </a:r>
            <a:endParaRPr lang="en-US" dirty="0"/>
          </a:p>
        </p:txBody>
      </p:sp>
      <p:sp>
        <p:nvSpPr>
          <p:cNvPr id="5" name="Footer Placeholder 4"/>
          <p:cNvSpPr>
            <a:spLocks noGrp="1"/>
          </p:cNvSpPr>
          <p:nvPr>
            <p:ph type="ftr" sz="quarter" idx="11"/>
          </p:nvPr>
        </p:nvSpPr>
        <p:spPr/>
        <p:txBody>
          <a:bodyPr/>
          <a:lstStyle/>
          <a:p>
            <a:pPr>
              <a:defRPr/>
            </a:pPr>
            <a:r>
              <a:rPr lang="en-US" dirty="0" smtClean="0"/>
              <a:t>Department of Social Services</a:t>
            </a:r>
            <a:endParaRPr lang="en-US" dirty="0"/>
          </a:p>
        </p:txBody>
      </p:sp>
      <p:sp>
        <p:nvSpPr>
          <p:cNvPr id="6" name="Slide Number Placeholder 5"/>
          <p:cNvSpPr>
            <a:spLocks noGrp="1"/>
          </p:cNvSpPr>
          <p:nvPr>
            <p:ph type="sldNum" sz="quarter" idx="12"/>
          </p:nvPr>
        </p:nvSpPr>
        <p:spPr/>
        <p:txBody>
          <a:bodyPr/>
          <a:lstStyle/>
          <a:p>
            <a:pPr>
              <a:defRPr/>
            </a:pPr>
            <a:fld id="{8E0910F7-5D48-4D29-89D1-83725AECF732}" type="slidenum">
              <a:rPr lang="en-US" smtClean="0"/>
              <a:pPr>
                <a:defRPr/>
              </a:pPr>
              <a:t>6</a:t>
            </a:fld>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83576" y="4220216"/>
            <a:ext cx="2337286" cy="20496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4220216"/>
            <a:ext cx="3106616" cy="20569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19126" y="4220216"/>
            <a:ext cx="2805911" cy="20161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460525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endParaRPr lang="en-US" sz="3200" dirty="0"/>
          </a:p>
        </p:txBody>
      </p:sp>
      <p:sp>
        <p:nvSpPr>
          <p:cNvPr id="3" name="Content Placeholder 2"/>
          <p:cNvSpPr>
            <a:spLocks noGrp="1"/>
          </p:cNvSpPr>
          <p:nvPr>
            <p:ph idx="1"/>
          </p:nvPr>
        </p:nvSpPr>
        <p:spPr>
          <a:xfrm>
            <a:off x="290945" y="1101969"/>
            <a:ext cx="6791258" cy="5369170"/>
          </a:xfrm>
        </p:spPr>
        <p:txBody>
          <a:bodyPr/>
          <a:lstStyle/>
          <a:p>
            <a:pPr marL="0" lvl="0" indent="0">
              <a:buNone/>
            </a:pPr>
            <a:r>
              <a:rPr lang="en-US" sz="3600" b="1" dirty="0" smtClean="0"/>
              <a:t>HUSKY Health . . . </a:t>
            </a:r>
            <a:endParaRPr lang="en-US" sz="3600" b="1" dirty="0"/>
          </a:p>
          <a:p>
            <a:endParaRPr lang="en-US" sz="2800" dirty="0" smtClean="0"/>
          </a:p>
          <a:p>
            <a:r>
              <a:rPr lang="en-US" sz="2800" dirty="0" smtClean="0"/>
              <a:t>extends financial security                           from the </a:t>
            </a:r>
            <a:r>
              <a:rPr lang="en-US" sz="2800" dirty="0"/>
              <a:t>catastrophic costs of </a:t>
            </a:r>
            <a:r>
              <a:rPr lang="en-US" sz="2800" dirty="0" smtClean="0"/>
              <a:t>                       a serious health condition</a:t>
            </a:r>
          </a:p>
          <a:p>
            <a:r>
              <a:rPr lang="en-US" sz="2800" dirty="0" smtClean="0"/>
              <a:t>enables people to stay well,                through prevention, and to work</a:t>
            </a:r>
          </a:p>
          <a:p>
            <a:r>
              <a:rPr lang="en-US" sz="2800" dirty="0" smtClean="0"/>
              <a:t>promotes the health, well-being                  and school readiness of children</a:t>
            </a:r>
          </a:p>
          <a:p>
            <a:r>
              <a:rPr lang="en-US" sz="2800" dirty="0" smtClean="0"/>
              <a:t>supports independence in the      community</a:t>
            </a:r>
          </a:p>
          <a:p>
            <a:pPr marL="0" indent="0">
              <a:buNone/>
            </a:pPr>
            <a:endParaRPr lang="en-US" sz="3200" dirty="0" smtClean="0"/>
          </a:p>
          <a:p>
            <a:pPr marL="0" lvl="0" indent="0">
              <a:buNone/>
            </a:pPr>
            <a:endParaRPr lang="en-US" dirty="0" smtClean="0"/>
          </a:p>
          <a:p>
            <a:pPr marL="0" lvl="0" indent="0">
              <a:buNone/>
            </a:pPr>
            <a:endParaRPr lang="en-US" sz="1200" dirty="0" smtClean="0"/>
          </a:p>
          <a:p>
            <a:pPr marL="0" lvl="0" indent="0">
              <a:buNone/>
            </a:pPr>
            <a:endParaRPr lang="en-US" sz="1200" dirty="0"/>
          </a:p>
        </p:txBody>
      </p:sp>
      <p:sp>
        <p:nvSpPr>
          <p:cNvPr id="4" name="Date Placeholder 3"/>
          <p:cNvSpPr>
            <a:spLocks noGrp="1"/>
          </p:cNvSpPr>
          <p:nvPr>
            <p:ph type="dt" sz="half" idx="10"/>
          </p:nvPr>
        </p:nvSpPr>
        <p:spPr/>
        <p:txBody>
          <a:bodyPr/>
          <a:lstStyle/>
          <a:p>
            <a:pPr>
              <a:defRPr/>
            </a:pPr>
            <a:r>
              <a:rPr lang="en-US" dirty="0" smtClean="0"/>
              <a:t>6/14/2016</a:t>
            </a:r>
            <a:endParaRPr lang="en-US" dirty="0"/>
          </a:p>
        </p:txBody>
      </p:sp>
      <p:sp>
        <p:nvSpPr>
          <p:cNvPr id="5" name="Footer Placeholder 4"/>
          <p:cNvSpPr>
            <a:spLocks noGrp="1"/>
          </p:cNvSpPr>
          <p:nvPr>
            <p:ph type="ftr" sz="quarter" idx="11"/>
          </p:nvPr>
        </p:nvSpPr>
        <p:spPr/>
        <p:txBody>
          <a:bodyPr/>
          <a:lstStyle/>
          <a:p>
            <a:pPr>
              <a:defRPr/>
            </a:pPr>
            <a:r>
              <a:rPr lang="en-US" dirty="0" smtClean="0"/>
              <a:t>Department of Social Services</a:t>
            </a:r>
            <a:endParaRPr lang="en-US" dirty="0"/>
          </a:p>
        </p:txBody>
      </p:sp>
      <p:sp>
        <p:nvSpPr>
          <p:cNvPr id="6" name="Slide Number Placeholder 5"/>
          <p:cNvSpPr>
            <a:spLocks noGrp="1"/>
          </p:cNvSpPr>
          <p:nvPr>
            <p:ph type="sldNum" sz="quarter" idx="12"/>
          </p:nvPr>
        </p:nvSpPr>
        <p:spPr/>
        <p:txBody>
          <a:bodyPr/>
          <a:lstStyle/>
          <a:p>
            <a:pPr>
              <a:defRPr/>
            </a:pPr>
            <a:fld id="{8E0910F7-5D48-4D29-89D1-83725AECF732}" type="slidenum">
              <a:rPr lang="en-US" smtClean="0"/>
              <a:pPr>
                <a:defRPr/>
              </a:pPr>
              <a:t>7</a:t>
            </a:fld>
            <a:endParaRPr lang="en-US" dirty="0"/>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82558" y="3320012"/>
            <a:ext cx="1175602" cy="11756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descr="https://sp.yimg.com/xj/th?id=OIP.M4e62208281ab7517bda46469b3cf1561o0&amp;pid=15.1&amp;P=0&amp;w=269&amp;h=18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89945" y="5319303"/>
            <a:ext cx="1878255" cy="1128373"/>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children going to school"/>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11842" y="3285115"/>
            <a:ext cx="1338993" cy="1836911"/>
          </a:xfrm>
          <a:prstGeom prst="rect">
            <a:avLst/>
          </a:prstGeom>
          <a:noFill/>
          <a:extLst>
            <a:ext uri="{909E8E84-426E-40DD-AFC4-6F175D3DCCD1}">
              <a14:hiddenFill xmlns:a14="http://schemas.microsoft.com/office/drawing/2010/main">
                <a:solidFill>
                  <a:srgbClr val="FFFFFF"/>
                </a:solidFill>
              </a14:hiddenFill>
            </a:ext>
          </a:extLst>
        </p:spPr>
      </p:pic>
      <p:pic>
        <p:nvPicPr>
          <p:cNvPr id="4103"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41720" y="1376413"/>
            <a:ext cx="3035177" cy="16715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243221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endParaRPr lang="en-US" sz="3200" dirty="0"/>
          </a:p>
        </p:txBody>
      </p:sp>
      <p:sp>
        <p:nvSpPr>
          <p:cNvPr id="3" name="Content Placeholder 2"/>
          <p:cNvSpPr>
            <a:spLocks noGrp="1"/>
          </p:cNvSpPr>
          <p:nvPr>
            <p:ph idx="1"/>
          </p:nvPr>
        </p:nvSpPr>
        <p:spPr>
          <a:xfrm>
            <a:off x="290945" y="898237"/>
            <a:ext cx="8620298" cy="5186363"/>
          </a:xfrm>
        </p:spPr>
        <p:txBody>
          <a:bodyPr/>
          <a:lstStyle/>
          <a:p>
            <a:pPr marL="0" lvl="0" indent="0" algn="ctr">
              <a:buNone/>
            </a:pPr>
            <a:endParaRPr lang="en-US" sz="3200" dirty="0" smtClean="0"/>
          </a:p>
          <a:p>
            <a:pPr marL="0" lvl="0" indent="0" algn="ctr">
              <a:buNone/>
            </a:pPr>
            <a:r>
              <a:rPr lang="en-US" sz="3600" dirty="0" smtClean="0"/>
              <a:t>HUSKY Health is </a:t>
            </a:r>
            <a:r>
              <a:rPr lang="en-US" sz="3600" b="1" u="sng" dirty="0" smtClean="0"/>
              <a:t>mission-driven</a:t>
            </a:r>
            <a:r>
              <a:rPr lang="en-US" sz="3600" b="1" dirty="0" smtClean="0"/>
              <a:t>.</a:t>
            </a:r>
          </a:p>
          <a:p>
            <a:pPr marL="0" indent="0" algn="ctr">
              <a:buNone/>
            </a:pPr>
            <a:endParaRPr lang="en-US" sz="2800" dirty="0" smtClean="0"/>
          </a:p>
          <a:p>
            <a:pPr marL="0" indent="0" algn="ctr">
              <a:buNone/>
            </a:pPr>
            <a:r>
              <a:rPr lang="en-US" sz="2800" dirty="0" smtClean="0"/>
              <a:t>HUSKY Health works </a:t>
            </a:r>
            <a:r>
              <a:rPr lang="en-US" sz="2800" dirty="0"/>
              <a:t>in partnership with </a:t>
            </a:r>
            <a:r>
              <a:rPr lang="en-US" sz="2800" dirty="0" smtClean="0"/>
              <a:t>stakeholders </a:t>
            </a:r>
            <a:r>
              <a:rPr lang="en-US" sz="2800" dirty="0"/>
              <a:t>across the health care delivery system to ensure that </a:t>
            </a:r>
            <a:r>
              <a:rPr lang="en-US" sz="2800" b="1" dirty="0"/>
              <a:t>eligible people </a:t>
            </a:r>
            <a:r>
              <a:rPr lang="en-US" sz="2800" dirty="0"/>
              <a:t>in Connecticut </a:t>
            </a:r>
            <a:r>
              <a:rPr lang="en-US" sz="2800" b="1" dirty="0"/>
              <a:t>receive the supports and services they need</a:t>
            </a:r>
            <a:r>
              <a:rPr lang="en-US" sz="2800" dirty="0"/>
              <a:t> to promote </a:t>
            </a:r>
            <a:r>
              <a:rPr lang="en-US" sz="2800" b="1" dirty="0"/>
              <a:t>self-sufficiency, improved well-being and positive health outcomes</a:t>
            </a:r>
            <a:r>
              <a:rPr lang="en-US" sz="2800" dirty="0"/>
              <a:t>.  We ensure that the </a:t>
            </a:r>
            <a:r>
              <a:rPr lang="en-US" sz="2800" b="1" dirty="0"/>
              <a:t>delivery of these services is consistent with federal and state policies</a:t>
            </a:r>
            <a:r>
              <a:rPr lang="en-US" sz="2800" dirty="0"/>
              <a:t>.</a:t>
            </a:r>
          </a:p>
          <a:p>
            <a:pPr marL="0" lvl="0" indent="0" algn="ctr">
              <a:buNone/>
            </a:pPr>
            <a:endParaRPr lang="en-US" sz="2800" dirty="0" smtClean="0"/>
          </a:p>
          <a:p>
            <a:pPr marL="0" lvl="0" indent="0">
              <a:buNone/>
            </a:pPr>
            <a:endParaRPr lang="en-US" dirty="0" smtClean="0"/>
          </a:p>
          <a:p>
            <a:pPr marL="0" lvl="0" indent="0">
              <a:buNone/>
            </a:pPr>
            <a:endParaRPr lang="en-US" dirty="0" smtClean="0"/>
          </a:p>
          <a:p>
            <a:pPr marL="0" lvl="0" indent="0">
              <a:buNone/>
            </a:pPr>
            <a:endParaRPr lang="en-US" sz="1200" dirty="0" smtClean="0"/>
          </a:p>
          <a:p>
            <a:pPr marL="0" lvl="0" indent="0">
              <a:buNone/>
            </a:pPr>
            <a:endParaRPr lang="en-US" sz="1200" dirty="0"/>
          </a:p>
        </p:txBody>
      </p:sp>
      <p:sp>
        <p:nvSpPr>
          <p:cNvPr id="4" name="Date Placeholder 3"/>
          <p:cNvSpPr>
            <a:spLocks noGrp="1"/>
          </p:cNvSpPr>
          <p:nvPr>
            <p:ph type="dt" sz="half" idx="10"/>
          </p:nvPr>
        </p:nvSpPr>
        <p:spPr/>
        <p:txBody>
          <a:bodyPr/>
          <a:lstStyle/>
          <a:p>
            <a:pPr>
              <a:defRPr/>
            </a:pPr>
            <a:r>
              <a:rPr lang="en-US" dirty="0" smtClean="0"/>
              <a:t>6/14/2016</a:t>
            </a:r>
            <a:endParaRPr lang="en-US" dirty="0"/>
          </a:p>
        </p:txBody>
      </p:sp>
      <p:sp>
        <p:nvSpPr>
          <p:cNvPr id="5" name="Footer Placeholder 4"/>
          <p:cNvSpPr>
            <a:spLocks noGrp="1"/>
          </p:cNvSpPr>
          <p:nvPr>
            <p:ph type="ftr" sz="quarter" idx="11"/>
          </p:nvPr>
        </p:nvSpPr>
        <p:spPr/>
        <p:txBody>
          <a:bodyPr/>
          <a:lstStyle/>
          <a:p>
            <a:pPr>
              <a:defRPr/>
            </a:pPr>
            <a:r>
              <a:rPr lang="en-US" dirty="0" smtClean="0"/>
              <a:t>Department of Social Services</a:t>
            </a:r>
            <a:endParaRPr lang="en-US" dirty="0"/>
          </a:p>
        </p:txBody>
      </p:sp>
      <p:sp>
        <p:nvSpPr>
          <p:cNvPr id="6" name="Slide Number Placeholder 5"/>
          <p:cNvSpPr>
            <a:spLocks noGrp="1"/>
          </p:cNvSpPr>
          <p:nvPr>
            <p:ph type="sldNum" sz="quarter" idx="12"/>
          </p:nvPr>
        </p:nvSpPr>
        <p:spPr/>
        <p:txBody>
          <a:bodyPr/>
          <a:lstStyle/>
          <a:p>
            <a:pPr>
              <a:defRPr/>
            </a:pPr>
            <a:fld id="{8E0910F7-5D48-4D29-89D1-83725AECF732}" type="slidenum">
              <a:rPr lang="en-US" smtClean="0"/>
              <a:pPr>
                <a:defRPr/>
              </a:pPr>
              <a:t>8</a:t>
            </a:fld>
            <a:endParaRPr lang="en-US" dirty="0"/>
          </a:p>
        </p:txBody>
      </p:sp>
    </p:spTree>
    <p:extLst>
      <p:ext uri="{BB962C8B-B14F-4D97-AF65-F5344CB8AC3E}">
        <p14:creationId xmlns:p14="http://schemas.microsoft.com/office/powerpoint/2010/main" val="5469900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endParaRPr lang="en-US" sz="3200" dirty="0"/>
          </a:p>
        </p:txBody>
      </p:sp>
      <p:sp>
        <p:nvSpPr>
          <p:cNvPr id="3" name="Content Placeholder 2"/>
          <p:cNvSpPr>
            <a:spLocks noGrp="1"/>
          </p:cNvSpPr>
          <p:nvPr>
            <p:ph idx="1"/>
          </p:nvPr>
        </p:nvSpPr>
        <p:spPr>
          <a:xfrm>
            <a:off x="290945" y="1003745"/>
            <a:ext cx="8620298" cy="5186363"/>
          </a:xfrm>
        </p:spPr>
        <p:txBody>
          <a:bodyPr/>
          <a:lstStyle/>
          <a:p>
            <a:pPr marL="0" lvl="0" indent="0" algn="ctr">
              <a:buNone/>
            </a:pPr>
            <a:r>
              <a:rPr lang="en-US" sz="3600" dirty="0" smtClean="0"/>
              <a:t>HUSKY Health is </a:t>
            </a:r>
            <a:r>
              <a:rPr lang="en-US" sz="3600" b="1" u="sng" dirty="0" smtClean="0"/>
              <a:t>person-centered</a:t>
            </a:r>
            <a:r>
              <a:rPr lang="en-US" sz="3600" b="1" dirty="0" smtClean="0"/>
              <a:t>.</a:t>
            </a:r>
          </a:p>
          <a:p>
            <a:pPr marL="0" indent="0" algn="ctr">
              <a:buNone/>
            </a:pPr>
            <a:endParaRPr lang="en-US" sz="3600" dirty="0" smtClean="0"/>
          </a:p>
          <a:p>
            <a:pPr marL="0" lvl="0" indent="0" algn="ctr">
              <a:buNone/>
            </a:pPr>
            <a:endParaRPr lang="en-US" sz="2800" dirty="0" smtClean="0"/>
          </a:p>
          <a:p>
            <a:pPr marL="0" lvl="0" indent="0">
              <a:buNone/>
            </a:pPr>
            <a:endParaRPr lang="en-US" dirty="0" smtClean="0"/>
          </a:p>
          <a:p>
            <a:pPr marL="0" lvl="0" indent="0">
              <a:buNone/>
            </a:pPr>
            <a:endParaRPr lang="en-US" dirty="0" smtClean="0"/>
          </a:p>
          <a:p>
            <a:pPr marL="0" lvl="0" indent="0">
              <a:buNone/>
            </a:pPr>
            <a:endParaRPr lang="en-US" sz="1200" dirty="0" smtClean="0"/>
          </a:p>
          <a:p>
            <a:pPr marL="0" lvl="0" indent="0">
              <a:buNone/>
            </a:pPr>
            <a:endParaRPr lang="en-US" sz="1200" dirty="0"/>
          </a:p>
        </p:txBody>
      </p:sp>
      <p:sp>
        <p:nvSpPr>
          <p:cNvPr id="4" name="Date Placeholder 3"/>
          <p:cNvSpPr>
            <a:spLocks noGrp="1"/>
          </p:cNvSpPr>
          <p:nvPr>
            <p:ph type="dt" sz="half" idx="10"/>
          </p:nvPr>
        </p:nvSpPr>
        <p:spPr/>
        <p:txBody>
          <a:bodyPr/>
          <a:lstStyle/>
          <a:p>
            <a:pPr>
              <a:defRPr/>
            </a:pPr>
            <a:r>
              <a:rPr lang="en-US" dirty="0" smtClean="0"/>
              <a:t>6/14/2016</a:t>
            </a:r>
            <a:endParaRPr lang="en-US" dirty="0"/>
          </a:p>
        </p:txBody>
      </p:sp>
      <p:sp>
        <p:nvSpPr>
          <p:cNvPr id="5" name="Footer Placeholder 4"/>
          <p:cNvSpPr>
            <a:spLocks noGrp="1"/>
          </p:cNvSpPr>
          <p:nvPr>
            <p:ph type="ftr" sz="quarter" idx="11"/>
          </p:nvPr>
        </p:nvSpPr>
        <p:spPr/>
        <p:txBody>
          <a:bodyPr/>
          <a:lstStyle/>
          <a:p>
            <a:pPr>
              <a:defRPr/>
            </a:pPr>
            <a:r>
              <a:rPr lang="en-US" dirty="0" smtClean="0"/>
              <a:t>Department of Social Services</a:t>
            </a:r>
            <a:endParaRPr lang="en-US" dirty="0"/>
          </a:p>
        </p:txBody>
      </p:sp>
      <p:sp>
        <p:nvSpPr>
          <p:cNvPr id="6" name="Slide Number Placeholder 5"/>
          <p:cNvSpPr>
            <a:spLocks noGrp="1"/>
          </p:cNvSpPr>
          <p:nvPr>
            <p:ph type="sldNum" sz="quarter" idx="12"/>
          </p:nvPr>
        </p:nvSpPr>
        <p:spPr/>
        <p:txBody>
          <a:bodyPr/>
          <a:lstStyle/>
          <a:p>
            <a:pPr>
              <a:defRPr/>
            </a:pPr>
            <a:fld id="{8E0910F7-5D48-4D29-89D1-83725AECF732}" type="slidenum">
              <a:rPr lang="en-US" smtClean="0"/>
              <a:pPr>
                <a:defRPr/>
              </a:pPr>
              <a:t>9</a:t>
            </a:fld>
            <a:endParaRPr lang="en-US" dirty="0"/>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65230" y="2188919"/>
            <a:ext cx="2379785" cy="23283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59874" y="4818185"/>
            <a:ext cx="1771396" cy="11784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26370" y="1888075"/>
            <a:ext cx="2552700" cy="1704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6" name="Picture 8" descr="https://sp.yimg.com/xj/th?id=OIP.Mb20ae848ec565a314b4f1dcf4468222bH0&amp;pid=15.1&amp;P=0&amp;w=256&amp;h=17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5544" y="2538704"/>
            <a:ext cx="2438400" cy="1628776"/>
          </a:xfrm>
          <a:prstGeom prst="rect">
            <a:avLst/>
          </a:prstGeom>
          <a:noFill/>
          <a:extLst>
            <a:ext uri="{909E8E84-426E-40DD-AFC4-6F175D3DCCD1}">
              <a14:hiddenFill xmlns:a14="http://schemas.microsoft.com/office/drawing/2010/main">
                <a:solidFill>
                  <a:srgbClr val="FFFFFF"/>
                </a:solidFill>
              </a14:hiddenFill>
            </a:ext>
          </a:extLst>
        </p:spPr>
      </p:pic>
      <p:pic>
        <p:nvPicPr>
          <p:cNvPr id="2057" name="Picture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54567" y="4489938"/>
            <a:ext cx="2131883" cy="18193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7738429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6734</TotalTime>
  <Words>2824</Words>
  <Application>Microsoft Office PowerPoint</Application>
  <PresentationFormat>On-screen Show (4:3)</PresentationFormat>
  <Paragraphs>600</Paragraphs>
  <Slides>42</Slides>
  <Notes>42</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42</vt:i4>
      </vt:variant>
    </vt:vector>
  </HeadingPairs>
  <TitlesOfParts>
    <vt:vector size="53" baseType="lpstr">
      <vt:lpstr>MS PGothic</vt:lpstr>
      <vt:lpstr>Arial</vt:lpstr>
      <vt:lpstr>Arial Black</vt:lpstr>
      <vt:lpstr>Calibri</vt:lpstr>
      <vt:lpstr>Century Gothic</vt:lpstr>
      <vt:lpstr>Segoe UI</vt:lpstr>
      <vt:lpstr>Times New Roman</vt:lpstr>
      <vt:lpstr>Wingdings</vt:lpstr>
      <vt:lpstr>Wingdings 2</vt:lpstr>
      <vt:lpstr>Office Theme</vt:lpstr>
      <vt:lpstr>Chart</vt:lpstr>
      <vt:lpstr>PowerPoint Presentation</vt:lpstr>
      <vt:lpstr>PowerPoint Presentation</vt:lpstr>
      <vt:lpstr>PowerPoint Presentation</vt:lpstr>
      <vt:lpstr>PowerPoint Presentation</vt:lpstr>
      <vt:lpstr> HUSKY Health Financial Snapshot</vt:lpstr>
      <vt:lpstr>PowerPoint Presentation</vt:lpstr>
      <vt:lpstr>PowerPoint Presentation</vt:lpstr>
      <vt:lpstr>PowerPoint Presentation</vt:lpstr>
      <vt:lpstr>PowerPoint Presentation</vt:lpstr>
      <vt:lpstr>PowerPoint Presentation</vt:lpstr>
      <vt:lpstr>PowerPoint Presentation</vt:lpstr>
      <vt:lpstr>Conceptual framework</vt:lpstr>
      <vt:lpstr>PowerPoint Presentation</vt:lpstr>
      <vt:lpstr>Hypotheses</vt:lpstr>
      <vt:lpstr>PowerPoint Presentation</vt:lpstr>
      <vt:lpstr>PowerPoint Presentation</vt:lpstr>
      <vt:lpstr>PowerPoint Presentation</vt:lpstr>
      <vt:lpstr>High Need, High Cost Individuals</vt:lpstr>
      <vt:lpstr> Hospital Inpatient Conditions Adults &amp; Children  </vt:lpstr>
      <vt:lpstr>Recipients of LTSS</vt:lpstr>
      <vt:lpstr>PowerPoint Presentation</vt:lpstr>
      <vt:lpstr>PowerPoint Presentation</vt:lpstr>
      <vt:lpstr>PowerPoint Presentation</vt:lpstr>
      <vt:lpstr>PowerPoint Presentation</vt:lpstr>
      <vt:lpstr>PowerPoint Presentation</vt:lpstr>
      <vt:lpstr>PowerPoint Presentation</vt:lpstr>
      <vt:lpstr>Past, Present and Future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HUSKY Health 2017 and ongoing</vt:lpstr>
      <vt:lpstr>PowerPoint Presentation</vt:lpstr>
      <vt:lpstr>PowerPoint Presentation</vt:lpstr>
      <vt:lpstr>Key Terms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2906a2</dc:title>
  <dc:creator>RobM</dc:creator>
  <cp:lastModifiedBy>Koss, Sherri</cp:lastModifiedBy>
  <cp:revision>518</cp:revision>
  <cp:lastPrinted>2016-06-01T17:25:46Z</cp:lastPrinted>
  <dcterms:created xsi:type="dcterms:W3CDTF">2006-08-16T00:00:00Z</dcterms:created>
  <dcterms:modified xsi:type="dcterms:W3CDTF">2016-06-14T16:29:07Z</dcterms:modified>
</cp:coreProperties>
</file>