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58" r:id="rId4"/>
    <p:sldId id="264" r:id="rId5"/>
    <p:sldId id="259" r:id="rId6"/>
    <p:sldId id="260" r:id="rId7"/>
    <p:sldId id="290" r:id="rId8"/>
    <p:sldId id="261" r:id="rId9"/>
    <p:sldId id="262" r:id="rId10"/>
    <p:sldId id="263" r:id="rId11"/>
    <p:sldId id="266" r:id="rId12"/>
    <p:sldId id="267" r:id="rId13"/>
    <p:sldId id="269" r:id="rId14"/>
    <p:sldId id="292" r:id="rId15"/>
    <p:sldId id="293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8" r:id="rId30"/>
    <p:sldId id="291" r:id="rId31"/>
    <p:sldId id="294" r:id="rId32"/>
    <p:sldId id="289" r:id="rId33"/>
    <p:sldId id="295" r:id="rId34"/>
    <p:sldId id="296" r:id="rId35"/>
  </p:sldIdLst>
  <p:sldSz cx="12192000" cy="6858000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31" d="100"/>
          <a:sy n="31" d="100"/>
        </p:scale>
        <p:origin x="514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BD58-821E-43C4-AA50-3F3D1ADECEA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F774-E03F-4FB5-A596-F2A64405F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338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BD58-821E-43C4-AA50-3F3D1ADECEA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F774-E03F-4FB5-A596-F2A64405F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BD58-821E-43C4-AA50-3F3D1ADECEA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F774-E03F-4FB5-A596-F2A64405F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49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BD58-821E-43C4-AA50-3F3D1ADECEA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F774-E03F-4FB5-A596-F2A64405F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021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BD58-821E-43C4-AA50-3F3D1ADECEA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F774-E03F-4FB5-A596-F2A64405F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92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BD58-821E-43C4-AA50-3F3D1ADECEA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F774-E03F-4FB5-A596-F2A64405F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912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BD58-821E-43C4-AA50-3F3D1ADECEA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F774-E03F-4FB5-A596-F2A64405F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379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BD58-821E-43C4-AA50-3F3D1ADECEA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F774-E03F-4FB5-A596-F2A64405F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48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BD58-821E-43C4-AA50-3F3D1ADECEA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F774-E03F-4FB5-A596-F2A64405F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488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BD58-821E-43C4-AA50-3F3D1ADECEA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F774-E03F-4FB5-A596-F2A64405F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442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BD58-821E-43C4-AA50-3F3D1ADECEA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F774-E03F-4FB5-A596-F2A64405F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665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5BD58-821E-43C4-AA50-3F3D1ADECEA5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AF774-E03F-4FB5-A596-F2A64405F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57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mailto:tyler.kleykamp@ct.gov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547" y="805766"/>
            <a:ext cx="7844928" cy="382338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97936" y="4356633"/>
            <a:ext cx="33081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ata.ct.gov</a:t>
            </a:r>
            <a:endParaRPr lang="en-US" sz="5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47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154679" y="1419558"/>
            <a:ext cx="6982389" cy="4516686"/>
            <a:chOff x="2594609" y="1316688"/>
            <a:chExt cx="6982389" cy="451668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4609" y="1316688"/>
              <a:ext cx="6982389" cy="4516686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6812280" y="5372100"/>
              <a:ext cx="15091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&amp; Use of Data</a:t>
              </a:r>
              <a:endParaRPr lang="en-US" b="1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234440" y="685800"/>
            <a:ext cx="8188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 is an asset, just not a typical asset. It’s value increases with availability and use.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1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6988"/>
            <a:ext cx="12009474" cy="648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37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18" y="153906"/>
            <a:ext cx="11788283" cy="636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24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770" y="378169"/>
            <a:ext cx="11150300" cy="6240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94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8279"/>
          <a:stretch/>
        </p:blipFill>
        <p:spPr>
          <a:xfrm>
            <a:off x="545642" y="363682"/>
            <a:ext cx="10823945" cy="558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780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12450"/>
          <a:stretch/>
        </p:blipFill>
        <p:spPr>
          <a:xfrm>
            <a:off x="791534" y="914399"/>
            <a:ext cx="10627833" cy="52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207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218"/>
            <a:ext cx="12159216" cy="6563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00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181" y="258481"/>
            <a:ext cx="11706100" cy="6318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84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4" y="150663"/>
            <a:ext cx="12100496" cy="653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74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25" y="112082"/>
            <a:ext cx="12010360" cy="6483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3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Executive Order 39: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454727" y="1589809"/>
            <a:ext cx="99856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smtClean="0"/>
              <a:t>Creates the Connecticut Open Data Portal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smtClean="0"/>
              <a:t>Establishes a Chief Data Officer (CDO) within OPM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smtClean="0"/>
              <a:t>Agencies shall identify an Agency Data Officer (ADO)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smtClean="0"/>
              <a:t>The ADO is required to develop a list of initial datasets for inclusion in the portal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smtClean="0"/>
              <a:t>Creates an Advisory Panel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smtClean="0"/>
              <a:t>Requires the CDO to develop an Open Data Policy</a:t>
            </a:r>
            <a:endParaRPr lang="en-US" sz="3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683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02" y="143805"/>
            <a:ext cx="11960098" cy="645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2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" y="376257"/>
            <a:ext cx="11641910" cy="628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53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798"/>
            <a:ext cx="12164049" cy="6566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13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46" y="235663"/>
            <a:ext cx="11363306" cy="613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3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61" y="234975"/>
            <a:ext cx="12019139" cy="648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00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10" y="210904"/>
            <a:ext cx="11977254" cy="646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7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18" y="221537"/>
            <a:ext cx="12063282" cy="651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15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181" y="264509"/>
            <a:ext cx="11787077" cy="636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82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1" y="185478"/>
            <a:ext cx="12169849" cy="656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3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49" y="286622"/>
            <a:ext cx="11765811" cy="635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5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974" y="294325"/>
            <a:ext cx="5896286" cy="59709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07082" y="6348372"/>
            <a:ext cx="2126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Alex Howard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111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5390"/>
          <a:stretch/>
        </p:blipFill>
        <p:spPr>
          <a:xfrm>
            <a:off x="306842" y="593558"/>
            <a:ext cx="6238337" cy="28370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6200" t="15462" r="-1387" b="1033"/>
          <a:stretch/>
        </p:blipFill>
        <p:spPr>
          <a:xfrm>
            <a:off x="6208294" y="1339368"/>
            <a:ext cx="5454317" cy="37555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35053" t="15974" r="1158" b="-3133"/>
          <a:stretch/>
        </p:blipFill>
        <p:spPr>
          <a:xfrm>
            <a:off x="721894" y="3217153"/>
            <a:ext cx="5646821" cy="414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7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0657"/>
          <a:stretch/>
        </p:blipFill>
        <p:spPr>
          <a:xfrm>
            <a:off x="584790" y="301336"/>
            <a:ext cx="11312801" cy="5432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1740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01" y="205113"/>
            <a:ext cx="11496625" cy="643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54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1" y="1911295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buFont typeface="+mj-lt"/>
              <a:buAutoNum type="arabicPeriod"/>
            </a:pP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Do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people ask you for it? Either informally, or even through a FOIA request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</a:p>
          <a:p>
            <a:pPr fontAlgn="base"/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/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2. Is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there a report that your agency submits to the legislature or the public that uses this data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</a:p>
          <a:p>
            <a:pPr fontAlgn="base"/>
            <a:endParaRPr lang="en-US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/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3. Are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people required to provide it to you or your agency to obtain a license, credential, or certification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</a:p>
          <a:p>
            <a:pPr fontAlgn="base"/>
            <a:endParaRPr lang="en-US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/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4. Does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it contain an address or a location, even if you’re not allowed to share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it?</a:t>
            </a:r>
          </a:p>
          <a:p>
            <a:pPr fontAlgn="base"/>
            <a:endParaRPr lang="en-US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/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5. Is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it or some version of it on the internet already?</a:t>
            </a: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76846" y="862446"/>
            <a:ext cx="59188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What Data Should I be Publishing?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500045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89070" y="1303020"/>
            <a:ext cx="4445641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600" dirty="0"/>
          </a:p>
          <a:p>
            <a:r>
              <a:rPr lang="en-US" sz="3600" dirty="0" smtClean="0"/>
              <a:t>Tyler Kleykamp</a:t>
            </a:r>
          </a:p>
          <a:p>
            <a:r>
              <a:rPr lang="en-US" sz="3600" dirty="0" smtClean="0"/>
              <a:t>Chief Data Officer</a:t>
            </a:r>
          </a:p>
          <a:p>
            <a:endParaRPr lang="en-US" sz="3600" dirty="0"/>
          </a:p>
          <a:p>
            <a:r>
              <a:rPr lang="en-US" sz="3600" dirty="0" smtClean="0"/>
              <a:t>(860) 418-6302</a:t>
            </a:r>
          </a:p>
          <a:p>
            <a:r>
              <a:rPr lang="en-US" sz="3600" dirty="0" smtClean="0">
                <a:hlinkClick r:id="rId2"/>
              </a:rPr>
              <a:t>tyler.kleykamp@ct.gov</a:t>
            </a:r>
            <a:endParaRPr lang="en-US" sz="3600" dirty="0" smtClean="0"/>
          </a:p>
          <a:p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540" y="3394710"/>
            <a:ext cx="1695784" cy="16957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697" y="1988357"/>
            <a:ext cx="1094770" cy="110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628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Open Data?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657098"/>
            <a:ext cx="10515600" cy="4675121"/>
          </a:xfrm>
        </p:spPr>
        <p:txBody>
          <a:bodyPr>
            <a:normAutofit/>
          </a:bodyPr>
          <a:lstStyle/>
          <a:p>
            <a:r>
              <a:rPr lang="en-US" dirty="0" smtClean="0"/>
              <a:t>Legally Open:</a:t>
            </a:r>
          </a:p>
          <a:p>
            <a:pPr lvl="1"/>
            <a:r>
              <a:rPr lang="en-US" dirty="0" smtClean="0"/>
              <a:t>Not protected by law (e.g. FERPA, HIPAA, etc.)</a:t>
            </a:r>
          </a:p>
          <a:p>
            <a:pPr lvl="2"/>
            <a:r>
              <a:rPr lang="en-US" dirty="0" smtClean="0"/>
              <a:t>Aggregate or de-identified “public” data</a:t>
            </a:r>
          </a:p>
          <a:p>
            <a:pPr lvl="1"/>
            <a:r>
              <a:rPr lang="en-US" dirty="0" smtClean="0"/>
              <a:t>Not restricted by a license or terms of use.</a:t>
            </a:r>
          </a:p>
          <a:p>
            <a:pPr lvl="1"/>
            <a:endParaRPr lang="en-US" dirty="0"/>
          </a:p>
          <a:p>
            <a:r>
              <a:rPr lang="en-US" dirty="0" smtClean="0"/>
              <a:t>Technically Open:</a:t>
            </a:r>
          </a:p>
          <a:p>
            <a:pPr lvl="1"/>
            <a:r>
              <a:rPr lang="en-US" dirty="0" smtClean="0"/>
              <a:t>Machine readable.</a:t>
            </a:r>
          </a:p>
          <a:p>
            <a:pPr lvl="1"/>
            <a:r>
              <a:rPr lang="en-US" dirty="0" smtClean="0"/>
              <a:t>NOT in PDF format!</a:t>
            </a:r>
          </a:p>
          <a:p>
            <a:pPr lvl="1"/>
            <a:endParaRPr lang="en-US" dirty="0"/>
          </a:p>
          <a:p>
            <a:r>
              <a:rPr lang="en-US" dirty="0" smtClean="0"/>
              <a:t>Also, publically accessible, on the internet, without cost.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509" y="941816"/>
            <a:ext cx="3313471" cy="33134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196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3164" y="1610591"/>
            <a:ext cx="8686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 smtClean="0"/>
              <a:t>Transparency and democratic control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 smtClean="0"/>
              <a:t>Participation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 smtClean="0"/>
              <a:t>Self-empowerment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 smtClean="0"/>
              <a:t>Improved or new private products and services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 smtClean="0"/>
              <a:t>Innovation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 smtClean="0"/>
              <a:t>Improved efficiency of government services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 smtClean="0"/>
              <a:t>Improved effectiveness of government services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 smtClean="0"/>
              <a:t>Impact measurement of policies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 smtClean="0"/>
              <a:t>New knowledge from combined data sources and patterns in large data volumes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184564" y="519546"/>
            <a:ext cx="40589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Why Open Data?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09737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730" y="1048312"/>
            <a:ext cx="6791268" cy="54463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93498" y="378050"/>
            <a:ext cx="85282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Open Data’s Value = $3 Trillion globally, and $1.1 in the U.S. alone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258050" y="1463040"/>
            <a:ext cx="45770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6 % of the Gross Domestic Product</a:t>
            </a:r>
          </a:p>
          <a:p>
            <a:endParaRPr lang="en-US" sz="2400" b="1" dirty="0"/>
          </a:p>
          <a:p>
            <a:r>
              <a:rPr lang="en-US" sz="2400" b="1" dirty="0" smtClean="0"/>
              <a:t>$8,000 Per Household</a:t>
            </a:r>
            <a:endParaRPr lang="en-US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1541731" y="1463040"/>
            <a:ext cx="869999" cy="4914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41730" y="1954530"/>
            <a:ext cx="1132890" cy="4914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41731" y="3052483"/>
            <a:ext cx="869999" cy="4914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46787" y="3525733"/>
            <a:ext cx="869999" cy="4914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41730" y="4088503"/>
            <a:ext cx="1030020" cy="4914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541728" y="4595016"/>
            <a:ext cx="1395781" cy="4914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/>
          <p:cNvSpPr/>
          <p:nvPr/>
        </p:nvSpPr>
        <p:spPr>
          <a:xfrm>
            <a:off x="960120" y="4145575"/>
            <a:ext cx="480060" cy="377346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5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8277" t="18347" r="34192"/>
          <a:stretch/>
        </p:blipFill>
        <p:spPr>
          <a:xfrm>
            <a:off x="978567" y="272714"/>
            <a:ext cx="6801853" cy="54302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1369" t="42854" r="34421" b="18490"/>
          <a:stretch/>
        </p:blipFill>
        <p:spPr>
          <a:xfrm>
            <a:off x="6217919" y="3205032"/>
            <a:ext cx="5449941" cy="268038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6932815" y="4405745"/>
            <a:ext cx="427274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359236" y="4694851"/>
            <a:ext cx="495438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367549" y="4921135"/>
            <a:ext cx="2575340" cy="166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384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770" y="1509551"/>
            <a:ext cx="7650479" cy="43717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28700" y="651510"/>
            <a:ext cx="6598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Typical Asset Valuation # 1  - Value per unit declines based on supply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42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85" y="1940375"/>
            <a:ext cx="6670098" cy="40105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542" y="141071"/>
            <a:ext cx="3302471" cy="60682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6851" y="594360"/>
            <a:ext cx="5829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Typical Asset Valuation # 2 – Value declines as use increases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07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3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</TotalTime>
  <Words>357</Words>
  <Application>Microsoft Office PowerPoint</Application>
  <PresentationFormat>Widescreen</PresentationFormat>
  <Paragraphs>54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Courier New</vt:lpstr>
      <vt:lpstr>Times New Roman</vt:lpstr>
      <vt:lpstr>Office Theme</vt:lpstr>
      <vt:lpstr>PowerPoint Presentation</vt:lpstr>
      <vt:lpstr>Executive Order 39:</vt:lpstr>
      <vt:lpstr>PowerPoint Presentation</vt:lpstr>
      <vt:lpstr>What Is Open Data?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Kleykamp, Tyler</dc:creator>
  <cp:lastModifiedBy>Nicolescu, Nancy</cp:lastModifiedBy>
  <cp:revision>13</cp:revision>
  <dcterms:created xsi:type="dcterms:W3CDTF">2017-05-15T14:02:21Z</dcterms:created>
  <dcterms:modified xsi:type="dcterms:W3CDTF">2017-05-31T17:40:21Z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AD26E0C4-2740-49F6-8EDA-0B21F3A132A2</vt:lpwstr>
  </property>
  <property fmtid="{D5CDD505-2E9C-101B-9397-08002B2CF9AE}" pid="3" name="ArticulatePath">
    <vt:lpwstr>open_data_MAC</vt:lpwstr>
  </property>
</Properties>
</file>