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omments/comment1.xml" ContentType="application/vnd.openxmlformats-officedocument.presentationml.comments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2"/>
  </p:notesMasterIdLst>
  <p:sldIdLst>
    <p:sldId id="337" r:id="rId2"/>
    <p:sldId id="331" r:id="rId3"/>
    <p:sldId id="367" r:id="rId4"/>
    <p:sldId id="368" r:id="rId5"/>
    <p:sldId id="277" r:id="rId6"/>
    <p:sldId id="372" r:id="rId7"/>
    <p:sldId id="338" r:id="rId8"/>
    <p:sldId id="322" r:id="rId9"/>
    <p:sldId id="339" r:id="rId10"/>
    <p:sldId id="259" r:id="rId11"/>
    <p:sldId id="297" r:id="rId12"/>
    <p:sldId id="373" r:id="rId13"/>
    <p:sldId id="352" r:id="rId14"/>
    <p:sldId id="374" r:id="rId15"/>
    <p:sldId id="381" r:id="rId16"/>
    <p:sldId id="382" r:id="rId17"/>
    <p:sldId id="383" r:id="rId18"/>
    <p:sldId id="340" r:id="rId19"/>
    <p:sldId id="379" r:id="rId20"/>
    <p:sldId id="377" r:id="rId21"/>
    <p:sldId id="375" r:id="rId22"/>
    <p:sldId id="346" r:id="rId23"/>
    <p:sldId id="387" r:id="rId24"/>
    <p:sldId id="388" r:id="rId25"/>
    <p:sldId id="389" r:id="rId26"/>
    <p:sldId id="342" r:id="rId27"/>
    <p:sldId id="343" r:id="rId28"/>
    <p:sldId id="347" r:id="rId29"/>
    <p:sldId id="348" r:id="rId30"/>
    <p:sldId id="349" r:id="rId31"/>
    <p:sldId id="350" r:id="rId32"/>
    <p:sldId id="386" r:id="rId33"/>
    <p:sldId id="378" r:id="rId34"/>
    <p:sldId id="324" r:id="rId35"/>
    <p:sldId id="376" r:id="rId36"/>
    <p:sldId id="326" r:id="rId37"/>
    <p:sldId id="357" r:id="rId38"/>
    <p:sldId id="384" r:id="rId39"/>
    <p:sldId id="385" r:id="rId40"/>
    <p:sldId id="356" r:id="rId41"/>
    <p:sldId id="327" r:id="rId42"/>
    <p:sldId id="358" r:id="rId43"/>
    <p:sldId id="380" r:id="rId44"/>
    <p:sldId id="362" r:id="rId45"/>
    <p:sldId id="364" r:id="rId46"/>
    <p:sldId id="363" r:id="rId47"/>
    <p:sldId id="391" r:id="rId48"/>
    <p:sldId id="390" r:id="rId49"/>
    <p:sldId id="366" r:id="rId50"/>
    <p:sldId id="276" r:id="rId51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kowski, Michael" initials="MM" lastIdx="2" clrIdx="0">
    <p:extLst>
      <p:ext uri="{19B8F6BF-5375-455C-9EA6-DF929625EA0E}">
        <p15:presenceInfo xmlns:p15="http://schemas.microsoft.com/office/powerpoint/2012/main" userId="S::Michael.Makowski@ct.gov::80d0e74b-1fd8-4935-a010-fb643ebf4242" providerId="AD"/>
      </p:ext>
    </p:extLst>
  </p:cmAuthor>
  <p:cmAuthor id="2" name="Logan, Susan" initials="LS" lastIdx="53" clrIdx="1">
    <p:extLst>
      <p:ext uri="{19B8F6BF-5375-455C-9EA6-DF929625EA0E}">
        <p15:presenceInfo xmlns:p15="http://schemas.microsoft.com/office/powerpoint/2012/main" userId="S-1-5-21-746137067-854245398-682003330-25195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0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96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commentAuthors" Target="commentAuthor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kowskiM\Desktop\mike\region5_cities.xlsx" TargetMode="External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6.xlsx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7.xlsx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kowskiM\Desktop\mike\CTSTAB_9_2_20_charts_update_2022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Number of Deaths by Suicide in CT from 2015 to 2021*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'suicide deaths'!$B$1</c:f>
              <c:strCache>
                <c:ptCount val="1"/>
                <c:pt idx="0">
                  <c:v>Number of Deaths by Suicide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6"/>
              <c:tx>
                <c:rich>
                  <a:bodyPr/>
                  <a:lstStyle/>
                  <a:p>
                    <a:r>
                      <a:rPr lang="en-US" dirty="0"/>
                      <a:t>392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631-4C35-B561-55724B9BA23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'suicide deaths'!$A$2:$A$8</c:f>
              <c:numCache>
                <c:formatCode>General</c:formatCode>
                <c:ptCount val="7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</c:numCache>
            </c:numRef>
          </c:cat>
          <c:val>
            <c:numRef>
              <c:f>'suicide deaths'!$B$2:$B$8</c:f>
              <c:numCache>
                <c:formatCode>General</c:formatCode>
                <c:ptCount val="7"/>
                <c:pt idx="0">
                  <c:v>384</c:v>
                </c:pt>
                <c:pt idx="1">
                  <c:v>389</c:v>
                </c:pt>
                <c:pt idx="2">
                  <c:v>403</c:v>
                </c:pt>
                <c:pt idx="3">
                  <c:v>420</c:v>
                </c:pt>
                <c:pt idx="4">
                  <c:v>426</c:v>
                </c:pt>
                <c:pt idx="5">
                  <c:v>359</c:v>
                </c:pt>
                <c:pt idx="6">
                  <c:v>385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631-4C35-B561-55724B9BA23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65481888"/>
        <c:axId val="265479536"/>
      </c:barChart>
      <c:catAx>
        <c:axId val="26548188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Year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65479536"/>
        <c:crosses val="autoZero"/>
        <c:auto val="1"/>
        <c:lblAlgn val="ctr"/>
        <c:lblOffset val="100"/>
        <c:noMultiLvlLbl val="0"/>
      </c:catAx>
      <c:valAx>
        <c:axId val="2654795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Number of Suicides  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654818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Proportion </a:t>
            </a:r>
            <a:r>
              <a:rPr lang="en-US"/>
              <a:t>of Decedents </a:t>
            </a:r>
            <a:r>
              <a:rPr lang="en-US" dirty="0"/>
              <a:t>That  Ever Had  Mental Health Treatment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Sheet8!$B$1</c:f>
              <c:strCache>
                <c:ptCount val="1"/>
                <c:pt idx="0">
                  <c:v>Percentage of Decendents That  Ever Had  Mental Health Treatment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Sheet8!$A$2:$A$5</c:f>
              <c:strCache>
                <c:ptCount val="4"/>
                <c:pt idx="0">
                  <c:v>High School Diploma or Less</c:v>
                </c:pt>
                <c:pt idx="1">
                  <c:v>College Degree or Post-College</c:v>
                </c:pt>
                <c:pt idx="2">
                  <c:v>Some College Credit</c:v>
                </c:pt>
                <c:pt idx="3">
                  <c:v>Unknown</c:v>
                </c:pt>
              </c:strCache>
            </c:strRef>
          </c:cat>
          <c:val>
            <c:numRef>
              <c:f>Sheet8!$B$2:$B$5</c:f>
              <c:numCache>
                <c:formatCode>General</c:formatCode>
                <c:ptCount val="4"/>
                <c:pt idx="0">
                  <c:v>23.9</c:v>
                </c:pt>
                <c:pt idx="1">
                  <c:v>33.6</c:v>
                </c:pt>
                <c:pt idx="2" formatCode="0.0">
                  <c:v>32.299999999999997</c:v>
                </c:pt>
                <c:pt idx="3" formatCode="0.0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1C9-4111-B08E-63A8BF00325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413091839"/>
        <c:axId val="1266484607"/>
      </c:barChart>
      <c:catAx>
        <c:axId val="141309183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66484607"/>
        <c:crosses val="autoZero"/>
        <c:auto val="1"/>
        <c:lblAlgn val="ctr"/>
        <c:lblOffset val="100"/>
        <c:noMultiLvlLbl val="0"/>
      </c:catAx>
      <c:valAx>
        <c:axId val="126648460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1309183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2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 Suicides Region 5  in 2021 by Age-Group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Sheet2!$B$1</c:f>
              <c:strCache>
                <c:ptCount val="1"/>
                <c:pt idx="0">
                  <c:v>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Sheet2!$A$2:$A$6</c:f>
              <c:strCache>
                <c:ptCount val="5"/>
                <c:pt idx="0">
                  <c:v>0-17</c:v>
                </c:pt>
                <c:pt idx="1">
                  <c:v>18-24</c:v>
                </c:pt>
                <c:pt idx="2">
                  <c:v>25-44</c:v>
                </c:pt>
                <c:pt idx="3">
                  <c:v>45-64</c:v>
                </c:pt>
                <c:pt idx="4">
                  <c:v>65+</c:v>
                </c:pt>
              </c:strCache>
            </c:strRef>
          </c:cat>
          <c:val>
            <c:numRef>
              <c:f>Sheet2!$B$2:$B$6</c:f>
              <c:numCache>
                <c:formatCode>General</c:formatCode>
                <c:ptCount val="5"/>
                <c:pt idx="0">
                  <c:v>2</c:v>
                </c:pt>
                <c:pt idx="1">
                  <c:v>7</c:v>
                </c:pt>
                <c:pt idx="2">
                  <c:v>19</c:v>
                </c:pt>
                <c:pt idx="3">
                  <c:v>26</c:v>
                </c:pt>
                <c:pt idx="4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77D-47F7-A672-D09FB412690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335041519"/>
        <c:axId val="1323028095"/>
      </c:barChart>
      <c:catAx>
        <c:axId val="1335041519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Age-Groups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23028095"/>
        <c:crosses val="autoZero"/>
        <c:auto val="1"/>
        <c:lblAlgn val="ctr"/>
        <c:lblOffset val="100"/>
        <c:noMultiLvlLbl val="0"/>
      </c:catAx>
      <c:valAx>
        <c:axId val="132302809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Number of Suicides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3504151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Lethal Means for Males in Region 5 2021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Sheet3!$B$1</c:f>
              <c:strCache>
                <c:ptCount val="1"/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DF5-42CE-9526-3257BF3CACE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DF5-42CE-9526-3257BF3CACE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DF5-42CE-9526-3257BF3CACE9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DF5-42CE-9526-3257BF3CACE9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DF5-42CE-9526-3257BF3CACE9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9DF5-42CE-9526-3257BF3CACE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Sheet3!$A$2:$A$7</c:f>
              <c:strCache>
                <c:ptCount val="6"/>
                <c:pt idx="0">
                  <c:v>Hanging, Suffocation</c:v>
                </c:pt>
                <c:pt idx="1">
                  <c:v>Firearm</c:v>
                </c:pt>
                <c:pt idx="2">
                  <c:v>Poisoning</c:v>
                </c:pt>
                <c:pt idx="3">
                  <c:v>Sharp Instrument</c:v>
                </c:pt>
                <c:pt idx="4">
                  <c:v>Fall</c:v>
                </c:pt>
                <c:pt idx="5">
                  <c:v>Other</c:v>
                </c:pt>
              </c:strCache>
            </c:strRef>
          </c:cat>
          <c:val>
            <c:numRef>
              <c:f>Sheet3!$B$2:$B$7</c:f>
              <c:numCache>
                <c:formatCode>General</c:formatCode>
                <c:ptCount val="6"/>
                <c:pt idx="0">
                  <c:v>16</c:v>
                </c:pt>
                <c:pt idx="1">
                  <c:v>20</c:v>
                </c:pt>
                <c:pt idx="2">
                  <c:v>6</c:v>
                </c:pt>
                <c:pt idx="3">
                  <c:v>2</c:v>
                </c:pt>
                <c:pt idx="4">
                  <c:v>3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9DF5-42CE-9526-3257BF3CACE9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Lethal Means for Females in Region 5 2021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Sheet3!$B$34</c:f>
              <c:strCache>
                <c:ptCount val="1"/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E45-461E-A0AC-8DE5B298AEF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E45-461E-A0AC-8DE5B298AEF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E45-461E-A0AC-8DE5B298AEF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8E45-461E-A0AC-8DE5B298AEF5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8E45-461E-A0AC-8DE5B298AEF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Sheet3!$A$35:$A$39</c:f>
              <c:strCache>
                <c:ptCount val="5"/>
                <c:pt idx="0">
                  <c:v>Hanging, Suffocation</c:v>
                </c:pt>
                <c:pt idx="1">
                  <c:v>Firearm</c:v>
                </c:pt>
                <c:pt idx="2">
                  <c:v>Poisoning(Drugs)</c:v>
                </c:pt>
                <c:pt idx="3">
                  <c:v>Poisoning(Non_Drug)</c:v>
                </c:pt>
                <c:pt idx="4">
                  <c:v>Other</c:v>
                </c:pt>
              </c:strCache>
            </c:strRef>
          </c:cat>
          <c:val>
            <c:numRef>
              <c:f>Sheet3!$B$35:$B$39</c:f>
              <c:numCache>
                <c:formatCode>General</c:formatCode>
                <c:ptCount val="5"/>
                <c:pt idx="0">
                  <c:v>14</c:v>
                </c:pt>
                <c:pt idx="1">
                  <c:v>1</c:v>
                </c:pt>
                <c:pt idx="2">
                  <c:v>6</c:v>
                </c:pt>
                <c:pt idx="3">
                  <c:v>2</c:v>
                </c:pt>
                <c:pt idx="4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E45-461E-A0AC-8DE5B298AEF5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/>
              <a:t>Crude</a:t>
            </a:r>
            <a:r>
              <a:rPr lang="en-US" b="1" baseline="0" dirty="0"/>
              <a:t> Homicide Rates and Numbers for CT 2015 to 2021</a:t>
            </a:r>
            <a:endParaRPr lang="en-US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30019920050938986"/>
          <c:y val="9.8828148140336899E-2"/>
          <c:w val="0.59895528127486819"/>
          <c:h val="0.62372585185904283"/>
        </c:manualLayout>
      </c:layout>
      <c:lineChart>
        <c:grouping val="standard"/>
        <c:varyColors val="0"/>
        <c:ser>
          <c:idx val="1"/>
          <c:order val="1"/>
          <c:tx>
            <c:strRef>
              <c:f>Sheet1!$C$109</c:f>
              <c:strCache>
                <c:ptCount val="1"/>
                <c:pt idx="0">
                  <c:v>Number of Homicides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Sheet1!$A$110:$A$116</c:f>
              <c:numCache>
                <c:formatCode>General</c:formatCode>
                <c:ptCount val="7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</c:numCache>
            </c:numRef>
          </c:cat>
          <c:val>
            <c:numRef>
              <c:f>Sheet1!$C$110:$C$116</c:f>
              <c:numCache>
                <c:formatCode>0</c:formatCode>
                <c:ptCount val="7"/>
                <c:pt idx="0">
                  <c:v>129</c:v>
                </c:pt>
                <c:pt idx="1">
                  <c:v>87</c:v>
                </c:pt>
                <c:pt idx="2" formatCode="General">
                  <c:v>124</c:v>
                </c:pt>
                <c:pt idx="3" formatCode="General">
                  <c:v>97</c:v>
                </c:pt>
                <c:pt idx="4" formatCode="General">
                  <c:v>122</c:v>
                </c:pt>
                <c:pt idx="5" formatCode="General">
                  <c:v>157</c:v>
                </c:pt>
                <c:pt idx="6" formatCode="General">
                  <c:v>166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CA6-4D9A-8903-76E8A0C3E5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40431728"/>
        <c:axId val="1862218896"/>
      </c:lineChart>
      <c:lineChart>
        <c:grouping val="standard"/>
        <c:varyColors val="0"/>
        <c:ser>
          <c:idx val="0"/>
          <c:order val="0"/>
          <c:tx>
            <c:strRef>
              <c:f>Sheet1!$B$109</c:f>
              <c:strCache>
                <c:ptCount val="1"/>
                <c:pt idx="0">
                  <c:v>Crude Homicide Rates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Sheet1!$A$110:$A$116</c:f>
              <c:numCache>
                <c:formatCode>General</c:formatCode>
                <c:ptCount val="7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</c:numCache>
            </c:numRef>
          </c:cat>
          <c:val>
            <c:numRef>
              <c:f>Sheet1!$B$110:$B$116</c:f>
              <c:numCache>
                <c:formatCode>0.00</c:formatCode>
                <c:ptCount val="7"/>
                <c:pt idx="0">
                  <c:v>3.5924281639684463</c:v>
                </c:pt>
                <c:pt idx="1">
                  <c:v>2.4325784324800108</c:v>
                </c:pt>
                <c:pt idx="2">
                  <c:v>3.4557871056779699</c:v>
                </c:pt>
                <c:pt idx="3">
                  <c:v>2.7150600462120016</c:v>
                </c:pt>
                <c:pt idx="4">
                  <c:v>3.4218844093056182</c:v>
                </c:pt>
                <c:pt idx="5">
                  <c:v>4.4035725595162463</c:v>
                </c:pt>
                <c:pt idx="6">
                  <c:v>4.5999999999999996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CA6-4D9A-8903-76E8A0C3E5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44004352"/>
        <c:axId val="992851839"/>
      </c:lineChart>
      <c:catAx>
        <c:axId val="16404317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62218896"/>
        <c:crosses val="autoZero"/>
        <c:auto val="1"/>
        <c:lblAlgn val="ctr"/>
        <c:lblOffset val="100"/>
        <c:noMultiLvlLbl val="0"/>
      </c:catAx>
      <c:valAx>
        <c:axId val="18622188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Number</a:t>
                </a:r>
                <a:r>
                  <a:rPr lang="en-US" baseline="0" dirty="0"/>
                  <a:t> of Homicides per Year</a:t>
                </a:r>
                <a:endParaRPr lang="en-US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40431728"/>
        <c:crosses val="autoZero"/>
        <c:crossBetween val="between"/>
      </c:valAx>
      <c:valAx>
        <c:axId val="992851839"/>
        <c:scaling>
          <c:orientation val="minMax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Rate of Homicide in CT per 100,000 pop.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44004352"/>
        <c:crosses val="max"/>
        <c:crossBetween val="between"/>
      </c:valAx>
      <c:catAx>
        <c:axId val="194400435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992851839"/>
        <c:crosses val="autoZero"/>
        <c:auto val="1"/>
        <c:lblAlgn val="ctr"/>
        <c:lblOffset val="100"/>
        <c:noMultiLvlLbl val="0"/>
      </c:cat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Homicide</a:t>
            </a:r>
            <a:r>
              <a:rPr lang="en-US" baseline="0" dirty="0"/>
              <a:t> 2020 &amp; 2021 by Sex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Sheet3!$A$2</c:f>
              <c:strCache>
                <c:ptCount val="1"/>
                <c:pt idx="0">
                  <c:v>M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Sheet3!$B$1:$D$1</c:f>
              <c:strCache>
                <c:ptCount val="3"/>
                <c:pt idx="0">
                  <c:v>Homicide</c:v>
                </c:pt>
                <c:pt idx="1">
                  <c:v>Female IPV</c:v>
                </c:pt>
                <c:pt idx="2">
                  <c:v>Male IPV</c:v>
                </c:pt>
              </c:strCache>
            </c:strRef>
          </c:cat>
          <c:val>
            <c:numRef>
              <c:f>Sheet3!$B$2:$D$2</c:f>
              <c:numCache>
                <c:formatCode>General</c:formatCode>
                <c:ptCount val="3"/>
                <c:pt idx="0">
                  <c:v>253</c:v>
                </c:pt>
                <c:pt idx="2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43E-4DE8-ACC0-A98466DD0D84}"/>
            </c:ext>
          </c:extLst>
        </c:ser>
        <c:ser>
          <c:idx val="1"/>
          <c:order val="1"/>
          <c:tx>
            <c:strRef>
              <c:f>Sheet3!$A$3</c:f>
              <c:strCache>
                <c:ptCount val="1"/>
                <c:pt idx="0">
                  <c:v>F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Sheet3!$B$1:$D$1</c:f>
              <c:strCache>
                <c:ptCount val="3"/>
                <c:pt idx="0">
                  <c:v>Homicide</c:v>
                </c:pt>
                <c:pt idx="1">
                  <c:v>Female IPV</c:v>
                </c:pt>
                <c:pt idx="2">
                  <c:v>Male IPV</c:v>
                </c:pt>
              </c:strCache>
            </c:strRef>
          </c:cat>
          <c:val>
            <c:numRef>
              <c:f>Sheet3!$B$3:$D$3</c:f>
              <c:numCache>
                <c:formatCode>General</c:formatCode>
                <c:ptCount val="3"/>
                <c:pt idx="0">
                  <c:v>65</c:v>
                </c:pt>
                <c:pt idx="1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43E-4DE8-ACC0-A98466DD0D8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435474360"/>
        <c:axId val="435469656"/>
        <c:axId val="0"/>
      </c:bar3DChart>
      <c:catAx>
        <c:axId val="4354743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5469656"/>
        <c:crosses val="autoZero"/>
        <c:auto val="1"/>
        <c:lblAlgn val="ctr"/>
        <c:lblOffset val="100"/>
        <c:noMultiLvlLbl val="0"/>
      </c:catAx>
      <c:valAx>
        <c:axId val="4354696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54743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Homicides</a:t>
            </a:r>
            <a:r>
              <a:rPr lang="en-US" baseline="0" dirty="0"/>
              <a:t> 2015 to 2019 by Sex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Sheet3!$A$22</c:f>
              <c:strCache>
                <c:ptCount val="1"/>
                <c:pt idx="0">
                  <c:v>M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Sheet3!$B$21:$D$21</c:f>
              <c:strCache>
                <c:ptCount val="3"/>
                <c:pt idx="0">
                  <c:v>Homicide</c:v>
                </c:pt>
                <c:pt idx="1">
                  <c:v>Female IPV</c:v>
                </c:pt>
                <c:pt idx="2">
                  <c:v>Male IPV</c:v>
                </c:pt>
              </c:strCache>
            </c:strRef>
          </c:cat>
          <c:val>
            <c:numRef>
              <c:f>Sheet3!$B$22:$D$22</c:f>
              <c:numCache>
                <c:formatCode>General</c:formatCode>
                <c:ptCount val="3"/>
                <c:pt idx="0">
                  <c:v>437</c:v>
                </c:pt>
                <c:pt idx="2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E4D-4403-9C2F-2EA1AB8886DE}"/>
            </c:ext>
          </c:extLst>
        </c:ser>
        <c:ser>
          <c:idx val="1"/>
          <c:order val="1"/>
          <c:tx>
            <c:strRef>
              <c:f>Sheet3!$A$23</c:f>
              <c:strCache>
                <c:ptCount val="1"/>
                <c:pt idx="0">
                  <c:v>F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1"/>
              <c:tx>
                <c:rich>
                  <a:bodyPr/>
                  <a:lstStyle/>
                  <a:p>
                    <a:fld id="{011A5BA5-E013-48D9-8881-A8CDE317AC22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(40%)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D8DF-457E-9EC8-D79A6A9687E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Sheet3!$B$21:$D$21</c:f>
              <c:strCache>
                <c:ptCount val="3"/>
                <c:pt idx="0">
                  <c:v>Homicide</c:v>
                </c:pt>
                <c:pt idx="1">
                  <c:v>Female IPV</c:v>
                </c:pt>
                <c:pt idx="2">
                  <c:v>Male IPV</c:v>
                </c:pt>
              </c:strCache>
            </c:strRef>
          </c:cat>
          <c:val>
            <c:numRef>
              <c:f>Sheet3!$B$23:$D$23</c:f>
              <c:numCache>
                <c:formatCode>General</c:formatCode>
                <c:ptCount val="3"/>
                <c:pt idx="0">
                  <c:v>73</c:v>
                </c:pt>
                <c:pt idx="1">
                  <c:v>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E4D-4403-9C2F-2EA1AB8886D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axId val="435472400"/>
        <c:axId val="435471224"/>
      </c:barChart>
      <c:catAx>
        <c:axId val="4354724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5471224"/>
        <c:crosses val="autoZero"/>
        <c:auto val="1"/>
        <c:lblAlgn val="ctr"/>
        <c:lblOffset val="100"/>
        <c:noMultiLvlLbl val="0"/>
      </c:catAx>
      <c:valAx>
        <c:axId val="4354712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5472400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5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050" b="1" dirty="0"/>
              <a:t>Rate of Homicides by Race</a:t>
            </a:r>
            <a:r>
              <a:rPr lang="en-US" sz="1050" b="1" baseline="0" dirty="0"/>
              <a:t> and Ethnicity per 100,000 Population, CT 2015-2019</a:t>
            </a:r>
            <a:endParaRPr lang="en-US" sz="1050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5399644798082849"/>
          <c:y val="0.17438205816846911"/>
          <c:w val="0.5603621524468636"/>
          <c:h val="0.73698162127165789"/>
        </c:manualLayout>
      </c:layout>
      <c:barChart>
        <c:barDir val="bar"/>
        <c:grouping val="clustered"/>
        <c:varyColors val="0"/>
        <c:ser>
          <c:idx val="3"/>
          <c:order val="1"/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32075F22-1015-4B17-9BBC-B02406631B60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.0 (12.3-15.7)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F585-4028-8D65-D4219DE7E024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CB54E58B-F193-431D-B7DC-70987123E25B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(1.2-1.6)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4C07-4F5C-A118-EF2FE50D3EDB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A29B7D02-E482-417E-9DB6-6F95C735A627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0(3.8-5.4)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F585-4028-8D65-D4219DE7E02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Sheet1!$B$20:$B$23</c:f>
              <c:strCache>
                <c:ptCount val="4"/>
                <c:pt idx="0">
                  <c:v>Non-Hispanic Black</c:v>
                </c:pt>
                <c:pt idx="1">
                  <c:v>Non-Hispanic White</c:v>
                </c:pt>
                <c:pt idx="2">
                  <c:v>Non-Hispanic, Other*</c:v>
                </c:pt>
                <c:pt idx="3">
                  <c:v>Hispanic</c:v>
                </c:pt>
              </c:strCache>
            </c:strRef>
          </c:cat>
          <c:val>
            <c:numRef>
              <c:f>Sheet1!$F$20:$F$23</c:f>
              <c:numCache>
                <c:formatCode>General</c:formatCode>
                <c:ptCount val="4"/>
                <c:pt idx="0">
                  <c:v>14</c:v>
                </c:pt>
                <c:pt idx="1">
                  <c:v>1.37</c:v>
                </c:pt>
                <c:pt idx="2">
                  <c:v>0.05</c:v>
                </c:pt>
                <c:pt idx="3">
                  <c:v>4.5999999999999996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585-4028-8D65-D4219DE7E02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383031840"/>
        <c:axId val="383025568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Sheet1!$B$20:$B$23</c15:sqref>
                        </c15:formulaRef>
                      </c:ext>
                    </c:extLst>
                    <c:strCache>
                      <c:ptCount val="4"/>
                      <c:pt idx="0">
                        <c:v>Non-Hispanic Black</c:v>
                      </c:pt>
                      <c:pt idx="1">
                        <c:v>Non-Hispanic White</c:v>
                      </c:pt>
                      <c:pt idx="2">
                        <c:v>Non-Hispanic, Other*</c:v>
                      </c:pt>
                      <c:pt idx="3">
                        <c:v>Hispanic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Sheet1!$C$20:$C$23</c15:sqref>
                        </c15:formulaRef>
                      </c:ext>
                    </c:extLst>
                    <c:numCache>
                      <c:formatCode>General</c:formatCode>
                      <c:ptCount val="4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3-F585-4028-8D65-D4219DE7E024}"/>
                  </c:ext>
                </c:extLst>
              </c15:ser>
            </c15:filteredBarSeries>
          </c:ext>
        </c:extLst>
      </c:barChart>
      <c:catAx>
        <c:axId val="38303184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83025568"/>
        <c:crosses val="autoZero"/>
        <c:auto val="1"/>
        <c:lblAlgn val="ctr"/>
        <c:lblOffset val="100"/>
        <c:noMultiLvlLbl val="0"/>
      </c:catAx>
      <c:valAx>
        <c:axId val="38302556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830318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Educational  Attainment for Homicides Region 5 2015 to 2021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Sheet9!$B$1</c:f>
              <c:strCache>
                <c:ptCount val="1"/>
                <c:pt idx="0">
                  <c:v>Perecntage of Suicides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Sheet9!$A$2:$A$5</c:f>
              <c:strCache>
                <c:ptCount val="4"/>
                <c:pt idx="0">
                  <c:v>High School Diploma or Less</c:v>
                </c:pt>
                <c:pt idx="1">
                  <c:v>College Degree or Post-College</c:v>
                </c:pt>
                <c:pt idx="2">
                  <c:v>Some College Credit</c:v>
                </c:pt>
                <c:pt idx="3">
                  <c:v>Unknown</c:v>
                </c:pt>
              </c:strCache>
            </c:strRef>
          </c:cat>
          <c:val>
            <c:numRef>
              <c:f>Sheet9!$B$2:$B$5</c:f>
              <c:numCache>
                <c:formatCode>General</c:formatCode>
                <c:ptCount val="4"/>
                <c:pt idx="0">
                  <c:v>75</c:v>
                </c:pt>
                <c:pt idx="1">
                  <c:v>12.5</c:v>
                </c:pt>
                <c:pt idx="2">
                  <c:v>8.9</c:v>
                </c:pt>
                <c:pt idx="3">
                  <c:v>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FFE-4B92-8AFC-F042C13A66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79604287"/>
        <c:axId val="1480020783"/>
      </c:barChart>
      <c:lineChart>
        <c:grouping val="standard"/>
        <c:varyColors val="0"/>
        <c:ser>
          <c:idx val="1"/>
          <c:order val="1"/>
          <c:tx>
            <c:strRef>
              <c:f>Sheet9!$C$1</c:f>
              <c:strCache>
                <c:ptCount val="1"/>
                <c:pt idx="0">
                  <c:v>N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Sheet9!$A$2:$A$5</c:f>
              <c:strCache>
                <c:ptCount val="4"/>
                <c:pt idx="0">
                  <c:v>High School Diploma or Less</c:v>
                </c:pt>
                <c:pt idx="1">
                  <c:v>College Degree or Post-College</c:v>
                </c:pt>
                <c:pt idx="2">
                  <c:v>Some College Credit</c:v>
                </c:pt>
                <c:pt idx="3">
                  <c:v>Unknown</c:v>
                </c:pt>
              </c:strCache>
            </c:strRef>
          </c:cat>
          <c:val>
            <c:numRef>
              <c:f>Sheet9!$C$2:$C$5</c:f>
              <c:numCache>
                <c:formatCode>General</c:formatCode>
                <c:ptCount val="4"/>
                <c:pt idx="0">
                  <c:v>84</c:v>
                </c:pt>
                <c:pt idx="1">
                  <c:v>14</c:v>
                </c:pt>
                <c:pt idx="2">
                  <c:v>3</c:v>
                </c:pt>
                <c:pt idx="3">
                  <c:v>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FFE-4B92-8AFC-F042C13A66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79603487"/>
        <c:axId val="1480024527"/>
      </c:lineChart>
      <c:catAx>
        <c:axId val="8796042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80020783"/>
        <c:crosses val="autoZero"/>
        <c:auto val="1"/>
        <c:lblAlgn val="ctr"/>
        <c:lblOffset val="100"/>
        <c:noMultiLvlLbl val="0"/>
      </c:catAx>
      <c:valAx>
        <c:axId val="148002078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79604287"/>
        <c:crosses val="autoZero"/>
        <c:crossBetween val="between"/>
      </c:valAx>
      <c:valAx>
        <c:axId val="1480024527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79603487"/>
        <c:crosses val="max"/>
        <c:crossBetween val="between"/>
      </c:valAx>
      <c:catAx>
        <c:axId val="879603487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480024527"/>
        <c:crosses val="autoZero"/>
        <c:auto val="1"/>
        <c:lblAlgn val="ctr"/>
        <c:lblOffset val="100"/>
        <c:noMultiLvlLbl val="0"/>
      </c:cat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 rtl="0">
              <a:defRPr sz="168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 Substances found in Homicides at the Time of Autopsy by Age Group 2015 to 2021</a:t>
            </a:r>
          </a:p>
          <a:p>
            <a:pPr algn="ctr" rtl="0">
              <a:defRPr/>
            </a:pP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 rtl="0">
            <a:defRPr sz="168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Sheet1!$B$35</c:f>
              <c:strCache>
                <c:ptCount val="1"/>
                <c:pt idx="0">
                  <c:v>Cocaine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Sheet1!$A$36:$A$42</c:f>
              <c:strCache>
                <c:ptCount val="7"/>
                <c:pt idx="0">
                  <c:v>0-17</c:v>
                </c:pt>
                <c:pt idx="1">
                  <c:v>18-24</c:v>
                </c:pt>
                <c:pt idx="2">
                  <c:v>25-34</c:v>
                </c:pt>
                <c:pt idx="3">
                  <c:v>35-44</c:v>
                </c:pt>
                <c:pt idx="4">
                  <c:v>45-54</c:v>
                </c:pt>
                <c:pt idx="5">
                  <c:v>55-64</c:v>
                </c:pt>
                <c:pt idx="6">
                  <c:v>65+</c:v>
                </c:pt>
              </c:strCache>
            </c:strRef>
          </c:cat>
          <c:val>
            <c:numRef>
              <c:f>Sheet1!$B$36:$B$42</c:f>
              <c:numCache>
                <c:formatCode>General</c:formatCode>
                <c:ptCount val="7"/>
                <c:pt idx="0">
                  <c:v>1</c:v>
                </c:pt>
                <c:pt idx="1">
                  <c:v>4</c:v>
                </c:pt>
                <c:pt idx="2">
                  <c:v>35</c:v>
                </c:pt>
                <c:pt idx="3">
                  <c:v>21</c:v>
                </c:pt>
                <c:pt idx="4">
                  <c:v>24</c:v>
                </c:pt>
                <c:pt idx="5">
                  <c:v>7</c:v>
                </c:pt>
                <c:pt idx="6">
                  <c:v>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E84-4941-9696-2D866D9B75AB}"/>
            </c:ext>
          </c:extLst>
        </c:ser>
        <c:ser>
          <c:idx val="1"/>
          <c:order val="1"/>
          <c:tx>
            <c:strRef>
              <c:f>Sheet1!$C$35</c:f>
              <c:strCache>
                <c:ptCount val="1"/>
                <c:pt idx="0">
                  <c:v>Marijuana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Sheet1!$A$36:$A$42</c:f>
              <c:strCache>
                <c:ptCount val="7"/>
                <c:pt idx="0">
                  <c:v>0-17</c:v>
                </c:pt>
                <c:pt idx="1">
                  <c:v>18-24</c:v>
                </c:pt>
                <c:pt idx="2">
                  <c:v>25-34</c:v>
                </c:pt>
                <c:pt idx="3">
                  <c:v>35-44</c:v>
                </c:pt>
                <c:pt idx="4">
                  <c:v>45-54</c:v>
                </c:pt>
                <c:pt idx="5">
                  <c:v>55-64</c:v>
                </c:pt>
                <c:pt idx="6">
                  <c:v>65+</c:v>
                </c:pt>
              </c:strCache>
            </c:strRef>
          </c:cat>
          <c:val>
            <c:numRef>
              <c:f>Sheet1!$C$36:$C$42</c:f>
              <c:numCache>
                <c:formatCode>General</c:formatCode>
                <c:ptCount val="7"/>
                <c:pt idx="0">
                  <c:v>18</c:v>
                </c:pt>
                <c:pt idx="1">
                  <c:v>100</c:v>
                </c:pt>
                <c:pt idx="2">
                  <c:v>126</c:v>
                </c:pt>
                <c:pt idx="3">
                  <c:v>62</c:v>
                </c:pt>
                <c:pt idx="4">
                  <c:v>21</c:v>
                </c:pt>
                <c:pt idx="5">
                  <c:v>8</c:v>
                </c:pt>
                <c:pt idx="6">
                  <c:v>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E84-4941-9696-2D866D9B75AB}"/>
            </c:ext>
          </c:extLst>
        </c:ser>
        <c:ser>
          <c:idx val="2"/>
          <c:order val="2"/>
          <c:tx>
            <c:strRef>
              <c:f>Sheet1!$D$35</c:f>
              <c:strCache>
                <c:ptCount val="1"/>
                <c:pt idx="0">
                  <c:v>BAC≥.80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Sheet1!$A$36:$A$42</c:f>
              <c:strCache>
                <c:ptCount val="7"/>
                <c:pt idx="0">
                  <c:v>0-17</c:v>
                </c:pt>
                <c:pt idx="1">
                  <c:v>18-24</c:v>
                </c:pt>
                <c:pt idx="2">
                  <c:v>25-34</c:v>
                </c:pt>
                <c:pt idx="3">
                  <c:v>35-44</c:v>
                </c:pt>
                <c:pt idx="4">
                  <c:v>45-54</c:v>
                </c:pt>
                <c:pt idx="5">
                  <c:v>55-64</c:v>
                </c:pt>
                <c:pt idx="6">
                  <c:v>65+</c:v>
                </c:pt>
              </c:strCache>
            </c:strRef>
          </c:cat>
          <c:val>
            <c:numRef>
              <c:f>Sheet1!$D$36:$D$42</c:f>
              <c:numCache>
                <c:formatCode>General</c:formatCode>
                <c:ptCount val="7"/>
                <c:pt idx="0">
                  <c:v>2</c:v>
                </c:pt>
                <c:pt idx="1">
                  <c:v>13</c:v>
                </c:pt>
                <c:pt idx="2">
                  <c:v>49</c:v>
                </c:pt>
                <c:pt idx="3">
                  <c:v>46</c:v>
                </c:pt>
                <c:pt idx="4">
                  <c:v>24</c:v>
                </c:pt>
                <c:pt idx="5">
                  <c:v>13</c:v>
                </c:pt>
                <c:pt idx="6">
                  <c:v>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E84-4941-9696-2D866D9B75AB}"/>
            </c:ext>
          </c:extLst>
        </c:ser>
        <c:ser>
          <c:idx val="3"/>
          <c:order val="3"/>
          <c:tx>
            <c:strRef>
              <c:f>Sheet1!$E$35</c:f>
              <c:strCache>
                <c:ptCount val="1"/>
                <c:pt idx="0">
                  <c:v>Opiates 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Sheet1!$A$36:$A$42</c:f>
              <c:strCache>
                <c:ptCount val="7"/>
                <c:pt idx="0">
                  <c:v>0-17</c:v>
                </c:pt>
                <c:pt idx="1">
                  <c:v>18-24</c:v>
                </c:pt>
                <c:pt idx="2">
                  <c:v>25-34</c:v>
                </c:pt>
                <c:pt idx="3">
                  <c:v>35-44</c:v>
                </c:pt>
                <c:pt idx="4">
                  <c:v>45-54</c:v>
                </c:pt>
                <c:pt idx="5">
                  <c:v>55-64</c:v>
                </c:pt>
                <c:pt idx="6">
                  <c:v>65+</c:v>
                </c:pt>
              </c:strCache>
            </c:strRef>
          </c:cat>
          <c:val>
            <c:numRef>
              <c:f>Sheet1!$E$36:$E$42</c:f>
              <c:numCache>
                <c:formatCode>General</c:formatCode>
                <c:ptCount val="7"/>
                <c:pt idx="0">
                  <c:v>8</c:v>
                </c:pt>
                <c:pt idx="1">
                  <c:v>19</c:v>
                </c:pt>
                <c:pt idx="2">
                  <c:v>36</c:v>
                </c:pt>
                <c:pt idx="3">
                  <c:v>16</c:v>
                </c:pt>
                <c:pt idx="4">
                  <c:v>18</c:v>
                </c:pt>
                <c:pt idx="5">
                  <c:v>8</c:v>
                </c:pt>
                <c:pt idx="6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2E84-4941-9696-2D866D9B75AB}"/>
            </c:ext>
          </c:extLst>
        </c:ser>
        <c:ser>
          <c:idx val="4"/>
          <c:order val="4"/>
          <c:tx>
            <c:strRef>
              <c:f>Sheet1!$F$35</c:f>
              <c:strCache>
                <c:ptCount val="1"/>
                <c:pt idx="0">
                  <c:v>Benzodiazepines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strRef>
              <c:f>Sheet1!$A$36:$A$42</c:f>
              <c:strCache>
                <c:ptCount val="7"/>
                <c:pt idx="0">
                  <c:v>0-17</c:v>
                </c:pt>
                <c:pt idx="1">
                  <c:v>18-24</c:v>
                </c:pt>
                <c:pt idx="2">
                  <c:v>25-34</c:v>
                </c:pt>
                <c:pt idx="3">
                  <c:v>35-44</c:v>
                </c:pt>
                <c:pt idx="4">
                  <c:v>45-54</c:v>
                </c:pt>
                <c:pt idx="5">
                  <c:v>55-64</c:v>
                </c:pt>
                <c:pt idx="6">
                  <c:v>65+</c:v>
                </c:pt>
              </c:strCache>
            </c:strRef>
          </c:cat>
          <c:val>
            <c:numRef>
              <c:f>Sheet1!$F$36:$F$42</c:f>
              <c:numCache>
                <c:formatCode>General</c:formatCode>
                <c:ptCount val="7"/>
                <c:pt idx="0">
                  <c:v>4</c:v>
                </c:pt>
                <c:pt idx="1">
                  <c:v>9</c:v>
                </c:pt>
                <c:pt idx="2">
                  <c:v>20</c:v>
                </c:pt>
                <c:pt idx="3">
                  <c:v>4</c:v>
                </c:pt>
                <c:pt idx="4">
                  <c:v>7</c:v>
                </c:pt>
                <c:pt idx="5">
                  <c:v>5</c:v>
                </c:pt>
                <c:pt idx="6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2E84-4941-9696-2D866D9B75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958770687"/>
        <c:axId val="1009061215"/>
      </c:lineChart>
      <c:catAx>
        <c:axId val="19587706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09061215"/>
        <c:crosses val="autoZero"/>
        <c:auto val="1"/>
        <c:lblAlgn val="ctr"/>
        <c:lblOffset val="100"/>
        <c:noMultiLvlLbl val="0"/>
      </c:catAx>
      <c:valAx>
        <c:axId val="100906121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58770687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Crude</a:t>
            </a:r>
            <a:r>
              <a:rPr lang="en-US" baseline="0" dirty="0"/>
              <a:t> Suicide Rates for CT 2015 to 2021 per 100,000 Pop.</a:t>
            </a:r>
            <a:endParaRPr lang="en-US" dirty="0"/>
          </a:p>
        </c:rich>
      </c:tx>
      <c:layout>
        <c:manualLayout>
          <c:xMode val="edge"/>
          <c:yMode val="edge"/>
          <c:x val="0.14245122484689413"/>
          <c:y val="2.678571428571428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5"/>
              <c:tx>
                <c:rich>
                  <a:bodyPr/>
                  <a:lstStyle/>
                  <a:p>
                    <a:r>
                      <a:rPr lang="en-US" dirty="0"/>
                      <a:t>9.9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A4C-4C86-891D-D42BD7CF3942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 dirty="0"/>
                      <a:t>10.9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EB8-4A2B-88A4-C29929FA27E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'suicide rates'!$A$1:$A$7</c:f>
              <c:strCache>
                <c:ptCount val="7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2020*</c:v>
                </c:pt>
                <c:pt idx="6">
                  <c:v>2021*</c:v>
                </c:pt>
              </c:strCache>
            </c:strRef>
          </c:cat>
          <c:val>
            <c:numRef>
              <c:f>'suicide rates'!$B$1:$B$7</c:f>
              <c:numCache>
                <c:formatCode>General</c:formatCode>
                <c:ptCount val="7"/>
                <c:pt idx="0">
                  <c:v>10.7</c:v>
                </c:pt>
                <c:pt idx="1">
                  <c:v>10.8</c:v>
                </c:pt>
                <c:pt idx="2">
                  <c:v>11.2</c:v>
                </c:pt>
                <c:pt idx="3">
                  <c:v>11.7</c:v>
                </c:pt>
                <c:pt idx="4">
                  <c:v>11.9</c:v>
                </c:pt>
                <c:pt idx="5">
                  <c:v>10.1</c:v>
                </c:pt>
                <c:pt idx="6">
                  <c:v>10.5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EB8-4A2B-88A4-C29929FA27E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675752784"/>
        <c:axId val="614157760"/>
      </c:barChart>
      <c:catAx>
        <c:axId val="67575278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Year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4157760"/>
        <c:crosses val="autoZero"/>
        <c:auto val="1"/>
        <c:lblAlgn val="ctr"/>
        <c:lblOffset val="100"/>
        <c:noMultiLvlLbl val="0"/>
      </c:catAx>
      <c:valAx>
        <c:axId val="6141577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Crude</a:t>
                </a:r>
                <a:r>
                  <a:rPr lang="en-US" baseline="0" dirty="0"/>
                  <a:t> Suicide Rates per 100,000 CT Pop.</a:t>
                </a:r>
                <a:endParaRPr lang="en-US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757527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600" b="1" i="0" u="none" strike="noStrike" baseline="0" dirty="0">
                <a:effectLst/>
              </a:rPr>
              <a:t>Number of Unintentional Drug Overdose Deaths with Presence of Marijuana and Alcohol, Connecticut, 2019-2021*</a:t>
            </a:r>
            <a:endParaRPr lang="en-US" sz="16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'\\63254553\[Final Report-Marijuana and Alcohol Presence in Unintentional Drug Overdose Deaths_2-25-2022_ST.xlsx]Sheet1'!$K$46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[1]Sheet1!$L$45:$N$45</c:f>
              <c:strCache>
                <c:ptCount val="3"/>
                <c:pt idx="0">
                  <c:v>Total Deaths</c:v>
                </c:pt>
                <c:pt idx="1">
                  <c:v>Marijuana</c:v>
                </c:pt>
                <c:pt idx="2">
                  <c:v>Alcohol</c:v>
                </c:pt>
              </c:strCache>
            </c:strRef>
          </c:cat>
          <c:val>
            <c:numRef>
              <c:f>[1]Sheet1!$L$46:$N$46</c:f>
              <c:numCache>
                <c:formatCode>General</c:formatCode>
                <c:ptCount val="3"/>
                <c:pt idx="0">
                  <c:v>1196</c:v>
                </c:pt>
                <c:pt idx="1">
                  <c:v>304</c:v>
                </c:pt>
                <c:pt idx="2">
                  <c:v>404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F28-40A4-82DB-2091208FE7C6}"/>
            </c:ext>
          </c:extLst>
        </c:ser>
        <c:ser>
          <c:idx val="1"/>
          <c:order val="1"/>
          <c:tx>
            <c:strRef>
              <c:f>'\\63254553\[Final Report-Marijuana and Alcohol Presence in Unintentional Drug Overdose Deaths_2-25-2022_ST.xlsx]Sheet1'!$K$47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[1]Sheet1!$L$45:$N$45</c:f>
              <c:strCache>
                <c:ptCount val="3"/>
                <c:pt idx="0">
                  <c:v>Total Deaths</c:v>
                </c:pt>
                <c:pt idx="1">
                  <c:v>Marijuana</c:v>
                </c:pt>
                <c:pt idx="2">
                  <c:v>Alcohol</c:v>
                </c:pt>
              </c:strCache>
            </c:strRef>
          </c:cat>
          <c:val>
            <c:numRef>
              <c:f>[1]Sheet1!$L$47:$N$47</c:f>
              <c:numCache>
                <c:formatCode>General</c:formatCode>
                <c:ptCount val="3"/>
                <c:pt idx="0">
                  <c:v>1369</c:v>
                </c:pt>
                <c:pt idx="1">
                  <c:v>412</c:v>
                </c:pt>
                <c:pt idx="2">
                  <c:v>474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F28-40A4-82DB-2091208FE7C6}"/>
            </c:ext>
          </c:extLst>
        </c:ser>
        <c:ser>
          <c:idx val="2"/>
          <c:order val="2"/>
          <c:tx>
            <c:strRef>
              <c:f>'\\63254553\[Final Report-Marijuana and Alcohol Presence in Unintentional Drug Overdose Deaths_2-25-2022_ST.xlsx]Sheet1'!$K$48</c:f>
              <c:strCache>
                <c:ptCount val="1"/>
                <c:pt idx="0">
                  <c:v> 2021**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[1]Sheet1!$L$45:$N$45</c:f>
              <c:strCache>
                <c:ptCount val="3"/>
                <c:pt idx="0">
                  <c:v>Total Deaths</c:v>
                </c:pt>
                <c:pt idx="1">
                  <c:v>Marijuana</c:v>
                </c:pt>
                <c:pt idx="2">
                  <c:v>Alcohol</c:v>
                </c:pt>
              </c:strCache>
            </c:strRef>
          </c:cat>
          <c:val>
            <c:numRef>
              <c:f>[1]Sheet1!$L$48:$N$48</c:f>
              <c:numCache>
                <c:formatCode>General</c:formatCode>
                <c:ptCount val="3"/>
                <c:pt idx="0">
                  <c:v>1496</c:v>
                </c:pt>
                <c:pt idx="1">
                  <c:v>428</c:v>
                </c:pt>
                <c:pt idx="2">
                  <c:v>578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F28-40A4-82DB-2091208FE7C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434721584"/>
        <c:axId val="434720016"/>
        <c:axId val="0"/>
      </c:bar3DChart>
      <c:catAx>
        <c:axId val="4347215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4720016"/>
        <c:crosses val="autoZero"/>
        <c:auto val="1"/>
        <c:lblAlgn val="ctr"/>
        <c:lblOffset val="100"/>
        <c:noMultiLvlLbl val="0"/>
      </c:catAx>
      <c:valAx>
        <c:axId val="4347200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="1" dirty="0"/>
                  <a:t>Number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47215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600" b="1" i="0" baseline="0" dirty="0">
                <a:effectLst/>
              </a:rPr>
              <a:t>Unintentional Drug Overdose Deaths with Presence of Marijuana and Alcohol, Connecticut, 2019-2021*</a:t>
            </a:r>
            <a:endParaRPr lang="en-US" sz="1600" dirty="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'\\63254553\[Final Report-Marijuana and Alcohol Presence in Unintentional Drug Overdose Deaths_2-25-2022_ST.xlsx]Sheet1'!$B$59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25.4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9F0-473D-BEF6-87DA38CEB07D}"/>
                </c:ext>
              </c:extLst>
            </c:dLbl>
            <c:dLbl>
              <c:idx val="2"/>
              <c:layout>
                <c:manualLayout>
                  <c:x val="-2.4052597538491257E-2"/>
                  <c:y val="-6.3297129943722342E-17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33.8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9F0-473D-BEF6-87DA38CEB07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[1]Sheet1!$C$58:$E$58</c:f>
              <c:strCache>
                <c:ptCount val="3"/>
                <c:pt idx="0">
                  <c:v>% Marijuana</c:v>
                </c:pt>
                <c:pt idx="2">
                  <c:v>% Alcohol</c:v>
                </c:pt>
              </c:strCache>
            </c:strRef>
          </c:cat>
          <c:val>
            <c:numRef>
              <c:f>[1]Sheet1!$C$59:$E$59</c:f>
              <c:numCache>
                <c:formatCode>General</c:formatCode>
                <c:ptCount val="3"/>
                <c:pt idx="0">
                  <c:v>25.418060200668897</c:v>
                </c:pt>
                <c:pt idx="2">
                  <c:v>33.779264214046826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9F0-473D-BEF6-87DA38CEB07D}"/>
            </c:ext>
          </c:extLst>
        </c:ser>
        <c:ser>
          <c:idx val="1"/>
          <c:order val="1"/>
          <c:tx>
            <c:strRef>
              <c:f>'\\63254553\[Final Report-Marijuana and Alcohol Presence in Unintentional Drug Overdose Deaths_2-25-2022_ST.xlsx]Sheet1'!$B$60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30.1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9F0-473D-BEF6-87DA38CEB07D}"/>
                </c:ext>
              </c:extLst>
            </c:dLbl>
            <c:dLbl>
              <c:idx val="2"/>
              <c:layout>
                <c:manualLayout>
                  <c:x val="-9.6210390153965916E-3"/>
                  <c:y val="-2.7620884868757301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34.6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9F0-473D-BEF6-87DA38CEB07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[1]Sheet1!$C$58:$E$58</c:f>
              <c:strCache>
                <c:ptCount val="3"/>
                <c:pt idx="0">
                  <c:v>% Marijuana</c:v>
                </c:pt>
                <c:pt idx="2">
                  <c:v>% Alcohol</c:v>
                </c:pt>
              </c:strCache>
            </c:strRef>
          </c:cat>
          <c:val>
            <c:numRef>
              <c:f>[1]Sheet1!$C$60:$E$60</c:f>
              <c:numCache>
                <c:formatCode>General</c:formatCode>
                <c:ptCount val="3"/>
                <c:pt idx="0">
                  <c:v>30.094959824689553</c:v>
                </c:pt>
                <c:pt idx="2">
                  <c:v>34.623813002191376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19F0-473D-BEF6-87DA38CEB07D}"/>
            </c:ext>
          </c:extLst>
        </c:ser>
        <c:ser>
          <c:idx val="2"/>
          <c:order val="2"/>
          <c:tx>
            <c:strRef>
              <c:f>'\\63254553\[Final Report-Marijuana and Alcohol Presence in Unintentional Drug Overdose Deaths_2-25-2022_ST.xlsx]Sheet1'!$B$61</c:f>
              <c:strCache>
                <c:ptCount val="1"/>
                <c:pt idx="0">
                  <c:v>2021**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3.1795222921549439E-2"/>
                  <c:y val="-4.7225515349907106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28.6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9F0-473D-BEF6-87DA38CEB07D}"/>
                </c:ext>
              </c:extLst>
            </c:dLbl>
            <c:dLbl>
              <c:idx val="2"/>
              <c:layout>
                <c:manualLayout>
                  <c:x val="2.0066889632107024E-2"/>
                  <c:y val="-2.247191011235955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38.6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9F0-473D-BEF6-87DA38CEB07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[1]Sheet1!$C$58:$E$58</c:f>
              <c:strCache>
                <c:ptCount val="3"/>
                <c:pt idx="0">
                  <c:v>% Marijuana</c:v>
                </c:pt>
                <c:pt idx="2">
                  <c:v>% Alcohol</c:v>
                </c:pt>
              </c:strCache>
            </c:strRef>
          </c:cat>
          <c:val>
            <c:numRef>
              <c:f>[1]Sheet1!$C$61:$E$61</c:f>
              <c:numCache>
                <c:formatCode>General</c:formatCode>
                <c:ptCount val="3"/>
                <c:pt idx="0">
                  <c:v>28.609625668449198</c:v>
                </c:pt>
                <c:pt idx="2">
                  <c:v>38.63636363636364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9F0-473D-BEF6-87DA38CEB07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434716488"/>
        <c:axId val="434717272"/>
        <c:axId val="0"/>
      </c:bar3DChart>
      <c:catAx>
        <c:axId val="4347164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4717272"/>
        <c:crosses val="autoZero"/>
        <c:auto val="1"/>
        <c:lblAlgn val="ctr"/>
        <c:lblOffset val="100"/>
        <c:noMultiLvlLbl val="0"/>
      </c:catAx>
      <c:valAx>
        <c:axId val="4347172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 dirty="0"/>
                  <a:t>Percentage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47164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en-US" sz="2000" b="0" i="0" baseline="0" dirty="0">
                <a:effectLst/>
              </a:rPr>
              <a:t>CT Suicides by Race Non Hispanic(n=2,528): 2015-2021*</a:t>
            </a:r>
            <a:endParaRPr lang="en-US" sz="2000" dirty="0">
              <a:effectLst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>
                <a:solidFill>
                  <a:sysClr val="windowText" lastClr="000000">
                    <a:lumMod val="65000"/>
                    <a:lumOff val="35000"/>
                  </a:sysClr>
                </a:solidFill>
              </a:defRPr>
            </a:pPr>
            <a:endParaRPr lang="en-US" sz="20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20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4F8-413B-A465-4E60752A24A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4F8-413B-A465-4E60752A24A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4F8-413B-A465-4E60752A24A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race!$A$1:$A$3</c:f>
              <c:strCache>
                <c:ptCount val="3"/>
                <c:pt idx="0">
                  <c:v>White</c:v>
                </c:pt>
                <c:pt idx="1">
                  <c:v>Black</c:v>
                </c:pt>
                <c:pt idx="2">
                  <c:v>Asian</c:v>
                </c:pt>
              </c:strCache>
            </c:strRef>
          </c:cat>
          <c:val>
            <c:numRef>
              <c:f>race!$B$1:$B$3</c:f>
              <c:numCache>
                <c:formatCode>0.00%</c:formatCode>
                <c:ptCount val="3"/>
                <c:pt idx="0">
                  <c:v>0.91</c:v>
                </c:pt>
                <c:pt idx="1">
                  <c:v>7.0000000000000007E-2</c:v>
                </c:pt>
                <c:pt idx="2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64F8-413B-A465-4E60752A24A3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dirty="0"/>
              <a:t>CT Suicides, by Ethnicity (n=2,765): 2015-2021*</a:t>
            </a:r>
          </a:p>
        </c:rich>
      </c:tx>
      <c:layout>
        <c:manualLayout>
          <c:xMode val="edge"/>
          <c:yMode val="edge"/>
          <c:x val="0.19564566929133859"/>
          <c:y val="4.629629629629629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D22-4FE6-9EEC-E797DC64C296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D22-4FE6-9EEC-E797DC64C29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Ethnicity!$A$1:$A$2</c:f>
              <c:strCache>
                <c:ptCount val="2"/>
                <c:pt idx="0">
                  <c:v>Not Hispanic</c:v>
                </c:pt>
                <c:pt idx="1">
                  <c:v>Hispanic</c:v>
                </c:pt>
              </c:strCache>
            </c:strRef>
          </c:cat>
          <c:val>
            <c:numRef>
              <c:f>Ethnicity!$B$1:$B$2</c:f>
              <c:numCache>
                <c:formatCode>0.00%</c:formatCode>
                <c:ptCount val="2"/>
                <c:pt idx="0">
                  <c:v>0.93</c:v>
                </c:pt>
                <c:pt idx="1">
                  <c:v>7.0000000000000007E-2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D22-4FE6-9EEC-E797DC64C296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800" dirty="0"/>
              <a:t>Suicide</a:t>
            </a:r>
            <a:r>
              <a:rPr lang="en-US" sz="2800" baseline="0" dirty="0"/>
              <a:t> Lethal Means</a:t>
            </a:r>
            <a:endParaRPr lang="en-US" sz="28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C56-49E6-B07B-BB82C0F87B9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C56-49E6-B07B-BB82C0F87B9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C56-49E6-B07B-BB82C0F87B9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C56-49E6-B07B-BB82C0F87B91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2C56-49E6-B07B-BB82C0F87B91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2C56-49E6-B07B-BB82C0F87B9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'lethal means'!$A$1:$A$6</c:f>
              <c:strCache>
                <c:ptCount val="6"/>
                <c:pt idx="0">
                  <c:v>Hanging, Suffocation</c:v>
                </c:pt>
                <c:pt idx="1">
                  <c:v>Firearm</c:v>
                </c:pt>
                <c:pt idx="2">
                  <c:v>Poisoning</c:v>
                </c:pt>
                <c:pt idx="3">
                  <c:v>Sharp Instrument</c:v>
                </c:pt>
                <c:pt idx="4">
                  <c:v>Fall</c:v>
                </c:pt>
                <c:pt idx="5">
                  <c:v>Other</c:v>
                </c:pt>
              </c:strCache>
            </c:strRef>
          </c:cat>
          <c:val>
            <c:numRef>
              <c:f>'lethal means'!$B$1:$B$6</c:f>
              <c:numCache>
                <c:formatCode>0%</c:formatCode>
                <c:ptCount val="6"/>
                <c:pt idx="0">
                  <c:v>0.36399999999999999</c:v>
                </c:pt>
                <c:pt idx="1">
                  <c:v>0.28599999999999998</c:v>
                </c:pt>
                <c:pt idx="2">
                  <c:v>0.2167</c:v>
                </c:pt>
                <c:pt idx="3">
                  <c:v>3.2000000000000001E-2</c:v>
                </c:pt>
                <c:pt idx="4">
                  <c:v>3.9E-2</c:v>
                </c:pt>
                <c:pt idx="5">
                  <c:v>6.0999999999999999E-2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2C56-49E6-B07B-BB82C0F87B91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Education Level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Sheet2!$B$1</c:f>
              <c:strCache>
                <c:ptCount val="1"/>
                <c:pt idx="0">
                  <c:v>Percentage of Suicides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Sheet2!$A$2:$A$5</c:f>
              <c:strCache>
                <c:ptCount val="4"/>
                <c:pt idx="0">
                  <c:v>High School Diploma or Less</c:v>
                </c:pt>
                <c:pt idx="1">
                  <c:v>College Degree or Post-College</c:v>
                </c:pt>
                <c:pt idx="2">
                  <c:v>Some College Credit</c:v>
                </c:pt>
                <c:pt idx="3">
                  <c:v>Unknown</c:v>
                </c:pt>
              </c:strCache>
            </c:strRef>
          </c:cat>
          <c:val>
            <c:numRef>
              <c:f>Sheet2!$B$2:$B$5</c:f>
              <c:numCache>
                <c:formatCode>General</c:formatCode>
                <c:ptCount val="4"/>
                <c:pt idx="0">
                  <c:v>50.5</c:v>
                </c:pt>
                <c:pt idx="1">
                  <c:v>31.7</c:v>
                </c:pt>
                <c:pt idx="2">
                  <c:v>13.4</c:v>
                </c:pt>
                <c:pt idx="3">
                  <c:v>4.4000000000000004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545-4727-8B57-5EF8039AFD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78839951"/>
        <c:axId val="1320346175"/>
      </c:barChart>
      <c:lineChart>
        <c:grouping val="standard"/>
        <c:varyColors val="0"/>
        <c:ser>
          <c:idx val="1"/>
          <c:order val="1"/>
          <c:tx>
            <c:strRef>
              <c:f>Sheet2!$C$1</c:f>
              <c:strCache>
                <c:ptCount val="1"/>
                <c:pt idx="0">
                  <c:v>N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Sheet2!$A$2:$A$5</c:f>
              <c:strCache>
                <c:ptCount val="4"/>
                <c:pt idx="0">
                  <c:v>High School Diploma or Less</c:v>
                </c:pt>
                <c:pt idx="1">
                  <c:v>College Degree or Post-College</c:v>
                </c:pt>
                <c:pt idx="2">
                  <c:v>Some College Credit</c:v>
                </c:pt>
                <c:pt idx="3">
                  <c:v>Unknown</c:v>
                </c:pt>
              </c:strCache>
            </c:strRef>
          </c:cat>
          <c:val>
            <c:numRef>
              <c:f>Sheet2!$C$2:$C$5</c:f>
              <c:numCache>
                <c:formatCode>General</c:formatCode>
                <c:ptCount val="4"/>
                <c:pt idx="0">
                  <c:v>1369</c:v>
                </c:pt>
                <c:pt idx="1">
                  <c:v>861</c:v>
                </c:pt>
                <c:pt idx="2">
                  <c:v>365</c:v>
                </c:pt>
                <c:pt idx="3">
                  <c:v>179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545-4727-8B57-5EF8039AFD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59001199"/>
        <c:axId val="1320347839"/>
      </c:lineChart>
      <c:catAx>
        <c:axId val="77883995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20346175"/>
        <c:crosses val="autoZero"/>
        <c:auto val="1"/>
        <c:lblAlgn val="ctr"/>
        <c:lblOffset val="100"/>
        <c:noMultiLvlLbl val="0"/>
      </c:catAx>
      <c:valAx>
        <c:axId val="132034617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78839951"/>
        <c:crosses val="autoZero"/>
        <c:crossBetween val="between"/>
      </c:valAx>
      <c:valAx>
        <c:axId val="1320347839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59001199"/>
        <c:crosses val="max"/>
        <c:crossBetween val="between"/>
      </c:valAx>
      <c:catAx>
        <c:axId val="1259001199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320347839"/>
        <c:crosses val="autoZero"/>
        <c:auto val="1"/>
        <c:lblAlgn val="ctr"/>
        <c:lblOffset val="100"/>
        <c:noMultiLvlLbl val="0"/>
      </c:cat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 b="1"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Percentage of Decedents That  Ever Had  Mental Health Treatment</a:t>
            </a:r>
          </a:p>
        </c:rich>
      </c:tx>
      <c:layout>
        <c:manualLayout>
          <c:xMode val="edge"/>
          <c:yMode val="edge"/>
          <c:x val="0.19099073731386321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9.7136482939632549E-2"/>
          <c:y val="0.13046296296296298"/>
          <c:w val="0.90286351706036749"/>
          <c:h val="0.590910615339749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Sheet3!$B$1</c:f>
              <c:strCache>
                <c:ptCount val="1"/>
                <c:pt idx="0">
                  <c:v>Percentage of Decendents That  Ever Had  Mental Health Treatment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Sheet3!$A$2:$A$5</c:f>
              <c:strCache>
                <c:ptCount val="4"/>
                <c:pt idx="0">
                  <c:v>High School Diploma or Less</c:v>
                </c:pt>
                <c:pt idx="1">
                  <c:v>College Degree or Post-College</c:v>
                </c:pt>
                <c:pt idx="2">
                  <c:v>Some College Credit</c:v>
                </c:pt>
                <c:pt idx="3">
                  <c:v>Unknown</c:v>
                </c:pt>
              </c:strCache>
            </c:strRef>
          </c:cat>
          <c:val>
            <c:numRef>
              <c:f>Sheet3!$B$2:$B$5</c:f>
              <c:numCache>
                <c:formatCode>General</c:formatCode>
                <c:ptCount val="4"/>
                <c:pt idx="0">
                  <c:v>26.6</c:v>
                </c:pt>
                <c:pt idx="1">
                  <c:v>35.4</c:v>
                </c:pt>
                <c:pt idx="2" formatCode="0.0">
                  <c:v>34</c:v>
                </c:pt>
                <c:pt idx="3" formatCode="0.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3AD-4E2E-AFD5-284C7761F55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85328783"/>
        <c:axId val="1107619519"/>
      </c:barChart>
      <c:catAx>
        <c:axId val="1853287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07619519"/>
        <c:crosses val="autoZero"/>
        <c:auto val="1"/>
        <c:lblAlgn val="ctr"/>
        <c:lblOffset val="100"/>
        <c:noMultiLvlLbl val="0"/>
      </c:catAx>
      <c:valAx>
        <c:axId val="110761951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532878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Non-Therapeutic Substances found in Suicides at the Time of Autopsy by Age Group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Cocaine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Sheet1!$A$2:$A$8</c:f>
              <c:strCache>
                <c:ptCount val="7"/>
                <c:pt idx="0">
                  <c:v>0-17</c:v>
                </c:pt>
                <c:pt idx="1">
                  <c:v>18-24</c:v>
                </c:pt>
                <c:pt idx="2">
                  <c:v>25-34</c:v>
                </c:pt>
                <c:pt idx="3">
                  <c:v>35-44</c:v>
                </c:pt>
                <c:pt idx="4">
                  <c:v>45-54</c:v>
                </c:pt>
                <c:pt idx="5">
                  <c:v>55-64</c:v>
                </c:pt>
                <c:pt idx="6">
                  <c:v>65+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0</c:v>
                </c:pt>
                <c:pt idx="1">
                  <c:v>7</c:v>
                </c:pt>
                <c:pt idx="2">
                  <c:v>32</c:v>
                </c:pt>
                <c:pt idx="3">
                  <c:v>33</c:v>
                </c:pt>
                <c:pt idx="4">
                  <c:v>30</c:v>
                </c:pt>
                <c:pt idx="5">
                  <c:v>14</c:v>
                </c:pt>
                <c:pt idx="6">
                  <c:v>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7C8-48CD-9722-6E335CBF18E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Marijuana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Sheet1!$A$2:$A$8</c:f>
              <c:strCache>
                <c:ptCount val="7"/>
                <c:pt idx="0">
                  <c:v>0-17</c:v>
                </c:pt>
                <c:pt idx="1">
                  <c:v>18-24</c:v>
                </c:pt>
                <c:pt idx="2">
                  <c:v>25-34</c:v>
                </c:pt>
                <c:pt idx="3">
                  <c:v>35-44</c:v>
                </c:pt>
                <c:pt idx="4">
                  <c:v>45-54</c:v>
                </c:pt>
                <c:pt idx="5">
                  <c:v>55-64</c:v>
                </c:pt>
                <c:pt idx="6">
                  <c:v>65+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4</c:v>
                </c:pt>
                <c:pt idx="1">
                  <c:v>60</c:v>
                </c:pt>
                <c:pt idx="2">
                  <c:v>87</c:v>
                </c:pt>
                <c:pt idx="3">
                  <c:v>56</c:v>
                </c:pt>
                <c:pt idx="4">
                  <c:v>58</c:v>
                </c:pt>
                <c:pt idx="5">
                  <c:v>48</c:v>
                </c:pt>
                <c:pt idx="6">
                  <c:v>22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7C8-48CD-9722-6E335CBF18E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BAC≥.80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Sheet1!$A$2:$A$8</c:f>
              <c:strCache>
                <c:ptCount val="7"/>
                <c:pt idx="0">
                  <c:v>0-17</c:v>
                </c:pt>
                <c:pt idx="1">
                  <c:v>18-24</c:v>
                </c:pt>
                <c:pt idx="2">
                  <c:v>25-34</c:v>
                </c:pt>
                <c:pt idx="3">
                  <c:v>35-44</c:v>
                </c:pt>
                <c:pt idx="4">
                  <c:v>45-54</c:v>
                </c:pt>
                <c:pt idx="5">
                  <c:v>55-64</c:v>
                </c:pt>
                <c:pt idx="6">
                  <c:v>65+</c:v>
                </c:pt>
              </c:strCache>
            </c:strRef>
          </c:cat>
          <c:val>
            <c:numRef>
              <c:f>Sheet1!$D$2:$D$8</c:f>
              <c:numCache>
                <c:formatCode>General</c:formatCode>
                <c:ptCount val="7"/>
                <c:pt idx="0">
                  <c:v>1</c:v>
                </c:pt>
                <c:pt idx="1">
                  <c:v>40</c:v>
                </c:pt>
                <c:pt idx="2">
                  <c:v>78</c:v>
                </c:pt>
                <c:pt idx="3">
                  <c:v>108</c:v>
                </c:pt>
                <c:pt idx="4">
                  <c:v>144</c:v>
                </c:pt>
                <c:pt idx="5">
                  <c:v>113</c:v>
                </c:pt>
                <c:pt idx="6">
                  <c:v>64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7C8-48CD-9722-6E335CBF18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88181007"/>
        <c:axId val="1107680255"/>
      </c:lineChart>
      <c:catAx>
        <c:axId val="88818100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07680255"/>
        <c:crosses val="autoZero"/>
        <c:auto val="1"/>
        <c:lblAlgn val="ctr"/>
        <c:lblOffset val="100"/>
        <c:noMultiLvlLbl val="0"/>
      </c:catAx>
      <c:valAx>
        <c:axId val="110768025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88181007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 b="1"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2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Education Attainment Region 5 2015-2021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Sheet6!$B$16</c:f>
              <c:strCache>
                <c:ptCount val="1"/>
                <c:pt idx="0">
                  <c:v>Perecntage of Suicides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Sheet6!$A$17:$A$20</c:f>
              <c:strCache>
                <c:ptCount val="4"/>
                <c:pt idx="0">
                  <c:v>High School Diploma or Less</c:v>
                </c:pt>
                <c:pt idx="1">
                  <c:v>College Degree or Post-College</c:v>
                </c:pt>
                <c:pt idx="2">
                  <c:v>Some College Credit</c:v>
                </c:pt>
                <c:pt idx="3">
                  <c:v>Unknown</c:v>
                </c:pt>
              </c:strCache>
            </c:strRef>
          </c:cat>
          <c:val>
            <c:numRef>
              <c:f>Sheet6!$B$17:$B$20</c:f>
              <c:numCache>
                <c:formatCode>General</c:formatCode>
                <c:ptCount val="4"/>
                <c:pt idx="0">
                  <c:v>50.3</c:v>
                </c:pt>
                <c:pt idx="1">
                  <c:v>30.5</c:v>
                </c:pt>
                <c:pt idx="2">
                  <c:v>13.8</c:v>
                </c:pt>
                <c:pt idx="3">
                  <c:v>2.2000000000000002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B32-47B2-9F24-C65E6CE563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16892815"/>
        <c:axId val="1248867231"/>
      </c:barChart>
      <c:lineChart>
        <c:grouping val="standard"/>
        <c:varyColors val="0"/>
        <c:ser>
          <c:idx val="1"/>
          <c:order val="1"/>
          <c:tx>
            <c:strRef>
              <c:f>Sheet6!$C$16</c:f>
              <c:strCache>
                <c:ptCount val="1"/>
                <c:pt idx="0">
                  <c:v>N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Sheet6!$A$17:$A$20</c:f>
              <c:strCache>
                <c:ptCount val="4"/>
                <c:pt idx="0">
                  <c:v>High School Diploma or Less</c:v>
                </c:pt>
                <c:pt idx="1">
                  <c:v>College Degree or Post-College</c:v>
                </c:pt>
                <c:pt idx="2">
                  <c:v>Some College Credit</c:v>
                </c:pt>
                <c:pt idx="3">
                  <c:v>Unknown</c:v>
                </c:pt>
              </c:strCache>
            </c:strRef>
          </c:cat>
          <c:val>
            <c:numRef>
              <c:f>Sheet6!$C$17:$C$20</c:f>
              <c:numCache>
                <c:formatCode>General</c:formatCode>
                <c:ptCount val="4"/>
                <c:pt idx="0">
                  <c:v>226</c:v>
                </c:pt>
                <c:pt idx="1">
                  <c:v>137</c:v>
                </c:pt>
                <c:pt idx="2">
                  <c:v>62</c:v>
                </c:pt>
                <c:pt idx="3">
                  <c:v>10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B32-47B2-9F24-C65E6CE563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20300623"/>
        <c:axId val="1248865567"/>
      </c:lineChart>
      <c:catAx>
        <c:axId val="11168928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48867231"/>
        <c:crosses val="autoZero"/>
        <c:auto val="1"/>
        <c:lblAlgn val="ctr"/>
        <c:lblOffset val="100"/>
        <c:noMultiLvlLbl val="0"/>
      </c:catAx>
      <c:valAx>
        <c:axId val="12488672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16892815"/>
        <c:crosses val="autoZero"/>
        <c:crossBetween val="between"/>
      </c:valAx>
      <c:valAx>
        <c:axId val="1248865567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20300623"/>
        <c:crosses val="max"/>
        <c:crossBetween val="between"/>
      </c:valAx>
      <c:catAx>
        <c:axId val="1320300623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248865567"/>
        <c:crosses val="autoZero"/>
        <c:auto val="1"/>
        <c:lblAlgn val="ctr"/>
        <c:lblOffset val="100"/>
        <c:noMultiLvlLbl val="0"/>
      </c:cat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 b="1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2-06-06T09:36:29.464" idx="40">
    <p:pos x="6835" y="207"/>
    <p:text>Change to "Unintentional"</p:text>
    <p:extLst>
      <p:ext uri="{C676402C-5697-4E1C-873F-D02D1690AC5C}">
        <p15:threadingInfo xmlns:p15="http://schemas.microsoft.com/office/powerpoint/2012/main" timeZoneBias="240"/>
      </p:ext>
    </p:extLst>
  </p:cm>
</p:cmLst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2-10T20:33:48.738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 0,'0'0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2-10T20:33:51.123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 0,'0'0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2-10T20:33:53.253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2-10T20:33:54.044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2-10T20:33:55.029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 0,'0'0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2-10T20:33:56.043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12 1,'-5'0,"-2"0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2-10T20:33:54.044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2-10T20:33:56.043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12 1,'-5'0,"-2"0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637CAAAD-7947-4440-85F6-6F38266B4EB5}" type="datetimeFigureOut">
              <a:rPr lang="en-US" smtClean="0"/>
              <a:t>6/28/2022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8272E5CC-2C24-4679-B60D-70B90647102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36313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E0870B-E3F8-41F4-8E78-348E7A959E1D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2770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2015 384</a:t>
            </a:r>
          </a:p>
          <a:p>
            <a:r>
              <a:rPr lang="en-US" dirty="0"/>
              <a:t>2016 389</a:t>
            </a:r>
          </a:p>
          <a:p>
            <a:r>
              <a:rPr lang="en-US" dirty="0"/>
              <a:t>2017 403</a:t>
            </a:r>
          </a:p>
          <a:p>
            <a:r>
              <a:rPr lang="en-US" dirty="0"/>
              <a:t>2018 420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BBB857-E358-4085-8F55-D25E1C69D696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58632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53568" indent="-28983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59336" indent="-23186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23071" indent="-23186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86806" indent="-23186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50539" indent="-23186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3014274" indent="-23186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78009" indent="-23186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941743" indent="-23186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r" defTabSz="914400" rtl="0" eaLnBrk="0" fontAlgn="auto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E511EE-A345-421C-9E27-D6E18363A7D1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0" fontAlgn="auto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22885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53568" indent="-28983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59336" indent="-23186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23071" indent="-23186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86806" indent="-23186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50539" indent="-23186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3014274" indent="-23186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78009" indent="-23186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941743" indent="-23186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r" defTabSz="914400" rtl="0" eaLnBrk="0" fontAlgn="auto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E511EE-A345-421C-9E27-D6E18363A7D1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0" fontAlgn="auto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67883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85800" lvl="1" indent="-228600"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E0870B-E3F8-41F4-8E78-348E7A959E1D}" type="slidenum">
              <a:rPr lang="en-US" smtClean="0"/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17596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8E5D6E-31D0-46F0-A504-228827B5A6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E4C95BD-3E0F-4CA6-A1BC-4FB29B1C1E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09B5F4-B574-4B78-8333-018E5DED3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37364-0C61-4788-9881-C9E688F19786}" type="datetimeFigureOut">
              <a:rPr lang="en-US" smtClean="0"/>
              <a:t>6/28/2022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C7A6E3-98FF-4A1F-AAB2-5A572736F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F7B8B8-B50B-4A3D-805F-4EC3AADD8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B864A-A4BA-4561-829E-BDD724F27F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12541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83BDE5-5621-43EE-883E-A05F9343CA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DE4DA4-6AA5-4B03-9AD8-650A20520A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2C7E04-3B05-4869-9B02-E979AF40E1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37364-0C61-4788-9881-C9E688F19786}" type="datetimeFigureOut">
              <a:rPr lang="en-US" smtClean="0"/>
              <a:t>6/28/2022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161413-13F1-4733-A5AF-33FFF4AD96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69FF28-0DF6-4524-98F8-7ED6CF3CAF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B864A-A4BA-4561-829E-BDD724F27F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09588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138010B-6171-438E-A426-79B39755BC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7F3D5F9-B0DF-4AB5-9FF4-74668ADBB0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A9BF76-6823-4A2B-827B-1C0D36DCE6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37364-0C61-4788-9881-C9E688F19786}" type="datetimeFigureOut">
              <a:rPr lang="en-US" smtClean="0"/>
              <a:t>6/28/2022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DD5163-109A-4003-9E5C-116524610C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49ED6A-2968-490E-9233-18C6271A35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B864A-A4BA-4561-829E-BDD724F27F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80111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gradFill rotWithShape="1">
            <a:gsLst>
              <a:gs pos="0">
                <a:srgbClr val="0082C8">
                  <a:alpha val="50000"/>
                </a:srgbClr>
              </a:gs>
              <a:gs pos="100000">
                <a:srgbClr val="FFFFFF"/>
              </a:gs>
            </a:gsLst>
            <a:lin ang="162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576" tIns="36576" rIns="36576" bIns="36576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US" altLang="en-US" sz="1800" dirty="0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6096000"/>
            <a:ext cx="12192000" cy="76200"/>
          </a:xfrm>
          <a:prstGeom prst="rect">
            <a:avLst/>
          </a:prstGeom>
          <a:solidFill>
            <a:srgbClr val="4DBD9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576" tIns="36576" rIns="36576" bIns="36576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US" altLang="en-US" sz="1800" dirty="0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711200" y="6324600"/>
            <a:ext cx="107696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b="1" dirty="0">
                <a:solidFill>
                  <a:prstClr val="white"/>
                </a:solidFill>
                <a:cs typeface="Arial" charset="0"/>
              </a:rPr>
              <a:t>Connecticut Department of Public Health  - </a:t>
            </a:r>
            <a:r>
              <a:rPr lang="en-US" sz="1600" b="1" i="1" dirty="0">
                <a:solidFill>
                  <a:prstClr val="white"/>
                </a:solidFill>
                <a:cs typeface="Arial" charset="0"/>
              </a:rPr>
              <a:t>Keeping Connecticut Healthy   </a:t>
            </a:r>
          </a:p>
        </p:txBody>
      </p:sp>
      <p:pic>
        <p:nvPicPr>
          <p:cNvPr id="7" name="Picture 3" descr="DPH-Color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1" y="228601"/>
            <a:ext cx="1234017" cy="982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0" y="1371600"/>
            <a:ext cx="12192000" cy="152400"/>
          </a:xfrm>
          <a:prstGeom prst="rect">
            <a:avLst/>
          </a:prstGeom>
          <a:solidFill>
            <a:srgbClr val="4DBD9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576" tIns="36576" rIns="36576" bIns="36576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US" altLang="en-US" sz="1800" dirty="0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57150">
            <a:solidFill>
              <a:srgbClr val="5BC2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930400" y="274638"/>
            <a:ext cx="9652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1320800" y="2057399"/>
            <a:ext cx="10261600" cy="3810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buFont typeface="Arial" pitchFamily="34" charset="0"/>
              <a:buChar char="•"/>
              <a:defRPr sz="3600"/>
            </a:lvl1pPr>
          </a:lstStyle>
          <a:p>
            <a:pPr lvl="0"/>
            <a:r>
              <a:rPr lang="en-US" noProof="0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19513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A32AE6-CEC7-4E12-807E-955D24A48F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BD9D09-8678-4675-8097-E61CAC6872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D16D57-88C3-4435-9D14-07607E114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37364-0C61-4788-9881-C9E688F19786}" type="datetimeFigureOut">
              <a:rPr lang="en-US" smtClean="0"/>
              <a:t>6/28/2022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1ABBA5-0E31-4CD3-9DB2-4A3FB82E7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EFD8D3-3C82-4C1A-AE25-E7ED24C44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B864A-A4BA-4561-829E-BDD724F27F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9950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E93E59-9011-43A2-8041-752B810706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294E22-AFFB-4307-835B-E31BFF8837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B5D69B-4D9E-4FF1-8342-754B81268A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37364-0C61-4788-9881-C9E688F19786}" type="datetimeFigureOut">
              <a:rPr lang="en-US" smtClean="0"/>
              <a:t>6/28/2022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044C40-3983-4CCA-BD45-04FBE5D7BC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3EB09B-B853-45BE-9082-C78838D40B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B864A-A4BA-4561-829E-BDD724F27F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57443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C40F3B-8E4B-4409-A10B-0221F4B918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B5CB4E-FC36-4446-980F-7416269D3D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CC8183-8A72-42C4-AE62-C1C7C3958A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E98CFE-0EB3-4DDD-908D-4220045A4F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37364-0C61-4788-9881-C9E688F19786}" type="datetimeFigureOut">
              <a:rPr lang="en-US" smtClean="0"/>
              <a:t>6/28/2022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D259D4-C381-48B8-9CCD-D6C30D10F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4C9769-0043-4F88-9EE7-F40907645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B864A-A4BA-4561-829E-BDD724F27F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123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9B6AD0-93D9-4C59-A0D8-7B99D4F6C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2C289B-9E59-434A-BA37-3638D3A01E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E9053E-0190-4C6D-A0CE-B82C47E09D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78DA4EF-B744-4195-A04E-40B047A784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EB07E53-8F74-4434-9F1C-C093C9B3A4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9E05DE3-6F9C-4A38-8770-0EA0E19641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37364-0C61-4788-9881-C9E688F19786}" type="datetimeFigureOut">
              <a:rPr lang="en-US" smtClean="0"/>
              <a:t>6/28/2022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8B58D5-A75F-43B5-A6ED-A1C1D1A8B8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A602C3D-6CF5-452B-ADA6-2EF0AE0AF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B864A-A4BA-4561-829E-BDD724F27F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8802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69AD7C-BBA9-4774-A219-13885A4108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54CE59C-A025-4F2F-ADFC-730CB6AF28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37364-0C61-4788-9881-C9E688F19786}" type="datetimeFigureOut">
              <a:rPr lang="en-US" smtClean="0"/>
              <a:t>6/28/2022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5764495-79AF-4C10-9866-1B262AD7D2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6773F9-D0E6-4480-AC14-A6A59B8141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B864A-A4BA-4561-829E-BDD724F27F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61825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E18B9E3-037B-4AB0-884E-2152A04A9A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37364-0C61-4788-9881-C9E688F19786}" type="datetimeFigureOut">
              <a:rPr lang="en-US" smtClean="0"/>
              <a:t>6/28/2022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E045676-5A97-42BC-9CC8-F7F005D91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E9A976-D3CE-4D8E-B0A9-30A47E7FF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B864A-A4BA-4561-829E-BDD724F27F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16404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C990F5-586F-4BFA-BB9F-5653944B35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491519-AF2E-4AE9-A187-67A693CB4E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95697D-9B95-4A27-A0CD-30BA10D706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F3D596-C847-4E40-B49F-478B4FA5A0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37364-0C61-4788-9881-C9E688F19786}" type="datetimeFigureOut">
              <a:rPr lang="en-US" smtClean="0"/>
              <a:t>6/28/2022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8DC64D-C9A3-46A2-A478-DA82F87014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2376DD-0473-4A34-BA52-A646D8CED4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B864A-A4BA-4561-829E-BDD724F27F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10758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EED38-9199-4682-B198-81A4EAB63A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A809305-67A5-4B85-934A-6A8C7A9418A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000D2F-12E8-46F9-987C-ED799797CE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A30204-51DD-4A53-89C8-F9EBD980B8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37364-0C61-4788-9881-C9E688F19786}" type="datetimeFigureOut">
              <a:rPr lang="en-US" smtClean="0"/>
              <a:t>6/28/2022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64A4C3-EF48-47C1-AB85-1153E1662F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CF7AA5-2481-44B5-B162-A22DA42FC6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B864A-A4BA-4561-829E-BDD724F27F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2789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2E3E211-0477-4128-BCD0-18A3C4AB9C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C23446-E529-44EA-BED4-440BAAF3CD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6A214D-B54A-4818-9C65-91513220E7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C37364-0C61-4788-9881-C9E688F19786}" type="datetimeFigureOut">
              <a:rPr lang="en-US" smtClean="0"/>
              <a:t>6/28/2022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A49E94-6A5C-46B5-ABFC-30F8AD7F39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04D7BF-87B5-4ECD-945A-30D1FCCBCD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1B864A-A4BA-4561-829E-BDD724F27F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015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portal.ct.gov/DPH/Health-Education-Management--Surveillance/The-Office-of-Injury-Prevention/Connecticut-Violent-Death-Reporting-System-CTVDRS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5.xml"/><Relationship Id="rId4" Type="http://schemas.openxmlformats.org/officeDocument/2006/relationships/comments" Target="../comments/commen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mailto:Michael.Makowski@ct.gov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customXml" Target="../ink/ink6.xml"/><Relationship Id="rId3" Type="http://schemas.openxmlformats.org/officeDocument/2006/relationships/image" Target="../media/image3.emf"/><Relationship Id="rId7" Type="http://schemas.openxmlformats.org/officeDocument/2006/relationships/customXml" Target="../ink/ink5.xml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12.xml"/><Relationship Id="rId6" Type="http://schemas.openxmlformats.org/officeDocument/2006/relationships/customXml" Target="../ink/ink4.xml"/><Relationship Id="rId5" Type="http://schemas.openxmlformats.org/officeDocument/2006/relationships/customXml" Target="../ink/ink3.xml"/><Relationship Id="rId10" Type="http://schemas.openxmlformats.org/officeDocument/2006/relationships/image" Target="../media/image2.png"/><Relationship Id="rId4" Type="http://schemas.openxmlformats.org/officeDocument/2006/relationships/customXml" Target="../ink/ink2.xml"/><Relationship Id="rId9" Type="http://schemas.openxmlformats.org/officeDocument/2006/relationships/image" Target="../media/image4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7" Type="http://schemas.openxmlformats.org/officeDocument/2006/relationships/image" Target="../media/image2.png"/><Relationship Id="rId2" Type="http://schemas.openxmlformats.org/officeDocument/2006/relationships/customXml" Target="../ink/ink7.xml"/><Relationship Id="rId1" Type="http://schemas.openxmlformats.org/officeDocument/2006/relationships/slideLayout" Target="../slideLayouts/slideLayout12.xml"/><Relationship Id="rId6" Type="http://schemas.openxmlformats.org/officeDocument/2006/relationships/chart" Target="../charts/chart5.xml"/><Relationship Id="rId5" Type="http://schemas.openxmlformats.org/officeDocument/2006/relationships/image" Target="../media/image4.emf"/><Relationship Id="rId4" Type="http://schemas.openxmlformats.org/officeDocument/2006/relationships/customXml" Target="../ink/ink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798162" y="1909343"/>
            <a:ext cx="8305800" cy="93302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3200" b="1" dirty="0"/>
              <a:t> The Connecticut Violent Death Reporting System 2015 to 2021</a:t>
            </a:r>
          </a:p>
          <a:p>
            <a:pPr marL="0" indent="0" algn="ctr">
              <a:buNone/>
            </a:pPr>
            <a:endParaRPr lang="en-US" sz="32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647088" y="3410261"/>
            <a:ext cx="5391807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Presented by Michael Makowski, MPH </a:t>
            </a:r>
          </a:p>
          <a:p>
            <a:pPr algn="ctr"/>
            <a:r>
              <a:rPr lang="en-US" sz="2400" dirty="0"/>
              <a:t>June 29, 2022</a:t>
            </a:r>
          </a:p>
          <a:p>
            <a:pPr algn="ctr"/>
            <a:endParaRPr lang="en-US" sz="2000" dirty="0"/>
          </a:p>
          <a:p>
            <a:pPr algn="ctr"/>
            <a:r>
              <a:rPr lang="en-US" sz="2000" dirty="0"/>
              <a:t>Injury and Violence Surveillance Unit</a:t>
            </a:r>
          </a:p>
          <a:p>
            <a:pPr algn="ctr"/>
            <a:r>
              <a:rPr lang="en-US" sz="2000" dirty="0"/>
              <a:t>Community, Family Health and Prevention Section</a:t>
            </a:r>
          </a:p>
          <a:p>
            <a:pPr algn="ctr"/>
            <a:r>
              <a:rPr lang="en-US" sz="2000" dirty="0"/>
              <a:t>Connecticut Department of Public Health</a:t>
            </a:r>
          </a:p>
          <a:p>
            <a:pPr algn="ctr"/>
            <a:endParaRPr lang="en-US" sz="2000" dirty="0"/>
          </a:p>
        </p:txBody>
      </p:sp>
      <p:pic>
        <p:nvPicPr>
          <p:cNvPr id="6" name="Picture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6257" y="355122"/>
            <a:ext cx="1694460" cy="6130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646027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9301" y="30144"/>
            <a:ext cx="8648700" cy="1341456"/>
          </a:xfrm>
        </p:spPr>
        <p:txBody>
          <a:bodyPr>
            <a:normAutofit/>
          </a:bodyPr>
          <a:lstStyle/>
          <a:p>
            <a:r>
              <a:rPr lang="en-US" altLang="en-US" sz="4000" dirty="0"/>
              <a:t>Lethal Means: CT Suicides 2015-2021</a:t>
            </a:r>
            <a:endParaRPr lang="en-US" sz="4000" dirty="0"/>
          </a:p>
        </p:txBody>
      </p:sp>
      <p:sp>
        <p:nvSpPr>
          <p:cNvPr id="5" name="Rectangle 4"/>
          <p:cNvSpPr/>
          <p:nvPr/>
        </p:nvSpPr>
        <p:spPr>
          <a:xfrm>
            <a:off x="1435261" y="1902124"/>
            <a:ext cx="9907929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800" dirty="0"/>
              <a:t>Most</a:t>
            </a:r>
            <a:r>
              <a:rPr lang="en-US" altLang="en-US" sz="2000" dirty="0"/>
              <a:t> Common Methods – Death by Suicide:</a:t>
            </a:r>
          </a:p>
          <a:p>
            <a:pPr lvl="1"/>
            <a:r>
              <a:rPr lang="en-US" altLang="en-US" sz="2000" b="1" dirty="0"/>
              <a:t>Males</a:t>
            </a:r>
            <a:r>
              <a:rPr lang="en-US" altLang="en-US" sz="2000" dirty="0"/>
              <a:t> </a:t>
            </a:r>
          </a:p>
          <a:p>
            <a:pPr lvl="1"/>
            <a:r>
              <a:rPr lang="en-US" altLang="en-US" sz="2000" dirty="0"/>
              <a:t>1)Hanging/asphyxiation (39%)</a:t>
            </a:r>
          </a:p>
          <a:p>
            <a:pPr lvl="1"/>
            <a:r>
              <a:rPr lang="en-US" altLang="en-US" sz="2000" dirty="0"/>
              <a:t>2)Firearm (35%) </a:t>
            </a:r>
          </a:p>
          <a:p>
            <a:pPr lvl="1"/>
            <a:r>
              <a:rPr lang="en-US" altLang="en-US" sz="2000" dirty="0"/>
              <a:t>3)Drug overdose (14%)</a:t>
            </a:r>
          </a:p>
          <a:p>
            <a:pPr lvl="1"/>
            <a:r>
              <a:rPr lang="en-US" altLang="en-US" sz="2000" b="1" dirty="0"/>
              <a:t>Females</a:t>
            </a:r>
            <a:r>
              <a:rPr lang="en-US" altLang="en-US" sz="2000" dirty="0"/>
              <a:t> </a:t>
            </a:r>
          </a:p>
          <a:p>
            <a:pPr lvl="1"/>
            <a:r>
              <a:rPr lang="en-US" altLang="en-US" sz="2000" dirty="0"/>
              <a:t>1)Drug overdose (44%) </a:t>
            </a:r>
          </a:p>
          <a:p>
            <a:pPr lvl="1"/>
            <a:r>
              <a:rPr lang="en-US" altLang="en-US" sz="2000" dirty="0"/>
              <a:t>2)Hanging/asphyxiation (31%) </a:t>
            </a:r>
          </a:p>
          <a:p>
            <a:pPr lvl="1"/>
            <a:r>
              <a:rPr lang="en-US" altLang="en-US" sz="2000" dirty="0"/>
              <a:t>3)Firearm (9%) </a:t>
            </a:r>
          </a:p>
        </p:txBody>
      </p:sp>
      <p:pic>
        <p:nvPicPr>
          <p:cNvPr id="6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2906" y="394365"/>
            <a:ext cx="1694460" cy="613013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3627407" y="5734890"/>
            <a:ext cx="47005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Data Source: CT Violent Death Reporting System</a:t>
            </a:r>
          </a:p>
        </p:txBody>
      </p:sp>
    </p:spTree>
    <p:extLst>
      <p:ext uri="{BB962C8B-B14F-4D97-AF65-F5344CB8AC3E}">
        <p14:creationId xmlns:p14="http://schemas.microsoft.com/office/powerpoint/2010/main" val="26159900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 bwMode="auto">
          <a:xfrm>
            <a:off x="1680731" y="-29894"/>
            <a:ext cx="10017283" cy="134416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200" dirty="0"/>
              <a:t>Suicide Rates of Connecticut Cities and Towns 2015 to 2019</a:t>
            </a:r>
            <a:endParaRPr lang="en-US" altLang="en-US" sz="3200" dirty="0"/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 bwMode="auto">
          <a:xfrm>
            <a:off x="0" y="1529788"/>
            <a:ext cx="2039007" cy="456300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pPr marL="457200" lvl="1" indent="0">
              <a:buNone/>
            </a:pPr>
            <a:r>
              <a:rPr lang="en-US" altLang="en-US" sz="1800" dirty="0"/>
              <a:t>Based on resident city and at least 20 suicides during 2015 to 2019</a:t>
            </a:r>
          </a:p>
          <a:p>
            <a:pPr marL="457200" lvl="1" indent="0">
              <a:buNone/>
            </a:pPr>
            <a:endParaRPr lang="en-US" altLang="en-US" sz="1400" dirty="0"/>
          </a:p>
          <a:p>
            <a:pPr lvl="2"/>
            <a:endParaRPr lang="en-US" altLang="en-US" sz="2400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096C25D3-67A5-4A46-A1DB-07D7460E79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7178208"/>
              </p:ext>
            </p:extLst>
          </p:nvPr>
        </p:nvGraphicFramePr>
        <p:xfrm>
          <a:off x="2118177" y="935433"/>
          <a:ext cx="8502197" cy="580171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47437">
                  <a:extLst>
                    <a:ext uri="{9D8B030D-6E8A-4147-A177-3AD203B41FA5}">
                      <a16:colId xmlns:a16="http://schemas.microsoft.com/office/drawing/2014/main" val="3207615310"/>
                    </a:ext>
                  </a:extLst>
                </a:gridCol>
                <a:gridCol w="3548575">
                  <a:extLst>
                    <a:ext uri="{9D8B030D-6E8A-4147-A177-3AD203B41FA5}">
                      <a16:colId xmlns:a16="http://schemas.microsoft.com/office/drawing/2014/main" val="996064163"/>
                    </a:ext>
                  </a:extLst>
                </a:gridCol>
                <a:gridCol w="1406185">
                  <a:extLst>
                    <a:ext uri="{9D8B030D-6E8A-4147-A177-3AD203B41FA5}">
                      <a16:colId xmlns:a16="http://schemas.microsoft.com/office/drawing/2014/main" val="1969255284"/>
                    </a:ext>
                  </a:extLst>
                </a:gridCol>
              </a:tblGrid>
              <a:tr h="20005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City/Town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18" marR="6001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Suicide Rate per 100,000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18" marR="6001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Number of Suicides</a:t>
                      </a:r>
                    </a:p>
                  </a:txBody>
                  <a:tcPr marL="60018" marR="60018" marT="0" marB="0" anchor="b"/>
                </a:tc>
                <a:extLst>
                  <a:ext uri="{0D108BD9-81ED-4DB2-BD59-A6C34878D82A}">
                    <a16:rowId xmlns:a16="http://schemas.microsoft.com/office/drawing/2014/main" val="2476712885"/>
                  </a:ext>
                </a:extLst>
              </a:tr>
              <a:tr h="20005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Plainville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18" marR="6001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23.7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18" marR="6001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</a:t>
                      </a:r>
                    </a:p>
                  </a:txBody>
                  <a:tcPr marL="60018" marR="60018" marT="0" marB="0" anchor="b"/>
                </a:tc>
                <a:extLst>
                  <a:ext uri="{0D108BD9-81ED-4DB2-BD59-A6C34878D82A}">
                    <a16:rowId xmlns:a16="http://schemas.microsoft.com/office/drawing/2014/main" val="3030290516"/>
                  </a:ext>
                </a:extLst>
              </a:tr>
              <a:tr h="20005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Bristol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18" marR="6001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18.9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18" marR="6001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57</a:t>
                      </a:r>
                    </a:p>
                  </a:txBody>
                  <a:tcPr marL="60018" marR="60018" marT="0" marB="0" anchor="b"/>
                </a:tc>
                <a:extLst>
                  <a:ext uri="{0D108BD9-81ED-4DB2-BD59-A6C34878D82A}">
                    <a16:rowId xmlns:a16="http://schemas.microsoft.com/office/drawing/2014/main" val="831392388"/>
                  </a:ext>
                </a:extLst>
              </a:tr>
              <a:tr h="20005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Vernon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18" marR="6001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17.1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18" marR="6001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</a:t>
                      </a:r>
                    </a:p>
                  </a:txBody>
                  <a:tcPr marL="60018" marR="60018" marT="0" marB="0" anchor="b"/>
                </a:tc>
                <a:extLst>
                  <a:ext uri="{0D108BD9-81ED-4DB2-BD59-A6C34878D82A}">
                    <a16:rowId xmlns:a16="http://schemas.microsoft.com/office/drawing/2014/main" val="3360684215"/>
                  </a:ext>
                </a:extLst>
              </a:tr>
              <a:tr h="20005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Branford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18" marR="6001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16.4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18" marR="6001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</a:t>
                      </a:r>
                    </a:p>
                  </a:txBody>
                  <a:tcPr marL="60018" marR="60018" marT="0" marB="0" anchor="b"/>
                </a:tc>
                <a:extLst>
                  <a:ext uri="{0D108BD9-81ED-4DB2-BD59-A6C34878D82A}">
                    <a16:rowId xmlns:a16="http://schemas.microsoft.com/office/drawing/2014/main" val="576964786"/>
                  </a:ext>
                </a:extLst>
              </a:tr>
              <a:tr h="20005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Meriden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18" marR="6001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16.0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18" marR="6001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48</a:t>
                      </a:r>
                    </a:p>
                  </a:txBody>
                  <a:tcPr marL="60018" marR="60018" marT="0" marB="0" anchor="b"/>
                </a:tc>
                <a:extLst>
                  <a:ext uri="{0D108BD9-81ED-4DB2-BD59-A6C34878D82A}">
                    <a16:rowId xmlns:a16="http://schemas.microsoft.com/office/drawing/2014/main" val="3615836479"/>
                  </a:ext>
                </a:extLst>
              </a:tr>
              <a:tr h="20005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Enfield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18" marR="6001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15.7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18" marR="6001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</a:t>
                      </a:r>
                    </a:p>
                  </a:txBody>
                  <a:tcPr marL="60018" marR="60018" marT="0" marB="0" anchor="b"/>
                </a:tc>
                <a:extLst>
                  <a:ext uri="{0D108BD9-81ED-4DB2-BD59-A6C34878D82A}">
                    <a16:rowId xmlns:a16="http://schemas.microsoft.com/office/drawing/2014/main" val="1281439313"/>
                  </a:ext>
                </a:extLst>
              </a:tr>
              <a:tr h="20005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Wallingford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18" marR="6001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15.6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18" marR="6001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</a:t>
                      </a:r>
                    </a:p>
                  </a:txBody>
                  <a:tcPr marL="60018" marR="60018" marT="0" marB="0" anchor="b"/>
                </a:tc>
                <a:extLst>
                  <a:ext uri="{0D108BD9-81ED-4DB2-BD59-A6C34878D82A}">
                    <a16:rowId xmlns:a16="http://schemas.microsoft.com/office/drawing/2014/main" val="698310527"/>
                  </a:ext>
                </a:extLst>
              </a:tr>
              <a:tr h="20005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Torrington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18" marR="6001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15.0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18" marR="6001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</a:t>
                      </a:r>
                    </a:p>
                  </a:txBody>
                  <a:tcPr marL="60018" marR="60018" marT="0" marB="0" anchor="b"/>
                </a:tc>
                <a:extLst>
                  <a:ext uri="{0D108BD9-81ED-4DB2-BD59-A6C34878D82A}">
                    <a16:rowId xmlns:a16="http://schemas.microsoft.com/office/drawing/2014/main" val="1197104016"/>
                  </a:ext>
                </a:extLst>
              </a:tr>
              <a:tr h="20005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Norwich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18" marR="6001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14.7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18" marR="6001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</a:t>
                      </a:r>
                    </a:p>
                  </a:txBody>
                  <a:tcPr marL="60018" marR="60018" marT="0" marB="0" anchor="b"/>
                </a:tc>
                <a:extLst>
                  <a:ext uri="{0D108BD9-81ED-4DB2-BD59-A6C34878D82A}">
                    <a16:rowId xmlns:a16="http://schemas.microsoft.com/office/drawing/2014/main" val="1253704965"/>
                  </a:ext>
                </a:extLst>
              </a:tr>
              <a:tr h="20005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Windsor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18" marR="6001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14.5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18" marR="6001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</a:t>
                      </a:r>
                    </a:p>
                  </a:txBody>
                  <a:tcPr marL="60018" marR="60018" marT="0" marB="0" anchor="b"/>
                </a:tc>
                <a:extLst>
                  <a:ext uri="{0D108BD9-81ED-4DB2-BD59-A6C34878D82A}">
                    <a16:rowId xmlns:a16="http://schemas.microsoft.com/office/drawing/2014/main" val="2015996432"/>
                  </a:ext>
                </a:extLst>
              </a:tr>
              <a:tr h="20005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Southington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18" marR="6001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14.1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18" marR="6001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</a:t>
                      </a:r>
                    </a:p>
                  </a:txBody>
                  <a:tcPr marL="60018" marR="60018" marT="0" marB="0" anchor="b"/>
                </a:tc>
                <a:extLst>
                  <a:ext uri="{0D108BD9-81ED-4DB2-BD59-A6C34878D82A}">
                    <a16:rowId xmlns:a16="http://schemas.microsoft.com/office/drawing/2014/main" val="3020786063"/>
                  </a:ext>
                </a:extLst>
              </a:tr>
              <a:tr h="20005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Shelton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18" marR="6001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14.0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18" marR="6001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</a:t>
                      </a:r>
                    </a:p>
                  </a:txBody>
                  <a:tcPr marL="60018" marR="60018" marT="0" marB="0" anchor="b"/>
                </a:tc>
                <a:extLst>
                  <a:ext uri="{0D108BD9-81ED-4DB2-BD59-A6C34878D82A}">
                    <a16:rowId xmlns:a16="http://schemas.microsoft.com/office/drawing/2014/main" val="4030104620"/>
                  </a:ext>
                </a:extLst>
              </a:tr>
              <a:tr h="20005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Milford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18" marR="6001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13.6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18" marR="6001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</a:t>
                      </a:r>
                    </a:p>
                  </a:txBody>
                  <a:tcPr marL="60018" marR="60018" marT="0" marB="0" anchor="b"/>
                </a:tc>
                <a:extLst>
                  <a:ext uri="{0D108BD9-81ED-4DB2-BD59-A6C34878D82A}">
                    <a16:rowId xmlns:a16="http://schemas.microsoft.com/office/drawing/2014/main" val="2382289005"/>
                  </a:ext>
                </a:extLst>
              </a:tr>
              <a:tr h="20005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Groton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18" marR="6001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12.2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18" marR="6001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</a:t>
                      </a:r>
                    </a:p>
                  </a:txBody>
                  <a:tcPr marL="60018" marR="60018" marT="0" marB="0" anchor="b"/>
                </a:tc>
                <a:extLst>
                  <a:ext uri="{0D108BD9-81ED-4DB2-BD59-A6C34878D82A}">
                    <a16:rowId xmlns:a16="http://schemas.microsoft.com/office/drawing/2014/main" val="1099244483"/>
                  </a:ext>
                </a:extLst>
              </a:tr>
              <a:tr h="20005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Manchester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18" marR="6001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12.1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18" marR="6001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</a:t>
                      </a:r>
                    </a:p>
                  </a:txBody>
                  <a:tcPr marL="60018" marR="60018" marT="0" marB="0" anchor="b"/>
                </a:tc>
                <a:extLst>
                  <a:ext uri="{0D108BD9-81ED-4DB2-BD59-A6C34878D82A}">
                    <a16:rowId xmlns:a16="http://schemas.microsoft.com/office/drawing/2014/main" val="1080211460"/>
                  </a:ext>
                </a:extLst>
              </a:tr>
              <a:tr h="20005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Middletown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18" marR="6001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12.0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18" marR="6001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</a:t>
                      </a:r>
                    </a:p>
                  </a:txBody>
                  <a:tcPr marL="60018" marR="60018" marT="0" marB="0" anchor="b"/>
                </a:tc>
                <a:extLst>
                  <a:ext uri="{0D108BD9-81ED-4DB2-BD59-A6C34878D82A}">
                    <a16:rowId xmlns:a16="http://schemas.microsoft.com/office/drawing/2014/main" val="608700005"/>
                  </a:ext>
                </a:extLst>
              </a:tr>
              <a:tr h="20005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Waterbury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18" marR="6001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12.0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18" marR="6001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65</a:t>
                      </a:r>
                    </a:p>
                  </a:txBody>
                  <a:tcPr marL="60018" marR="60018" marT="0" marB="0" anchor="b"/>
                </a:tc>
                <a:extLst>
                  <a:ext uri="{0D108BD9-81ED-4DB2-BD59-A6C34878D82A}">
                    <a16:rowId xmlns:a16="http://schemas.microsoft.com/office/drawing/2014/main" val="1912584554"/>
                  </a:ext>
                </a:extLst>
              </a:tr>
              <a:tr h="20005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New Britain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18" marR="6001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11.3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18" marR="6001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41</a:t>
                      </a:r>
                    </a:p>
                  </a:txBody>
                  <a:tcPr marL="60018" marR="60018" marT="0" marB="0" anchor="b"/>
                </a:tc>
                <a:extLst>
                  <a:ext uri="{0D108BD9-81ED-4DB2-BD59-A6C34878D82A}">
                    <a16:rowId xmlns:a16="http://schemas.microsoft.com/office/drawing/2014/main" val="419145561"/>
                  </a:ext>
                </a:extLst>
              </a:tr>
              <a:tr h="20005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West Haven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18" marR="6001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10.6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18" marR="6001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</a:t>
                      </a:r>
                    </a:p>
                  </a:txBody>
                  <a:tcPr marL="60018" marR="60018" marT="0" marB="0" anchor="b"/>
                </a:tc>
                <a:extLst>
                  <a:ext uri="{0D108BD9-81ED-4DB2-BD59-A6C34878D82A}">
                    <a16:rowId xmlns:a16="http://schemas.microsoft.com/office/drawing/2014/main" val="2553177230"/>
                  </a:ext>
                </a:extLst>
              </a:tr>
              <a:tr h="20005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New Haven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18" marR="6001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8.6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18" marR="6001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56</a:t>
                      </a:r>
                    </a:p>
                  </a:txBody>
                  <a:tcPr marL="60018" marR="60018" marT="0" marB="0" anchor="b"/>
                </a:tc>
                <a:extLst>
                  <a:ext uri="{0D108BD9-81ED-4DB2-BD59-A6C34878D82A}">
                    <a16:rowId xmlns:a16="http://schemas.microsoft.com/office/drawing/2014/main" val="20873069"/>
                  </a:ext>
                </a:extLst>
              </a:tr>
              <a:tr h="20005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Hamden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18" marR="6001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7.8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18" marR="6001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</a:t>
                      </a:r>
                    </a:p>
                  </a:txBody>
                  <a:tcPr marL="60018" marR="60018" marT="0" marB="0" anchor="b"/>
                </a:tc>
                <a:extLst>
                  <a:ext uri="{0D108BD9-81ED-4DB2-BD59-A6C34878D82A}">
                    <a16:rowId xmlns:a16="http://schemas.microsoft.com/office/drawing/2014/main" val="1679436031"/>
                  </a:ext>
                </a:extLst>
              </a:tr>
              <a:tr h="20005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Stamford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18" marR="6001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7.7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18" marR="6001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</a:t>
                      </a:r>
                    </a:p>
                  </a:txBody>
                  <a:tcPr marL="60018" marR="60018" marT="0" marB="0" anchor="b"/>
                </a:tc>
                <a:extLst>
                  <a:ext uri="{0D108BD9-81ED-4DB2-BD59-A6C34878D82A}">
                    <a16:rowId xmlns:a16="http://schemas.microsoft.com/office/drawing/2014/main" val="3366223603"/>
                  </a:ext>
                </a:extLst>
              </a:tr>
              <a:tr h="20005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Stratford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18" marR="6001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7.3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18" marR="6001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</a:t>
                      </a:r>
                    </a:p>
                  </a:txBody>
                  <a:tcPr marL="60018" marR="60018" marT="0" marB="0" anchor="b"/>
                </a:tc>
                <a:extLst>
                  <a:ext uri="{0D108BD9-81ED-4DB2-BD59-A6C34878D82A}">
                    <a16:rowId xmlns:a16="http://schemas.microsoft.com/office/drawing/2014/main" val="233672015"/>
                  </a:ext>
                </a:extLst>
              </a:tr>
              <a:tr h="20005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Bridgeport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18" marR="6001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6.7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18" marR="6001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49</a:t>
                      </a:r>
                    </a:p>
                  </a:txBody>
                  <a:tcPr marL="60018" marR="60018" marT="0" marB="0" anchor="b"/>
                </a:tc>
                <a:extLst>
                  <a:ext uri="{0D108BD9-81ED-4DB2-BD59-A6C34878D82A}">
                    <a16:rowId xmlns:a16="http://schemas.microsoft.com/office/drawing/2014/main" val="3058443967"/>
                  </a:ext>
                </a:extLst>
              </a:tr>
              <a:tr h="20005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Danbury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18" marR="6001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6.6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18" marR="6001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</a:t>
                      </a:r>
                    </a:p>
                  </a:txBody>
                  <a:tcPr marL="60018" marR="60018" marT="0" marB="0" anchor="b"/>
                </a:tc>
                <a:extLst>
                  <a:ext uri="{0D108BD9-81ED-4DB2-BD59-A6C34878D82A}">
                    <a16:rowId xmlns:a16="http://schemas.microsoft.com/office/drawing/2014/main" val="3821413187"/>
                  </a:ext>
                </a:extLst>
              </a:tr>
              <a:tr h="20005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Fairfield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18" marR="6001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6.5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18" marR="6001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60018" marR="60018" marT="0" marB="0" anchor="b"/>
                </a:tc>
                <a:extLst>
                  <a:ext uri="{0D108BD9-81ED-4DB2-BD59-A6C34878D82A}">
                    <a16:rowId xmlns:a16="http://schemas.microsoft.com/office/drawing/2014/main" val="808138472"/>
                  </a:ext>
                </a:extLst>
              </a:tr>
              <a:tr h="20005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Norwalk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18" marR="6001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6.1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18" marR="6001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</a:t>
                      </a:r>
                    </a:p>
                  </a:txBody>
                  <a:tcPr marL="60018" marR="60018" marT="0" marB="0" anchor="b"/>
                </a:tc>
                <a:extLst>
                  <a:ext uri="{0D108BD9-81ED-4DB2-BD59-A6C34878D82A}">
                    <a16:rowId xmlns:a16="http://schemas.microsoft.com/office/drawing/2014/main" val="2323215697"/>
                  </a:ext>
                </a:extLst>
              </a:tr>
              <a:tr h="20005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Hartford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18" marR="6001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6.0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18" marR="6001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</a:t>
                      </a:r>
                    </a:p>
                  </a:txBody>
                  <a:tcPr marL="60018" marR="60018" marT="0" marB="0" anchor="b"/>
                </a:tc>
                <a:extLst>
                  <a:ext uri="{0D108BD9-81ED-4DB2-BD59-A6C34878D82A}">
                    <a16:rowId xmlns:a16="http://schemas.microsoft.com/office/drawing/2014/main" val="3485809536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D4103533-8419-4426-8DB2-09594A4D131C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6257" y="127323"/>
            <a:ext cx="1694460" cy="3819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28830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 bwMode="auto">
          <a:xfrm>
            <a:off x="1680731" y="-29894"/>
            <a:ext cx="10017283" cy="134416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200" dirty="0"/>
              <a:t>Suicide Rates of Connecticut Cities and Towns 2020-2021</a:t>
            </a:r>
            <a:endParaRPr lang="en-US" altLang="en-US" sz="3200" dirty="0"/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 bwMode="auto">
          <a:xfrm>
            <a:off x="0" y="1529788"/>
            <a:ext cx="2039007" cy="456300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pPr marL="457200" lvl="1" indent="0">
              <a:buNone/>
            </a:pPr>
            <a:r>
              <a:rPr lang="en-US" altLang="en-US" sz="1800" dirty="0"/>
              <a:t>Based on resident city and at least 10 suicides from 2020 to 2021</a:t>
            </a:r>
          </a:p>
          <a:p>
            <a:pPr marL="457200" lvl="1" indent="0">
              <a:buNone/>
            </a:pPr>
            <a:r>
              <a:rPr lang="en-US" altLang="en-US" sz="1800" dirty="0"/>
              <a:t>* For counts less than 20 rates are considered unstable, unreliable</a:t>
            </a:r>
          </a:p>
          <a:p>
            <a:pPr marL="457200" lvl="1" indent="0">
              <a:buNone/>
            </a:pPr>
            <a:endParaRPr lang="en-US" altLang="en-US" sz="1400" dirty="0"/>
          </a:p>
          <a:p>
            <a:pPr lvl="2"/>
            <a:endParaRPr lang="en-US" altLang="en-US" sz="2400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096C25D3-67A5-4A46-A1DB-07D7460E79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9697169"/>
              </p:ext>
            </p:extLst>
          </p:nvPr>
        </p:nvGraphicFramePr>
        <p:xfrm>
          <a:off x="2173705" y="1732545"/>
          <a:ext cx="8970545" cy="473671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10813">
                  <a:extLst>
                    <a:ext uri="{9D8B030D-6E8A-4147-A177-3AD203B41FA5}">
                      <a16:colId xmlns:a16="http://schemas.microsoft.com/office/drawing/2014/main" val="3207615310"/>
                    </a:ext>
                  </a:extLst>
                </a:gridCol>
                <a:gridCol w="2316342">
                  <a:extLst>
                    <a:ext uri="{9D8B030D-6E8A-4147-A177-3AD203B41FA5}">
                      <a16:colId xmlns:a16="http://schemas.microsoft.com/office/drawing/2014/main" val="996064163"/>
                    </a:ext>
                  </a:extLst>
                </a:gridCol>
                <a:gridCol w="1943390">
                  <a:extLst>
                    <a:ext uri="{9D8B030D-6E8A-4147-A177-3AD203B41FA5}">
                      <a16:colId xmlns:a16="http://schemas.microsoft.com/office/drawing/2014/main" val="1969255284"/>
                    </a:ext>
                  </a:extLst>
                </a:gridCol>
              </a:tblGrid>
              <a:tr h="21842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City/Town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18" marR="6001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Suicide Rate per 100,000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18" marR="6001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Number of Suicides</a:t>
                      </a:r>
                    </a:p>
                  </a:txBody>
                  <a:tcPr marL="60018" marR="60018" marT="0" marB="0" anchor="b"/>
                </a:tc>
                <a:extLst>
                  <a:ext uri="{0D108BD9-81ED-4DB2-BD59-A6C34878D82A}">
                    <a16:rowId xmlns:a16="http://schemas.microsoft.com/office/drawing/2014/main" val="2476712885"/>
                  </a:ext>
                </a:extLst>
              </a:tr>
              <a:tr h="21842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Windham</a:t>
                      </a:r>
                    </a:p>
                  </a:txBody>
                  <a:tcPr marL="60018" marR="6001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*20.5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18" marR="6001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0018" marR="60018" marT="0" marB="0" anchor="b"/>
                </a:tc>
                <a:extLst>
                  <a:ext uri="{0D108BD9-81ED-4DB2-BD59-A6C34878D82A}">
                    <a16:rowId xmlns:a16="http://schemas.microsoft.com/office/drawing/2014/main" val="3030290516"/>
                  </a:ext>
                </a:extLst>
              </a:tr>
              <a:tr h="21842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Branford</a:t>
                      </a:r>
                    </a:p>
                  </a:txBody>
                  <a:tcPr marL="60018" marR="6001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*17.1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18" marR="6001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0018" marR="60018" marT="0" marB="0" anchor="b"/>
                </a:tc>
                <a:extLst>
                  <a:ext uri="{0D108BD9-81ED-4DB2-BD59-A6C34878D82A}">
                    <a16:rowId xmlns:a16="http://schemas.microsoft.com/office/drawing/2014/main" val="831392388"/>
                  </a:ext>
                </a:extLst>
              </a:tr>
              <a:tr h="21842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Vernon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18" marR="6001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*16.5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18" marR="6001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0018" marR="60018" marT="0" marB="0" anchor="b"/>
                </a:tc>
                <a:extLst>
                  <a:ext uri="{0D108BD9-81ED-4DB2-BD59-A6C34878D82A}">
                    <a16:rowId xmlns:a16="http://schemas.microsoft.com/office/drawing/2014/main" val="3360684215"/>
                  </a:ext>
                </a:extLst>
              </a:tr>
              <a:tr h="21842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Hamden</a:t>
                      </a:r>
                    </a:p>
                  </a:txBody>
                  <a:tcPr marL="60018" marR="6001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*13.1</a:t>
                      </a:r>
                    </a:p>
                  </a:txBody>
                  <a:tcPr marL="60018" marR="6001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60018" marR="60018" marT="0" marB="0" anchor="b"/>
                </a:tc>
                <a:extLst>
                  <a:ext uri="{0D108BD9-81ED-4DB2-BD59-A6C34878D82A}">
                    <a16:rowId xmlns:a16="http://schemas.microsoft.com/office/drawing/2014/main" val="576964786"/>
                  </a:ext>
                </a:extLst>
              </a:tr>
              <a:tr h="21842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Enfield</a:t>
                      </a:r>
                    </a:p>
                  </a:txBody>
                  <a:tcPr marL="60018" marR="6001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*13.1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18" marR="6001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60018" marR="60018" marT="0" marB="0" anchor="b"/>
                </a:tc>
                <a:extLst>
                  <a:ext uri="{0D108BD9-81ED-4DB2-BD59-A6C34878D82A}">
                    <a16:rowId xmlns:a16="http://schemas.microsoft.com/office/drawing/2014/main" val="3615836479"/>
                  </a:ext>
                </a:extLst>
              </a:tr>
              <a:tr h="23178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West Hartford</a:t>
                      </a:r>
                    </a:p>
                  </a:txBody>
                  <a:tcPr marL="60018" marR="6001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*10.9</a:t>
                      </a:r>
                    </a:p>
                  </a:txBody>
                  <a:tcPr marL="60018" marR="6001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60018" marR="60018" marT="0" marB="0" anchor="b"/>
                </a:tc>
                <a:extLst>
                  <a:ext uri="{0D108BD9-81ED-4DB2-BD59-A6C34878D82A}">
                    <a16:rowId xmlns:a16="http://schemas.microsoft.com/office/drawing/2014/main" val="1281439313"/>
                  </a:ext>
                </a:extLst>
              </a:tr>
              <a:tr h="21842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Manchester</a:t>
                      </a:r>
                    </a:p>
                  </a:txBody>
                  <a:tcPr marL="60018" marR="6001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*10.9</a:t>
                      </a:r>
                    </a:p>
                  </a:txBody>
                  <a:tcPr marL="60018" marR="6001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60018" marR="60018" marT="0" marB="0" anchor="b"/>
                </a:tc>
                <a:extLst>
                  <a:ext uri="{0D108BD9-81ED-4DB2-BD59-A6C34878D82A}">
                    <a16:rowId xmlns:a16="http://schemas.microsoft.com/office/drawing/2014/main" val="698310527"/>
                  </a:ext>
                </a:extLst>
              </a:tr>
              <a:tr h="21842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New Britain</a:t>
                      </a:r>
                    </a:p>
                  </a:txBody>
                  <a:tcPr marL="60018" marR="6001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*10.8</a:t>
                      </a:r>
                    </a:p>
                  </a:txBody>
                  <a:tcPr marL="60018" marR="6001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60018" marR="60018" marT="0" marB="0" anchor="b"/>
                </a:tc>
                <a:extLst>
                  <a:ext uri="{0D108BD9-81ED-4DB2-BD59-A6C34878D82A}">
                    <a16:rowId xmlns:a16="http://schemas.microsoft.com/office/drawing/2014/main" val="1197104016"/>
                  </a:ext>
                </a:extLst>
              </a:tr>
              <a:tr h="21842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Fairfield</a:t>
                      </a:r>
                    </a:p>
                  </a:txBody>
                  <a:tcPr marL="60018" marR="6001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*10.6</a:t>
                      </a:r>
                    </a:p>
                  </a:txBody>
                  <a:tcPr marL="60018" marR="6001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60018" marR="60018" marT="0" marB="0" anchor="b"/>
                </a:tc>
                <a:extLst>
                  <a:ext uri="{0D108BD9-81ED-4DB2-BD59-A6C34878D82A}">
                    <a16:rowId xmlns:a16="http://schemas.microsoft.com/office/drawing/2014/main" val="1253704965"/>
                  </a:ext>
                </a:extLst>
              </a:tr>
              <a:tr h="21842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Meriden</a:t>
                      </a:r>
                    </a:p>
                  </a:txBody>
                  <a:tcPr marL="60018" marR="6001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*9.9</a:t>
                      </a:r>
                    </a:p>
                  </a:txBody>
                  <a:tcPr marL="60018" marR="6001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60018" marR="60018" marT="0" marB="0" anchor="b"/>
                </a:tc>
                <a:extLst>
                  <a:ext uri="{0D108BD9-81ED-4DB2-BD59-A6C34878D82A}">
                    <a16:rowId xmlns:a16="http://schemas.microsoft.com/office/drawing/2014/main" val="2015996432"/>
                  </a:ext>
                </a:extLst>
              </a:tr>
              <a:tr h="21842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New Haven</a:t>
                      </a:r>
                    </a:p>
                  </a:txBody>
                  <a:tcPr marL="60018" marR="6001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9.3</a:t>
                      </a:r>
                    </a:p>
                  </a:txBody>
                  <a:tcPr marL="60018" marR="6001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</a:t>
                      </a:r>
                    </a:p>
                  </a:txBody>
                  <a:tcPr marL="60018" marR="60018" marT="0" marB="0" anchor="b"/>
                </a:tc>
                <a:extLst>
                  <a:ext uri="{0D108BD9-81ED-4DB2-BD59-A6C34878D82A}">
                    <a16:rowId xmlns:a16="http://schemas.microsoft.com/office/drawing/2014/main" val="3020786063"/>
                  </a:ext>
                </a:extLst>
              </a:tr>
              <a:tr h="21842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Norwalk</a:t>
                      </a:r>
                    </a:p>
                  </a:txBody>
                  <a:tcPr marL="60018" marR="6001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*9.3</a:t>
                      </a:r>
                    </a:p>
                  </a:txBody>
                  <a:tcPr marL="60018" marR="6001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 marL="60018" marR="60018" marT="0" marB="0" anchor="b"/>
                </a:tc>
                <a:extLst>
                  <a:ext uri="{0D108BD9-81ED-4DB2-BD59-A6C34878D82A}">
                    <a16:rowId xmlns:a16="http://schemas.microsoft.com/office/drawing/2014/main" val="4030104620"/>
                  </a:ext>
                </a:extLst>
              </a:tr>
              <a:tr h="21842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Stamford</a:t>
                      </a:r>
                    </a:p>
                  </a:txBody>
                  <a:tcPr marL="60018" marR="6001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8.9</a:t>
                      </a:r>
                    </a:p>
                  </a:txBody>
                  <a:tcPr marL="60018" marR="6001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</a:t>
                      </a:r>
                    </a:p>
                  </a:txBody>
                  <a:tcPr marL="60018" marR="60018" marT="0" marB="0" anchor="b"/>
                </a:tc>
                <a:extLst>
                  <a:ext uri="{0D108BD9-81ED-4DB2-BD59-A6C34878D82A}">
                    <a16:rowId xmlns:a16="http://schemas.microsoft.com/office/drawing/2014/main" val="2382289005"/>
                  </a:ext>
                </a:extLst>
              </a:tr>
              <a:tr h="21842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Greenwich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18" marR="6001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*8.7</a:t>
                      </a:r>
                    </a:p>
                  </a:txBody>
                  <a:tcPr marL="60018" marR="6001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60018" marR="60018" marT="0" marB="0" anchor="b"/>
                </a:tc>
                <a:extLst>
                  <a:ext uri="{0D108BD9-81ED-4DB2-BD59-A6C34878D82A}">
                    <a16:rowId xmlns:a16="http://schemas.microsoft.com/office/drawing/2014/main" val="1099244483"/>
                  </a:ext>
                </a:extLst>
              </a:tr>
              <a:tr h="21842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Danbury</a:t>
                      </a:r>
                    </a:p>
                  </a:txBody>
                  <a:tcPr marL="60018" marR="6001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*7.5</a:t>
                      </a:r>
                    </a:p>
                  </a:txBody>
                  <a:tcPr marL="60018" marR="6001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 marL="60018" marR="60018" marT="0" marB="0" anchor="b"/>
                </a:tc>
                <a:extLst>
                  <a:ext uri="{0D108BD9-81ED-4DB2-BD59-A6C34878D82A}">
                    <a16:rowId xmlns:a16="http://schemas.microsoft.com/office/drawing/2014/main" val="1080211460"/>
                  </a:ext>
                </a:extLst>
              </a:tr>
              <a:tr h="21842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Waterbury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18" marR="6001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*7.4</a:t>
                      </a:r>
                    </a:p>
                  </a:txBody>
                  <a:tcPr marL="60018" marR="6001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 marL="60018" marR="60018" marT="0" marB="0" anchor="b"/>
                </a:tc>
                <a:extLst>
                  <a:ext uri="{0D108BD9-81ED-4DB2-BD59-A6C34878D82A}">
                    <a16:rowId xmlns:a16="http://schemas.microsoft.com/office/drawing/2014/main" val="1912584554"/>
                  </a:ext>
                </a:extLst>
              </a:tr>
              <a:tr h="21842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Hartford</a:t>
                      </a:r>
                    </a:p>
                  </a:txBody>
                  <a:tcPr marL="60018" marR="6001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*6.6</a:t>
                      </a:r>
                    </a:p>
                  </a:txBody>
                  <a:tcPr marL="60018" marR="6001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60018" marR="60018" marT="0" marB="0" anchor="b"/>
                </a:tc>
                <a:extLst>
                  <a:ext uri="{0D108BD9-81ED-4DB2-BD59-A6C34878D82A}">
                    <a16:rowId xmlns:a16="http://schemas.microsoft.com/office/drawing/2014/main" val="419145561"/>
                  </a:ext>
                </a:extLst>
              </a:tr>
              <a:tr h="21842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Bridgeport</a:t>
                      </a:r>
                    </a:p>
                  </a:txBody>
                  <a:tcPr marL="60018" marR="6001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*6.4</a:t>
                      </a:r>
                    </a:p>
                  </a:txBody>
                  <a:tcPr marL="60018" marR="6001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 marL="60018" marR="60018" marT="0" marB="0" anchor="b"/>
                </a:tc>
                <a:extLst>
                  <a:ext uri="{0D108BD9-81ED-4DB2-BD59-A6C34878D82A}">
                    <a16:rowId xmlns:a16="http://schemas.microsoft.com/office/drawing/2014/main" val="2553177230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6ADE34DA-9E34-49C6-AB91-810C5C5BDFBD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6257" y="127323"/>
            <a:ext cx="1694460" cy="4166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069285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9301" y="30144"/>
            <a:ext cx="8648700" cy="1341456"/>
          </a:xfrm>
        </p:spPr>
        <p:txBody>
          <a:bodyPr>
            <a:normAutofit/>
          </a:bodyPr>
          <a:lstStyle/>
          <a:p>
            <a:r>
              <a:rPr lang="en-US" altLang="en-US" sz="4000" dirty="0"/>
              <a:t>Risk Factors for Suicide in 2015-2021</a:t>
            </a:r>
            <a:endParaRPr lang="en-US" sz="4000" dirty="0"/>
          </a:p>
        </p:txBody>
      </p:sp>
      <p:sp>
        <p:nvSpPr>
          <p:cNvPr id="5" name="Rectangle 4"/>
          <p:cNvSpPr/>
          <p:nvPr/>
        </p:nvSpPr>
        <p:spPr>
          <a:xfrm>
            <a:off x="1435261" y="1902124"/>
            <a:ext cx="10079406" cy="43428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dirty="0"/>
              <a:t>94% ( N=2,585) of risk factors or circumstances are known</a:t>
            </a:r>
          </a:p>
          <a:p>
            <a:r>
              <a:rPr lang="en-US" altLang="en-US" dirty="0"/>
              <a:t>Most Common Risks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altLang="en-US" dirty="0"/>
              <a:t>        Mental Health Problem  (42.1%; N=1,088) W/Diagnosis : Depression 27.2 % ( N=704); Bipolar Disorder 3.8% (N=99); Anxiety 1.8% (N= 49); Schizophrenia 1.7% (N=45); Post-Traumatic Stress Disorder &lt; 1% (N=21)</a:t>
            </a:r>
          </a:p>
          <a:p>
            <a:pPr>
              <a:lnSpc>
                <a:spcPct val="150000"/>
              </a:lnSpc>
            </a:pPr>
            <a:r>
              <a:rPr lang="en-US" altLang="en-US" dirty="0"/>
              <a:t>         2) Depressed Mood (40.7%; N=1,053)</a:t>
            </a:r>
          </a:p>
          <a:p>
            <a:pPr lvl="1">
              <a:lnSpc>
                <a:spcPct val="150000"/>
              </a:lnSpc>
            </a:pPr>
            <a:r>
              <a:rPr lang="en-US" altLang="en-US" dirty="0"/>
              <a:t>3) Substance Misuse- Reported Alcohol &amp; Substance Misuse (27.9%, N=722)</a:t>
            </a:r>
          </a:p>
          <a:p>
            <a:pPr lvl="1">
              <a:lnSpc>
                <a:spcPct val="150000"/>
              </a:lnSpc>
            </a:pPr>
            <a:r>
              <a:rPr lang="en-US" altLang="en-US" dirty="0"/>
              <a:t>4) Physical Health Problem ( Acute, Chronic, Terminal Illness or Pain) (21.7%, N=561)</a:t>
            </a:r>
          </a:p>
          <a:p>
            <a:pPr lvl="1">
              <a:lnSpc>
                <a:spcPct val="150000"/>
              </a:lnSpc>
            </a:pPr>
            <a:r>
              <a:rPr lang="en-US" altLang="en-US" dirty="0"/>
              <a:t>5) Intimate Partner Problem ( divorce; break-up) (18.2%, N=472) </a:t>
            </a:r>
          </a:p>
          <a:p>
            <a:pPr lvl="1">
              <a:lnSpc>
                <a:spcPct val="150000"/>
              </a:lnSpc>
            </a:pPr>
            <a:r>
              <a:rPr lang="en-US" altLang="en-US" dirty="0"/>
              <a:t>6) Previous Suicide Attempt(s) (15.5%, N=401)</a:t>
            </a:r>
          </a:p>
          <a:p>
            <a:pPr lvl="1">
              <a:lnSpc>
                <a:spcPct val="150000"/>
              </a:lnSpc>
            </a:pPr>
            <a:endParaRPr lang="en-US" altLang="en-US" dirty="0"/>
          </a:p>
        </p:txBody>
      </p:sp>
      <p:pic>
        <p:nvPicPr>
          <p:cNvPr id="6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2906" y="394365"/>
            <a:ext cx="1694460" cy="613013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3627407" y="5734890"/>
            <a:ext cx="47005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Data Source: CT Violent Death Reporting System</a:t>
            </a:r>
          </a:p>
        </p:txBody>
      </p:sp>
    </p:spTree>
    <p:extLst>
      <p:ext uri="{BB962C8B-B14F-4D97-AF65-F5344CB8AC3E}">
        <p14:creationId xmlns:p14="http://schemas.microsoft.com/office/powerpoint/2010/main" val="15271423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9301" y="30144"/>
            <a:ext cx="8648700" cy="1341456"/>
          </a:xfrm>
        </p:spPr>
        <p:txBody>
          <a:bodyPr>
            <a:normAutofit/>
          </a:bodyPr>
          <a:lstStyle/>
          <a:p>
            <a:r>
              <a:rPr lang="en-US" altLang="en-US" sz="4000" dirty="0"/>
              <a:t>Risk Factors for Suicide in 2015-2021</a:t>
            </a:r>
            <a:endParaRPr lang="en-US" sz="4000" dirty="0"/>
          </a:p>
        </p:txBody>
      </p:sp>
      <p:sp>
        <p:nvSpPr>
          <p:cNvPr id="5" name="Rectangle 4"/>
          <p:cNvSpPr/>
          <p:nvPr/>
        </p:nvSpPr>
        <p:spPr>
          <a:xfrm>
            <a:off x="1435261" y="1902124"/>
            <a:ext cx="10079406" cy="29578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150000"/>
              </a:lnSpc>
            </a:pPr>
            <a:r>
              <a:rPr lang="en-US" altLang="en-US" dirty="0"/>
              <a:t>7) History Suicidal Ideations (15.0 % ; N=388)</a:t>
            </a:r>
          </a:p>
          <a:p>
            <a:pPr lvl="1" algn="just">
              <a:lnSpc>
                <a:spcPct val="150000"/>
              </a:lnSpc>
            </a:pPr>
            <a:r>
              <a:rPr lang="en-US" altLang="en-US" dirty="0"/>
              <a:t>8) Criminal Legal Problems ( pending court appearance; arrests warrants; under investigation) </a:t>
            </a:r>
          </a:p>
          <a:p>
            <a:pPr lvl="1" algn="just">
              <a:lnSpc>
                <a:spcPct val="150000"/>
              </a:lnSpc>
            </a:pPr>
            <a:r>
              <a:rPr lang="en-US" altLang="en-US" dirty="0"/>
              <a:t>    (7.4%; N=190)</a:t>
            </a:r>
          </a:p>
          <a:p>
            <a:pPr marL="800100" lvl="1" indent="-342900" algn="just">
              <a:lnSpc>
                <a:spcPct val="150000"/>
              </a:lnSpc>
              <a:buAutoNum type="arabicParenR" startAt="9"/>
            </a:pPr>
            <a:r>
              <a:rPr lang="en-US" altLang="en-US" dirty="0"/>
              <a:t>Financial Problems (5.5%; N=144)</a:t>
            </a:r>
          </a:p>
          <a:p>
            <a:pPr marL="800100" lvl="1" indent="-342900" algn="just">
              <a:lnSpc>
                <a:spcPct val="150000"/>
              </a:lnSpc>
              <a:buAutoNum type="arabicParenR" startAt="9"/>
            </a:pPr>
            <a:r>
              <a:rPr lang="en-US" altLang="en-US" dirty="0"/>
              <a:t>Job Problem (4.8 %; N=126)</a:t>
            </a:r>
          </a:p>
          <a:p>
            <a:pPr lvl="1" algn="r">
              <a:lnSpc>
                <a:spcPct val="150000"/>
              </a:lnSpc>
            </a:pPr>
            <a:r>
              <a:rPr lang="en-US" altLang="en-US" dirty="0"/>
              <a:t> </a:t>
            </a:r>
          </a:p>
          <a:p>
            <a:pPr lvl="1">
              <a:lnSpc>
                <a:spcPct val="150000"/>
              </a:lnSpc>
            </a:pPr>
            <a:endParaRPr lang="en-US" altLang="en-US" dirty="0"/>
          </a:p>
        </p:txBody>
      </p:sp>
      <p:pic>
        <p:nvPicPr>
          <p:cNvPr id="6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2906" y="394365"/>
            <a:ext cx="1694460" cy="613013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3627407" y="5734890"/>
            <a:ext cx="47005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Data Source: CT Violent Death Reporting System</a:t>
            </a:r>
          </a:p>
        </p:txBody>
      </p:sp>
    </p:spTree>
    <p:extLst>
      <p:ext uri="{BB962C8B-B14F-4D97-AF65-F5344CB8AC3E}">
        <p14:creationId xmlns:p14="http://schemas.microsoft.com/office/powerpoint/2010/main" val="4625872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9301" y="30144"/>
            <a:ext cx="8648700" cy="1341456"/>
          </a:xfrm>
        </p:spPr>
        <p:txBody>
          <a:bodyPr>
            <a:normAutofit/>
          </a:bodyPr>
          <a:lstStyle/>
          <a:p>
            <a:r>
              <a:rPr lang="en-US" altLang="en-US" sz="4000" dirty="0"/>
              <a:t>Education Level as a Social Determinant for Suicide in 2015-2021</a:t>
            </a:r>
            <a:endParaRPr lang="en-US" sz="4000" dirty="0"/>
          </a:p>
        </p:txBody>
      </p:sp>
      <p:sp>
        <p:nvSpPr>
          <p:cNvPr id="5" name="Rectangle 4"/>
          <p:cNvSpPr/>
          <p:nvPr/>
        </p:nvSpPr>
        <p:spPr>
          <a:xfrm>
            <a:off x="1435261" y="1902124"/>
            <a:ext cx="10079406" cy="880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r">
              <a:lnSpc>
                <a:spcPct val="150000"/>
              </a:lnSpc>
            </a:pPr>
            <a:r>
              <a:rPr lang="en-US" altLang="en-US" dirty="0"/>
              <a:t> </a:t>
            </a:r>
          </a:p>
          <a:p>
            <a:pPr lvl="1">
              <a:lnSpc>
                <a:spcPct val="150000"/>
              </a:lnSpc>
            </a:pPr>
            <a:endParaRPr lang="en-US" altLang="en-US" dirty="0"/>
          </a:p>
        </p:txBody>
      </p:sp>
      <p:pic>
        <p:nvPicPr>
          <p:cNvPr id="6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2906" y="394365"/>
            <a:ext cx="1694460" cy="613013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3627407" y="5734890"/>
            <a:ext cx="47005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Data Source: CT Violent Death Reporting System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8F423129-A78F-4DD2-904F-1FF50BBFD57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15843734"/>
              </p:ext>
            </p:extLst>
          </p:nvPr>
        </p:nvGraphicFramePr>
        <p:xfrm>
          <a:off x="677333" y="1735821"/>
          <a:ext cx="10079406" cy="39990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470043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9301" y="30144"/>
            <a:ext cx="8648700" cy="1341456"/>
          </a:xfrm>
        </p:spPr>
        <p:txBody>
          <a:bodyPr>
            <a:normAutofit/>
          </a:bodyPr>
          <a:lstStyle/>
          <a:p>
            <a:r>
              <a:rPr lang="en-US" altLang="en-US" sz="4000" dirty="0"/>
              <a:t>Education Level as a Social Determinant for Suicide in 2015-2021</a:t>
            </a:r>
            <a:endParaRPr lang="en-US" sz="4000" dirty="0"/>
          </a:p>
        </p:txBody>
      </p:sp>
      <p:sp>
        <p:nvSpPr>
          <p:cNvPr id="5" name="Rectangle 4"/>
          <p:cNvSpPr/>
          <p:nvPr/>
        </p:nvSpPr>
        <p:spPr>
          <a:xfrm>
            <a:off x="1435261" y="1902124"/>
            <a:ext cx="10079406" cy="880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r">
              <a:lnSpc>
                <a:spcPct val="150000"/>
              </a:lnSpc>
            </a:pPr>
            <a:r>
              <a:rPr lang="en-US" altLang="en-US" dirty="0"/>
              <a:t> </a:t>
            </a:r>
          </a:p>
          <a:p>
            <a:pPr lvl="1">
              <a:lnSpc>
                <a:spcPct val="150000"/>
              </a:lnSpc>
            </a:pPr>
            <a:endParaRPr lang="en-US" altLang="en-US" dirty="0"/>
          </a:p>
        </p:txBody>
      </p:sp>
      <p:pic>
        <p:nvPicPr>
          <p:cNvPr id="6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2906" y="394365"/>
            <a:ext cx="1694460" cy="613013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3627407" y="5734890"/>
            <a:ext cx="47005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Data Source: CT Violent Death Reporting System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C223F0BD-6020-4108-99B0-F507965DEAE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39331171"/>
              </p:ext>
            </p:extLst>
          </p:nvPr>
        </p:nvGraphicFramePr>
        <p:xfrm>
          <a:off x="1435261" y="1602581"/>
          <a:ext cx="8303099" cy="42381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47296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9301" y="30144"/>
            <a:ext cx="8648700" cy="1341456"/>
          </a:xfrm>
        </p:spPr>
        <p:txBody>
          <a:bodyPr>
            <a:normAutofit/>
          </a:bodyPr>
          <a:lstStyle/>
          <a:p>
            <a:r>
              <a:rPr lang="en-US" altLang="en-US" sz="4000" dirty="0"/>
              <a:t>Education Level as a Social Determinant for Suicide in 2015-2021</a:t>
            </a:r>
            <a:endParaRPr lang="en-US" sz="4000" dirty="0"/>
          </a:p>
        </p:txBody>
      </p:sp>
      <p:sp>
        <p:nvSpPr>
          <p:cNvPr id="5" name="Rectangle 4"/>
          <p:cNvSpPr/>
          <p:nvPr/>
        </p:nvSpPr>
        <p:spPr>
          <a:xfrm>
            <a:off x="1435261" y="1902124"/>
            <a:ext cx="10079406" cy="880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r">
              <a:lnSpc>
                <a:spcPct val="150000"/>
              </a:lnSpc>
            </a:pPr>
            <a:r>
              <a:rPr lang="en-US" altLang="en-US" dirty="0"/>
              <a:t> </a:t>
            </a:r>
          </a:p>
          <a:p>
            <a:pPr lvl="1">
              <a:lnSpc>
                <a:spcPct val="150000"/>
              </a:lnSpc>
            </a:pPr>
            <a:endParaRPr lang="en-US" altLang="en-US" dirty="0"/>
          </a:p>
        </p:txBody>
      </p:sp>
      <p:pic>
        <p:nvPicPr>
          <p:cNvPr id="6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2906" y="394365"/>
            <a:ext cx="1694460" cy="613013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3627407" y="5734890"/>
            <a:ext cx="47005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Data Source: CT Violent Death Reporting System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D8F90A1-0224-49E1-9378-C36F215E58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3088257"/>
              </p:ext>
            </p:extLst>
          </p:nvPr>
        </p:nvGraphicFramePr>
        <p:xfrm>
          <a:off x="1165860" y="2114550"/>
          <a:ext cx="9715500" cy="35090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857750">
                  <a:extLst>
                    <a:ext uri="{9D8B030D-6E8A-4147-A177-3AD203B41FA5}">
                      <a16:colId xmlns:a16="http://schemas.microsoft.com/office/drawing/2014/main" val="2728160611"/>
                    </a:ext>
                  </a:extLst>
                </a:gridCol>
                <a:gridCol w="4857750">
                  <a:extLst>
                    <a:ext uri="{9D8B030D-6E8A-4147-A177-3AD203B41FA5}">
                      <a16:colId xmlns:a16="http://schemas.microsoft.com/office/drawing/2014/main" val="1073929105"/>
                    </a:ext>
                  </a:extLst>
                </a:gridCol>
              </a:tblGrid>
              <a:tr h="38202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Education Level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Major Industry Sectors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18452635"/>
                  </a:ext>
                </a:extLst>
              </a:tr>
              <a:tr h="78174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High School Diploma or Less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Manufacturing; Construction, Trades; Service and Retail Sector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98217752"/>
                  </a:ext>
                </a:extLst>
              </a:tr>
              <a:tr h="78174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College Degree or Post-College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Financial; Health Care; Education; Science and Engineering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78153515"/>
                  </a:ext>
                </a:extLst>
              </a:tr>
              <a:tr h="78174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Some College Credit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Manufacturing; Construction, Health Care; Service and Retail Sector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3778189"/>
                  </a:ext>
                </a:extLst>
              </a:tr>
              <a:tr h="78174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Unknown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582267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44215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9301" y="30144"/>
            <a:ext cx="8648700" cy="1341456"/>
          </a:xfrm>
        </p:spPr>
        <p:txBody>
          <a:bodyPr>
            <a:normAutofit fontScale="90000"/>
          </a:bodyPr>
          <a:lstStyle/>
          <a:p>
            <a:r>
              <a:rPr lang="en-US" altLang="en-US" sz="4000" dirty="0"/>
              <a:t>Most Frequent Substances Found in Blood at the Time of Autopsy for Suicides 2015 to 2021</a:t>
            </a:r>
            <a:endParaRPr lang="en-US" sz="4000" dirty="0"/>
          </a:p>
        </p:txBody>
      </p:sp>
      <p:sp>
        <p:nvSpPr>
          <p:cNvPr id="5" name="Rectangle 4"/>
          <p:cNvSpPr/>
          <p:nvPr/>
        </p:nvSpPr>
        <p:spPr>
          <a:xfrm>
            <a:off x="1435261" y="1619250"/>
            <a:ext cx="941407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000" dirty="0"/>
              <a:t>Very Common to have Multi-Drug Ingestion ( includes drug overdose deaths and non-drug deaths</a:t>
            </a:r>
          </a:p>
          <a:p>
            <a:endParaRPr lang="en-US" altLang="en-US" sz="2000" dirty="0"/>
          </a:p>
          <a:p>
            <a:endParaRPr lang="en-US" altLang="en-US" sz="2000" dirty="0"/>
          </a:p>
        </p:txBody>
      </p:sp>
      <p:pic>
        <p:nvPicPr>
          <p:cNvPr id="6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2906" y="394365"/>
            <a:ext cx="1694460" cy="613013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3627407" y="5734890"/>
            <a:ext cx="47005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Data Source: CT Violent Death Reporting System</a:t>
            </a:r>
          </a:p>
        </p:txBody>
      </p:sp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93BE7710-EF66-4772-9F2A-A392BCCF02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2362520"/>
              </p:ext>
            </p:extLst>
          </p:nvPr>
        </p:nvGraphicFramePr>
        <p:xfrm>
          <a:off x="1342663" y="2266347"/>
          <a:ext cx="7829912" cy="44851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8619">
                  <a:extLst>
                    <a:ext uri="{9D8B030D-6E8A-4147-A177-3AD203B41FA5}">
                      <a16:colId xmlns:a16="http://schemas.microsoft.com/office/drawing/2014/main" val="295077878"/>
                    </a:ext>
                  </a:extLst>
                </a:gridCol>
                <a:gridCol w="2597981">
                  <a:extLst>
                    <a:ext uri="{9D8B030D-6E8A-4147-A177-3AD203B41FA5}">
                      <a16:colId xmlns:a16="http://schemas.microsoft.com/office/drawing/2014/main" val="675258751"/>
                    </a:ext>
                  </a:extLst>
                </a:gridCol>
                <a:gridCol w="2803312">
                  <a:extLst>
                    <a:ext uri="{9D8B030D-6E8A-4147-A177-3AD203B41FA5}">
                      <a16:colId xmlns:a16="http://schemas.microsoft.com/office/drawing/2014/main" val="4251591361"/>
                    </a:ext>
                  </a:extLst>
                </a:gridCol>
              </a:tblGrid>
              <a:tr h="697012">
                <a:tc>
                  <a:txBody>
                    <a:bodyPr/>
                    <a:lstStyle/>
                    <a:p>
                      <a:r>
                        <a:rPr lang="en-US" dirty="0"/>
                        <a:t>Substance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Number of Incidents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Percentage of Found at Autopsy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3751981"/>
                  </a:ext>
                </a:extLst>
              </a:tr>
              <a:tr h="574750">
                <a:tc>
                  <a:txBody>
                    <a:bodyPr/>
                    <a:lstStyle/>
                    <a:p>
                      <a:r>
                        <a:rPr lang="en-US" dirty="0"/>
                        <a:t>Alcohol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26.2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6589712"/>
                  </a:ext>
                </a:extLst>
              </a:tr>
              <a:tr h="574750">
                <a:tc>
                  <a:txBody>
                    <a:bodyPr/>
                    <a:lstStyle/>
                    <a:p>
                      <a:r>
                        <a:rPr lang="en-US" dirty="0"/>
                        <a:t>Alcohol BAC≥ .08</a:t>
                      </a:r>
                    </a:p>
                    <a:p>
                      <a:r>
                        <a:rPr lang="en-US" dirty="0"/>
                        <a:t>76.2% were above legal </a:t>
                      </a:r>
                    </a:p>
                    <a:p>
                      <a:r>
                        <a:rPr lang="en-US" dirty="0"/>
                        <a:t>limit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547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9822909"/>
                  </a:ext>
                </a:extLst>
              </a:tr>
              <a:tr h="574750">
                <a:tc>
                  <a:txBody>
                    <a:bodyPr/>
                    <a:lstStyle/>
                    <a:p>
                      <a:r>
                        <a:rPr lang="en-US" dirty="0"/>
                        <a:t>Benzodiazepines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478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17.5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4519533"/>
                  </a:ext>
                </a:extLst>
              </a:tr>
              <a:tr h="574750">
                <a:tc>
                  <a:txBody>
                    <a:bodyPr/>
                    <a:lstStyle/>
                    <a:p>
                      <a:r>
                        <a:rPr lang="en-US" dirty="0"/>
                        <a:t>Opiates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15.7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7522748"/>
                  </a:ext>
                </a:extLst>
              </a:tr>
              <a:tr h="574750">
                <a:tc>
                  <a:txBody>
                    <a:bodyPr/>
                    <a:lstStyle/>
                    <a:p>
                      <a:r>
                        <a:rPr lang="en-US" dirty="0"/>
                        <a:t>Marijuana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336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12.3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3560121"/>
                  </a:ext>
                </a:extLst>
              </a:tr>
              <a:tr h="574750">
                <a:tc>
                  <a:txBody>
                    <a:bodyPr/>
                    <a:lstStyle/>
                    <a:p>
                      <a:r>
                        <a:rPr lang="en-US" dirty="0"/>
                        <a:t>Cocaine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dirty="0"/>
                        <a:t>119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4.4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58774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32750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9301" y="30144"/>
            <a:ext cx="8648700" cy="1341456"/>
          </a:xfrm>
        </p:spPr>
        <p:txBody>
          <a:bodyPr>
            <a:normAutofit fontScale="90000"/>
          </a:bodyPr>
          <a:lstStyle/>
          <a:p>
            <a:r>
              <a:rPr lang="en-US" altLang="en-US" sz="4000" dirty="0"/>
              <a:t>Most Frequent Substances Found in Blood at the Time of Autopsy for Suicides 2015 to 2021</a:t>
            </a:r>
            <a:endParaRPr lang="en-US" sz="4000" dirty="0"/>
          </a:p>
        </p:txBody>
      </p:sp>
      <p:sp>
        <p:nvSpPr>
          <p:cNvPr id="5" name="Rectangle 4"/>
          <p:cNvSpPr/>
          <p:nvPr/>
        </p:nvSpPr>
        <p:spPr>
          <a:xfrm>
            <a:off x="1435261" y="1619250"/>
            <a:ext cx="941407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altLang="en-US" sz="2000" dirty="0"/>
          </a:p>
          <a:p>
            <a:endParaRPr lang="en-US" altLang="en-US" sz="2000" dirty="0"/>
          </a:p>
        </p:txBody>
      </p:sp>
      <p:pic>
        <p:nvPicPr>
          <p:cNvPr id="6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2906" y="394365"/>
            <a:ext cx="1694460" cy="613013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3627407" y="5734890"/>
            <a:ext cx="47005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Data Source: CT Violent Death Reporting System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251B9ACB-B242-4A71-A756-55DD596C431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82743619"/>
              </p:ext>
            </p:extLst>
          </p:nvPr>
        </p:nvGraphicFramePr>
        <p:xfrm>
          <a:off x="704849" y="1716880"/>
          <a:ext cx="9801225" cy="41409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501633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F13ED6-7FD2-49E4-AC2D-29DF9F365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3600" dirty="0"/>
              <a:t>CTVDRS Data about Violent Death Victims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ABE604-5905-491D-BF72-85C2A71716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The Connecticut Violent Death Reporting System (CTVDRS) collects data about the </a:t>
            </a:r>
            <a:r>
              <a:rPr lang="en-US" sz="2800" b="1" dirty="0"/>
              <a:t>victims</a:t>
            </a:r>
            <a:r>
              <a:rPr lang="en-US" sz="2800" dirty="0"/>
              <a:t> </a:t>
            </a:r>
            <a:r>
              <a:rPr lang="en-US" sz="2800" b="1" dirty="0"/>
              <a:t>of homicide, suicide, unintentional firearm injuries, and undetermined deaths</a:t>
            </a:r>
            <a:endParaRPr lang="en-US" sz="2800" dirty="0"/>
          </a:p>
          <a:p>
            <a:r>
              <a:rPr lang="en-US" sz="2800" dirty="0"/>
              <a:t> Data sources: LE reports, Supplementary Homicide Reports, Family Violence ( DESPP), OCME investigation, autopsy and toxicology data</a:t>
            </a:r>
          </a:p>
          <a:p>
            <a:r>
              <a:rPr lang="en-US" sz="2800" dirty="0"/>
              <a:t>Data collection began in 2015</a:t>
            </a:r>
          </a:p>
          <a:p>
            <a:pPr marL="0" indent="0">
              <a:buNone/>
            </a:pPr>
            <a:r>
              <a:rPr lang="en-US" sz="2800" dirty="0"/>
              <a:t>* Data from Connecticut Violent Death Reporting System (CTVDRS) 2015 to April 30</a:t>
            </a:r>
            <a:r>
              <a:rPr lang="en-US" sz="2800" baseline="30000" dirty="0"/>
              <a:t> th</a:t>
            </a:r>
            <a:r>
              <a:rPr lang="en-US" sz="2800" dirty="0"/>
              <a:t>, 2022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4F3F5BA-01DF-4FB7-B7AE-8D6F72A3B3D3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6257" y="355122"/>
            <a:ext cx="1694460" cy="6130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732402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9301" y="30144"/>
            <a:ext cx="8648700" cy="1341456"/>
          </a:xfrm>
        </p:spPr>
        <p:txBody>
          <a:bodyPr>
            <a:normAutofit/>
          </a:bodyPr>
          <a:lstStyle/>
          <a:p>
            <a:r>
              <a:rPr lang="en-US" altLang="en-US" sz="4000" dirty="0"/>
              <a:t>Drug Overdose Suicides 2015 to 2021</a:t>
            </a:r>
            <a:endParaRPr lang="en-US" sz="4000" dirty="0"/>
          </a:p>
        </p:txBody>
      </p:sp>
      <p:sp>
        <p:nvSpPr>
          <p:cNvPr id="5" name="Rectangle 4"/>
          <p:cNvSpPr/>
          <p:nvPr/>
        </p:nvSpPr>
        <p:spPr>
          <a:xfrm>
            <a:off x="1435261" y="1902124"/>
            <a:ext cx="990792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000" dirty="0"/>
              <a:t>Most Drug Overdoses Involve Multi-Drug Ingestion</a:t>
            </a:r>
          </a:p>
          <a:p>
            <a:endParaRPr lang="en-US" altLang="en-US" sz="2000" dirty="0"/>
          </a:p>
          <a:p>
            <a:endParaRPr lang="en-US" altLang="en-US" sz="2000" dirty="0"/>
          </a:p>
        </p:txBody>
      </p:sp>
      <p:pic>
        <p:nvPicPr>
          <p:cNvPr id="6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2906" y="394365"/>
            <a:ext cx="1694460" cy="613013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3627407" y="5734890"/>
            <a:ext cx="47005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Data Source: CT Violent Death Reporting System</a:t>
            </a:r>
          </a:p>
        </p:txBody>
      </p:sp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93BE7710-EF66-4772-9F2A-A392BCCF02C2}"/>
              </a:ext>
            </a:extLst>
          </p:cNvPr>
          <p:cNvGraphicFramePr>
            <a:graphicFrameLocks noGrp="1"/>
          </p:cNvGraphicFramePr>
          <p:nvPr/>
        </p:nvGraphicFramePr>
        <p:xfrm>
          <a:off x="1342663" y="2266347"/>
          <a:ext cx="8817335" cy="4145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94773">
                  <a:extLst>
                    <a:ext uri="{9D8B030D-6E8A-4147-A177-3AD203B41FA5}">
                      <a16:colId xmlns:a16="http://schemas.microsoft.com/office/drawing/2014/main" val="295077878"/>
                    </a:ext>
                  </a:extLst>
                </a:gridCol>
                <a:gridCol w="2240854">
                  <a:extLst>
                    <a:ext uri="{9D8B030D-6E8A-4147-A177-3AD203B41FA5}">
                      <a16:colId xmlns:a16="http://schemas.microsoft.com/office/drawing/2014/main" val="675258751"/>
                    </a:ext>
                  </a:extLst>
                </a:gridCol>
                <a:gridCol w="2240854">
                  <a:extLst>
                    <a:ext uri="{9D8B030D-6E8A-4147-A177-3AD203B41FA5}">
                      <a16:colId xmlns:a16="http://schemas.microsoft.com/office/drawing/2014/main" val="4251591361"/>
                    </a:ext>
                  </a:extLst>
                </a:gridCol>
                <a:gridCol w="2240854">
                  <a:extLst>
                    <a:ext uri="{9D8B030D-6E8A-4147-A177-3AD203B41FA5}">
                      <a16:colId xmlns:a16="http://schemas.microsoft.com/office/drawing/2014/main" val="3658004395"/>
                    </a:ext>
                  </a:extLst>
                </a:gridCol>
              </a:tblGrid>
              <a:tr h="697012">
                <a:tc>
                  <a:txBody>
                    <a:bodyPr/>
                    <a:lstStyle/>
                    <a:p>
                      <a:r>
                        <a:rPr lang="en-US" dirty="0"/>
                        <a:t>Substance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Number of Incidents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Percentage of Fatal Overdoses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Major Drug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3751981"/>
                  </a:ext>
                </a:extLst>
              </a:tr>
              <a:tr h="574750">
                <a:tc>
                  <a:txBody>
                    <a:bodyPr/>
                    <a:lstStyle/>
                    <a:p>
                      <a:r>
                        <a:rPr lang="en-US" dirty="0"/>
                        <a:t>Antidepressants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46.8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6589712"/>
                  </a:ext>
                </a:extLst>
              </a:tr>
              <a:tr h="574750">
                <a:tc>
                  <a:txBody>
                    <a:bodyPr/>
                    <a:lstStyle/>
                    <a:p>
                      <a:r>
                        <a:rPr lang="en-US" dirty="0"/>
                        <a:t>Opiates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44.3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Oxycodone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9822909"/>
                  </a:ext>
                </a:extLst>
              </a:tr>
              <a:tr h="574750">
                <a:tc>
                  <a:txBody>
                    <a:bodyPr/>
                    <a:lstStyle/>
                    <a:p>
                      <a:r>
                        <a:rPr lang="en-US" dirty="0"/>
                        <a:t>Benzodiazepines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188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35.5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4519533"/>
                  </a:ext>
                </a:extLst>
              </a:tr>
              <a:tr h="574750">
                <a:tc>
                  <a:txBody>
                    <a:bodyPr/>
                    <a:lstStyle/>
                    <a:p>
                      <a:r>
                        <a:rPr lang="en-US" dirty="0"/>
                        <a:t>Antihistamines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22.8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Benadryl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7522748"/>
                  </a:ext>
                </a:extLst>
              </a:tr>
              <a:tr h="574750">
                <a:tc>
                  <a:txBody>
                    <a:bodyPr/>
                    <a:lstStyle/>
                    <a:p>
                      <a:r>
                        <a:rPr lang="en-US" dirty="0"/>
                        <a:t>Alcohol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17.2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3560121"/>
                  </a:ext>
                </a:extLst>
              </a:tr>
              <a:tr h="574750">
                <a:tc>
                  <a:txBody>
                    <a:bodyPr/>
                    <a:lstStyle/>
                    <a:p>
                      <a:r>
                        <a:rPr lang="en-US" dirty="0"/>
                        <a:t># Non-drug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# 23.5 deaths per 1,000 suicides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Carbon Monoxide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58774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34085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9301" y="30144"/>
            <a:ext cx="8648700" cy="1341456"/>
          </a:xfrm>
        </p:spPr>
        <p:txBody>
          <a:bodyPr>
            <a:normAutofit/>
          </a:bodyPr>
          <a:lstStyle/>
          <a:p>
            <a:r>
              <a:rPr lang="en-US" altLang="en-US" sz="4000" dirty="0"/>
              <a:t>Substance Misuse Suicide in 2015-2021</a:t>
            </a:r>
            <a:endParaRPr lang="en-US" sz="4000" dirty="0"/>
          </a:p>
        </p:txBody>
      </p:sp>
      <p:sp>
        <p:nvSpPr>
          <p:cNvPr id="5" name="Rectangle 4"/>
          <p:cNvSpPr/>
          <p:nvPr/>
        </p:nvSpPr>
        <p:spPr>
          <a:xfrm>
            <a:off x="1435261" y="1902124"/>
            <a:ext cx="10079406" cy="30501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>
              <a:lnSpc>
                <a:spcPct val="150000"/>
              </a:lnSpc>
            </a:pPr>
            <a:r>
              <a:rPr lang="en-US" altLang="en-US" sz="2800" dirty="0"/>
              <a:t>From Circumstances Other Text Box : specific mention of drugs</a:t>
            </a:r>
          </a:p>
          <a:p>
            <a:pPr marL="800100" lvl="1" indent="-342900" algn="just">
              <a:lnSpc>
                <a:spcPct val="150000"/>
              </a:lnSpc>
              <a:buAutoNum type="arabicParenR"/>
            </a:pPr>
            <a:r>
              <a:rPr lang="en-US" altLang="en-US" sz="2800" dirty="0"/>
              <a:t>Opiates ( pain meds); heroin ; (31.5 % N= 35)</a:t>
            </a:r>
          </a:p>
          <a:p>
            <a:pPr marL="800100" lvl="1" indent="-342900" algn="just">
              <a:lnSpc>
                <a:spcPct val="150000"/>
              </a:lnSpc>
              <a:buAutoNum type="arabicParenR"/>
            </a:pPr>
            <a:r>
              <a:rPr lang="en-US" altLang="en-US" sz="2800" dirty="0"/>
              <a:t>Marijuana (16.2 %; N=18)</a:t>
            </a:r>
          </a:p>
          <a:p>
            <a:pPr marL="800100" lvl="1" indent="-342900" algn="just">
              <a:lnSpc>
                <a:spcPct val="150000"/>
              </a:lnSpc>
              <a:buAutoNum type="arabicParenR"/>
            </a:pPr>
            <a:r>
              <a:rPr lang="en-US" altLang="en-US" sz="2800" dirty="0"/>
              <a:t>Cocaine/ Crack (12.6 %; N=14)</a:t>
            </a:r>
          </a:p>
          <a:p>
            <a:pPr lvl="1">
              <a:lnSpc>
                <a:spcPct val="150000"/>
              </a:lnSpc>
            </a:pPr>
            <a:endParaRPr lang="en-US" altLang="en-US" dirty="0"/>
          </a:p>
        </p:txBody>
      </p:sp>
      <p:pic>
        <p:nvPicPr>
          <p:cNvPr id="6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2906" y="394365"/>
            <a:ext cx="1694460" cy="613013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3627407" y="5734890"/>
            <a:ext cx="47005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Data Source: CT Violent Death Reporting System</a:t>
            </a:r>
          </a:p>
        </p:txBody>
      </p:sp>
    </p:spTree>
    <p:extLst>
      <p:ext uri="{BB962C8B-B14F-4D97-AF65-F5344CB8AC3E}">
        <p14:creationId xmlns:p14="http://schemas.microsoft.com/office/powerpoint/2010/main" val="15362380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873793-5BC8-44E8-8C03-B4849CC60E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Region 5 Suicides 2021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4480C5-C6B1-449A-B960-52B942EC23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sz="2400" dirty="0"/>
              <a:t>Number of Suicides by Sex and Race/Ethnicity (N=74)</a:t>
            </a:r>
          </a:p>
          <a:p>
            <a:pPr marL="0" indent="0">
              <a:buNone/>
            </a:pPr>
            <a:endParaRPr lang="en-US" altLang="en-US" sz="2400" dirty="0"/>
          </a:p>
          <a:p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2D635546-AD9B-451A-8AE2-5EC857C885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0165081"/>
              </p:ext>
            </p:extLst>
          </p:nvPr>
        </p:nvGraphicFramePr>
        <p:xfrm>
          <a:off x="1203570" y="3130062"/>
          <a:ext cx="8694812" cy="208670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28128">
                  <a:extLst>
                    <a:ext uri="{9D8B030D-6E8A-4147-A177-3AD203B41FA5}">
                      <a16:colId xmlns:a16="http://schemas.microsoft.com/office/drawing/2014/main" val="389285081"/>
                    </a:ext>
                  </a:extLst>
                </a:gridCol>
                <a:gridCol w="1428128">
                  <a:extLst>
                    <a:ext uri="{9D8B030D-6E8A-4147-A177-3AD203B41FA5}">
                      <a16:colId xmlns:a16="http://schemas.microsoft.com/office/drawing/2014/main" val="2249980949"/>
                    </a:ext>
                  </a:extLst>
                </a:gridCol>
                <a:gridCol w="1431743">
                  <a:extLst>
                    <a:ext uri="{9D8B030D-6E8A-4147-A177-3AD203B41FA5}">
                      <a16:colId xmlns:a16="http://schemas.microsoft.com/office/drawing/2014/main" val="1978318250"/>
                    </a:ext>
                  </a:extLst>
                </a:gridCol>
                <a:gridCol w="1431743">
                  <a:extLst>
                    <a:ext uri="{9D8B030D-6E8A-4147-A177-3AD203B41FA5}">
                      <a16:colId xmlns:a16="http://schemas.microsoft.com/office/drawing/2014/main" val="1305069369"/>
                    </a:ext>
                  </a:extLst>
                </a:gridCol>
                <a:gridCol w="1431743">
                  <a:extLst>
                    <a:ext uri="{9D8B030D-6E8A-4147-A177-3AD203B41FA5}">
                      <a16:colId xmlns:a16="http://schemas.microsoft.com/office/drawing/2014/main" val="3413496656"/>
                    </a:ext>
                  </a:extLst>
                </a:gridCol>
                <a:gridCol w="1543327">
                  <a:extLst>
                    <a:ext uri="{9D8B030D-6E8A-4147-A177-3AD203B41FA5}">
                      <a16:colId xmlns:a16="http://schemas.microsoft.com/office/drawing/2014/main" val="2303933114"/>
                    </a:ext>
                  </a:extLst>
                </a:gridCol>
              </a:tblGrid>
              <a:tr h="99904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Sex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White Non-Hispanic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Black Non-Hispanic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Other Non-Hispanic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Hispanic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Totals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66744058"/>
                  </a:ext>
                </a:extLst>
              </a:tr>
              <a:tr h="54383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Males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 (78.7%)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9(19.1)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47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81062788"/>
                  </a:ext>
                </a:extLst>
              </a:tr>
              <a:tr h="54383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Females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 (89%)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373357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192459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9301" y="30144"/>
            <a:ext cx="8648700" cy="1341456"/>
          </a:xfrm>
        </p:spPr>
        <p:txBody>
          <a:bodyPr>
            <a:normAutofit/>
          </a:bodyPr>
          <a:lstStyle/>
          <a:p>
            <a:r>
              <a:rPr lang="en-US" altLang="en-US" sz="4000" dirty="0"/>
              <a:t>Education Level as a Social Determinant for Suicide for Region 5 in 2015-2021</a:t>
            </a:r>
            <a:endParaRPr lang="en-US" sz="4000" dirty="0"/>
          </a:p>
        </p:txBody>
      </p:sp>
      <p:sp>
        <p:nvSpPr>
          <p:cNvPr id="5" name="Rectangle 4"/>
          <p:cNvSpPr/>
          <p:nvPr/>
        </p:nvSpPr>
        <p:spPr>
          <a:xfrm>
            <a:off x="1435261" y="1902124"/>
            <a:ext cx="10079406" cy="880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r">
              <a:lnSpc>
                <a:spcPct val="150000"/>
              </a:lnSpc>
            </a:pPr>
            <a:r>
              <a:rPr lang="en-US" altLang="en-US" dirty="0"/>
              <a:t> </a:t>
            </a:r>
          </a:p>
          <a:p>
            <a:pPr lvl="1">
              <a:lnSpc>
                <a:spcPct val="150000"/>
              </a:lnSpc>
            </a:pPr>
            <a:endParaRPr lang="en-US" altLang="en-US" dirty="0"/>
          </a:p>
        </p:txBody>
      </p:sp>
      <p:pic>
        <p:nvPicPr>
          <p:cNvPr id="6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2906" y="394365"/>
            <a:ext cx="1694460" cy="613013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3627407" y="5734890"/>
            <a:ext cx="47005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Data Source: CT Violent Death Reporting System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F93C6F5F-317C-46E9-BDB2-B6730145A2C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2206271"/>
              </p:ext>
            </p:extLst>
          </p:nvPr>
        </p:nvGraphicFramePr>
        <p:xfrm>
          <a:off x="1543050" y="1735821"/>
          <a:ext cx="8698230" cy="39990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8184875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9301" y="30144"/>
            <a:ext cx="8648700" cy="1341456"/>
          </a:xfrm>
        </p:spPr>
        <p:txBody>
          <a:bodyPr>
            <a:normAutofit/>
          </a:bodyPr>
          <a:lstStyle/>
          <a:p>
            <a:r>
              <a:rPr lang="en-US" altLang="en-US" sz="4000" dirty="0"/>
              <a:t>Education Level as a Social Determinant for Suicide in 2015-2021</a:t>
            </a:r>
            <a:endParaRPr lang="en-US" sz="4000" dirty="0"/>
          </a:p>
        </p:txBody>
      </p:sp>
      <p:sp>
        <p:nvSpPr>
          <p:cNvPr id="5" name="Rectangle 4"/>
          <p:cNvSpPr/>
          <p:nvPr/>
        </p:nvSpPr>
        <p:spPr>
          <a:xfrm>
            <a:off x="1435261" y="1902124"/>
            <a:ext cx="10079406" cy="880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r">
              <a:lnSpc>
                <a:spcPct val="150000"/>
              </a:lnSpc>
            </a:pPr>
            <a:r>
              <a:rPr lang="en-US" altLang="en-US" dirty="0"/>
              <a:t> </a:t>
            </a:r>
          </a:p>
          <a:p>
            <a:pPr lvl="1">
              <a:lnSpc>
                <a:spcPct val="150000"/>
              </a:lnSpc>
            </a:pPr>
            <a:endParaRPr lang="en-US" altLang="en-US" dirty="0"/>
          </a:p>
        </p:txBody>
      </p:sp>
      <p:pic>
        <p:nvPicPr>
          <p:cNvPr id="6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2906" y="394365"/>
            <a:ext cx="1694460" cy="613013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3627407" y="5734890"/>
            <a:ext cx="47005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Data Source: CT Violent Death Reporting System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A0F816D3-3618-456F-B0BB-819354E2620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15811418"/>
              </p:ext>
            </p:extLst>
          </p:nvPr>
        </p:nvGraphicFramePr>
        <p:xfrm>
          <a:off x="1268730" y="1760220"/>
          <a:ext cx="9224010" cy="3829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501263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9301" y="30144"/>
            <a:ext cx="8648700" cy="1341456"/>
          </a:xfrm>
        </p:spPr>
        <p:txBody>
          <a:bodyPr>
            <a:normAutofit/>
          </a:bodyPr>
          <a:lstStyle/>
          <a:p>
            <a:r>
              <a:rPr lang="en-US" altLang="en-US" sz="4000" dirty="0"/>
              <a:t>Education Level as a Social Determinant for Suicide For Region 5  2015-2021</a:t>
            </a:r>
            <a:endParaRPr lang="en-US" sz="4000" dirty="0"/>
          </a:p>
        </p:txBody>
      </p:sp>
      <p:sp>
        <p:nvSpPr>
          <p:cNvPr id="5" name="Rectangle 4"/>
          <p:cNvSpPr/>
          <p:nvPr/>
        </p:nvSpPr>
        <p:spPr>
          <a:xfrm>
            <a:off x="1435261" y="1902124"/>
            <a:ext cx="10079406" cy="880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r">
              <a:lnSpc>
                <a:spcPct val="150000"/>
              </a:lnSpc>
            </a:pPr>
            <a:r>
              <a:rPr lang="en-US" altLang="en-US" dirty="0"/>
              <a:t> </a:t>
            </a:r>
          </a:p>
          <a:p>
            <a:pPr lvl="1">
              <a:lnSpc>
                <a:spcPct val="150000"/>
              </a:lnSpc>
            </a:pPr>
            <a:endParaRPr lang="en-US" altLang="en-US" dirty="0"/>
          </a:p>
        </p:txBody>
      </p:sp>
      <p:pic>
        <p:nvPicPr>
          <p:cNvPr id="6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2906" y="394365"/>
            <a:ext cx="1694460" cy="613013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3627407" y="5734890"/>
            <a:ext cx="47005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Data Source: CT Violent Death Reporting System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D8F90A1-0224-49E1-9378-C36F215E58B4}"/>
              </a:ext>
            </a:extLst>
          </p:cNvPr>
          <p:cNvGraphicFramePr>
            <a:graphicFrameLocks noGrp="1"/>
          </p:cNvGraphicFramePr>
          <p:nvPr/>
        </p:nvGraphicFramePr>
        <p:xfrm>
          <a:off x="1165860" y="2114550"/>
          <a:ext cx="9715500" cy="35090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857750">
                  <a:extLst>
                    <a:ext uri="{9D8B030D-6E8A-4147-A177-3AD203B41FA5}">
                      <a16:colId xmlns:a16="http://schemas.microsoft.com/office/drawing/2014/main" val="2728160611"/>
                    </a:ext>
                  </a:extLst>
                </a:gridCol>
                <a:gridCol w="4857750">
                  <a:extLst>
                    <a:ext uri="{9D8B030D-6E8A-4147-A177-3AD203B41FA5}">
                      <a16:colId xmlns:a16="http://schemas.microsoft.com/office/drawing/2014/main" val="1073929105"/>
                    </a:ext>
                  </a:extLst>
                </a:gridCol>
              </a:tblGrid>
              <a:tr h="38202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Education Level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Major Industry Sectors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18452635"/>
                  </a:ext>
                </a:extLst>
              </a:tr>
              <a:tr h="78174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High School Diploma or Less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Manufacturing; Construction, Trades; Service and Retail Sector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98217752"/>
                  </a:ext>
                </a:extLst>
              </a:tr>
              <a:tr h="78174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College Degree or Post-College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Financial; Health Care; Education; Science and Engineering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78153515"/>
                  </a:ext>
                </a:extLst>
              </a:tr>
              <a:tr h="78174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Some College Credit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Manufacturing; Construction, Health Care; Service and Retail Sector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3778189"/>
                  </a:ext>
                </a:extLst>
              </a:tr>
              <a:tr h="78174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Unknown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582267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07877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9301" y="30144"/>
            <a:ext cx="8648700" cy="1341456"/>
          </a:xfrm>
        </p:spPr>
        <p:txBody>
          <a:bodyPr>
            <a:normAutofit/>
          </a:bodyPr>
          <a:lstStyle/>
          <a:p>
            <a:pPr algn="ctr"/>
            <a:r>
              <a:rPr lang="en-US" altLang="en-US" sz="4000" dirty="0"/>
              <a:t>Region 5 Suicides  2021by Age Group</a:t>
            </a:r>
            <a:endParaRPr lang="en-US" sz="4000" dirty="0"/>
          </a:p>
        </p:txBody>
      </p:sp>
      <p:pic>
        <p:nvPicPr>
          <p:cNvPr id="6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2906" y="394365"/>
            <a:ext cx="1694460" cy="613013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3627407" y="5734890"/>
            <a:ext cx="47005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Data Source: CT Violent Death Reporting System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1DC9168F-B128-461A-8305-E669F4E984A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03086242"/>
              </p:ext>
            </p:extLst>
          </p:nvPr>
        </p:nvGraphicFramePr>
        <p:xfrm>
          <a:off x="1508759" y="2057400"/>
          <a:ext cx="9159241" cy="34975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1050070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9301" y="30144"/>
            <a:ext cx="8648700" cy="1341456"/>
          </a:xfrm>
        </p:spPr>
        <p:txBody>
          <a:bodyPr>
            <a:normAutofit/>
          </a:bodyPr>
          <a:lstStyle/>
          <a:p>
            <a:pPr algn="ctr"/>
            <a:r>
              <a:rPr lang="en-US" altLang="en-US" sz="4000" dirty="0"/>
              <a:t>Region 5 Lethal Means for2021by Sex </a:t>
            </a:r>
            <a:endParaRPr lang="en-US" sz="4000" dirty="0"/>
          </a:p>
        </p:txBody>
      </p:sp>
      <p:pic>
        <p:nvPicPr>
          <p:cNvPr id="6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2931" y="394365"/>
            <a:ext cx="1694460" cy="613013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3627407" y="5734890"/>
            <a:ext cx="47005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Data Source: CT Violent Death Reporting System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C68AD330-B1BF-4294-9B9D-BC333003D60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79297590"/>
              </p:ext>
            </p:extLst>
          </p:nvPr>
        </p:nvGraphicFramePr>
        <p:xfrm>
          <a:off x="651510" y="1895948"/>
          <a:ext cx="4972050" cy="36361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A339E2AE-01CC-4255-8783-5D8F5157C84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69155965"/>
              </p:ext>
            </p:extLst>
          </p:nvPr>
        </p:nvGraphicFramePr>
        <p:xfrm>
          <a:off x="5897880" y="1895948"/>
          <a:ext cx="5977890" cy="3474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75720932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9301" y="30144"/>
            <a:ext cx="8648700" cy="1341456"/>
          </a:xfrm>
        </p:spPr>
        <p:txBody>
          <a:bodyPr>
            <a:normAutofit/>
          </a:bodyPr>
          <a:lstStyle/>
          <a:p>
            <a:pPr algn="ctr"/>
            <a:r>
              <a:rPr lang="en-US" altLang="en-US" sz="4000" dirty="0"/>
              <a:t>Region 5 Suicides  2021by Town</a:t>
            </a:r>
            <a:endParaRPr lang="en-US" sz="4000" dirty="0"/>
          </a:p>
        </p:txBody>
      </p:sp>
      <p:pic>
        <p:nvPicPr>
          <p:cNvPr id="6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2906" y="394365"/>
            <a:ext cx="1694460" cy="613013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3627407" y="5734890"/>
            <a:ext cx="47005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Data Source: CT Violent Death Reporting System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F349577B-5EFA-4467-BF0E-1ED8682F08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8370618"/>
              </p:ext>
            </p:extLst>
          </p:nvPr>
        </p:nvGraphicFramePr>
        <p:xfrm>
          <a:off x="3127375" y="1703059"/>
          <a:ext cx="5937250" cy="48638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68625">
                  <a:extLst>
                    <a:ext uri="{9D8B030D-6E8A-4147-A177-3AD203B41FA5}">
                      <a16:colId xmlns:a16="http://schemas.microsoft.com/office/drawing/2014/main" val="4114102658"/>
                    </a:ext>
                  </a:extLst>
                </a:gridCol>
                <a:gridCol w="2968625">
                  <a:extLst>
                    <a:ext uri="{9D8B030D-6E8A-4147-A177-3AD203B41FA5}">
                      <a16:colId xmlns:a16="http://schemas.microsoft.com/office/drawing/2014/main" val="84597923"/>
                    </a:ext>
                  </a:extLst>
                </a:gridCol>
              </a:tblGrid>
              <a:tr h="18196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Resident City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Number of Suicides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73159376"/>
                  </a:ext>
                </a:extLst>
              </a:tr>
              <a:tr h="18196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Beacon Falls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25352951"/>
                  </a:ext>
                </a:extLst>
              </a:tr>
              <a:tr h="18196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Bethel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90383847"/>
                  </a:ext>
                </a:extLst>
              </a:tr>
              <a:tr h="18196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Bethlehem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17704139"/>
                  </a:ext>
                </a:extLst>
              </a:tr>
              <a:tr h="16538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Brookfield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61204507"/>
                  </a:ext>
                </a:extLst>
              </a:tr>
              <a:tr h="16538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Canaan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68672111"/>
                  </a:ext>
                </a:extLst>
              </a:tr>
              <a:tr h="16538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Colebrook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59651576"/>
                  </a:ext>
                </a:extLst>
              </a:tr>
              <a:tr h="16538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Danbury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6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58722999"/>
                  </a:ext>
                </a:extLst>
              </a:tr>
              <a:tr h="16538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Harwinton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56815080"/>
                  </a:ext>
                </a:extLst>
              </a:tr>
              <a:tr h="16538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Litchfield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98623687"/>
                  </a:ext>
                </a:extLst>
              </a:tr>
              <a:tr h="16538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Middlebury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21699379"/>
                  </a:ext>
                </a:extLst>
              </a:tr>
              <a:tr h="16538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Naugatuck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90791222"/>
                  </a:ext>
                </a:extLst>
              </a:tr>
              <a:tr h="16538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New Fairfield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44520639"/>
                  </a:ext>
                </a:extLst>
              </a:tr>
              <a:tr h="16538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New Hartford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1574390"/>
                  </a:ext>
                </a:extLst>
              </a:tr>
              <a:tr h="16538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New Milford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63325034"/>
                  </a:ext>
                </a:extLst>
              </a:tr>
              <a:tr h="16538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Newtown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52279485"/>
                  </a:ext>
                </a:extLst>
              </a:tr>
              <a:tr h="16538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Oxford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37450385"/>
                  </a:ext>
                </a:extLst>
              </a:tr>
              <a:tr h="16538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Prospect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81576414"/>
                  </a:ext>
                </a:extLst>
              </a:tr>
              <a:tr h="16538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Ridgefield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57823172"/>
                  </a:ext>
                </a:extLst>
              </a:tr>
              <a:tr h="16538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Roxbury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13128775"/>
                  </a:ext>
                </a:extLst>
              </a:tr>
              <a:tr h="16538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Thomaston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92344193"/>
                  </a:ext>
                </a:extLst>
              </a:tr>
              <a:tr h="16538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Torrington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6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79049951"/>
                  </a:ext>
                </a:extLst>
              </a:tr>
              <a:tr h="16538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Waterbury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10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39595063"/>
                  </a:ext>
                </a:extLst>
              </a:tr>
              <a:tr h="16538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Watertown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89317336"/>
                  </a:ext>
                </a:extLst>
              </a:tr>
              <a:tr h="16538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Winchester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7803248"/>
                  </a:ext>
                </a:extLst>
              </a:tr>
              <a:tr h="16538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Wolcott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5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73797802"/>
                  </a:ext>
                </a:extLst>
              </a:tr>
            </a:tbl>
          </a:graphicData>
        </a:graphic>
      </p:graphicFrame>
      <p:sp>
        <p:nvSpPr>
          <p:cNvPr id="9" name="Rectangle 2">
            <a:extLst>
              <a:ext uri="{FF2B5EF4-FFF2-40B4-BE49-F238E27FC236}">
                <a16:creationId xmlns:a16="http://schemas.microsoft.com/office/drawing/2014/main" id="{D8B9C198-A567-4677-AF6F-63AEC60768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7375" y="19558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5025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9301" y="30144"/>
            <a:ext cx="8648700" cy="1341456"/>
          </a:xfrm>
        </p:spPr>
        <p:txBody>
          <a:bodyPr>
            <a:normAutofit/>
          </a:bodyPr>
          <a:lstStyle/>
          <a:p>
            <a:pPr algn="ctr"/>
            <a:r>
              <a:rPr lang="en-US" altLang="en-US" sz="4000" dirty="0"/>
              <a:t>Region 5 Suicides  2021by Town and Age Group</a:t>
            </a:r>
            <a:endParaRPr lang="en-US" sz="4000" dirty="0"/>
          </a:p>
        </p:txBody>
      </p:sp>
      <p:pic>
        <p:nvPicPr>
          <p:cNvPr id="6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1448" y="394365"/>
            <a:ext cx="1694460" cy="613013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3627407" y="5734890"/>
            <a:ext cx="47005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Data Source: CT Violent Death Reporting System</a:t>
            </a: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5156D269-B696-4A26-BB77-85CD4CADEB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5538632"/>
              </p:ext>
            </p:extLst>
          </p:nvPr>
        </p:nvGraphicFramePr>
        <p:xfrm>
          <a:off x="352426" y="2962276"/>
          <a:ext cx="4457700" cy="216138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05049">
                  <a:extLst>
                    <a:ext uri="{9D8B030D-6E8A-4147-A177-3AD203B41FA5}">
                      <a16:colId xmlns:a16="http://schemas.microsoft.com/office/drawing/2014/main" val="3156695567"/>
                    </a:ext>
                  </a:extLst>
                </a:gridCol>
                <a:gridCol w="2152651">
                  <a:extLst>
                    <a:ext uri="{9D8B030D-6E8A-4147-A177-3AD203B41FA5}">
                      <a16:colId xmlns:a16="http://schemas.microsoft.com/office/drawing/2014/main" val="3803402036"/>
                    </a:ext>
                  </a:extLst>
                </a:gridCol>
              </a:tblGrid>
              <a:tr h="108069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Residence City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Number of Suicides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668236830"/>
                  </a:ext>
                </a:extLst>
              </a:tr>
              <a:tr h="54034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Litchfield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04852218"/>
                  </a:ext>
                </a:extLst>
              </a:tr>
              <a:tr h="54034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Prospect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29077658"/>
                  </a:ext>
                </a:extLst>
              </a:tr>
            </a:tbl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0B559684-E653-4A4F-9D64-6052ACA37F65}"/>
              </a:ext>
            </a:extLst>
          </p:cNvPr>
          <p:cNvSpPr/>
          <p:nvPr/>
        </p:nvSpPr>
        <p:spPr>
          <a:xfrm>
            <a:off x="608909" y="2453759"/>
            <a:ext cx="27518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10-17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yrs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Suicides for 2021</a:t>
            </a:r>
            <a:endParaRPr lang="en-US" dirty="0"/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DFFDAFF6-FBBE-4858-BB25-310CDF1C7A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5772650"/>
              </p:ext>
            </p:extLst>
          </p:nvPr>
        </p:nvGraphicFramePr>
        <p:xfrm>
          <a:off x="7415066" y="2962274"/>
          <a:ext cx="3832054" cy="21613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35212">
                  <a:extLst>
                    <a:ext uri="{9D8B030D-6E8A-4147-A177-3AD203B41FA5}">
                      <a16:colId xmlns:a16="http://schemas.microsoft.com/office/drawing/2014/main" val="2794172217"/>
                    </a:ext>
                  </a:extLst>
                </a:gridCol>
                <a:gridCol w="1896842">
                  <a:extLst>
                    <a:ext uri="{9D8B030D-6E8A-4147-A177-3AD203B41FA5}">
                      <a16:colId xmlns:a16="http://schemas.microsoft.com/office/drawing/2014/main" val="3760597969"/>
                    </a:ext>
                  </a:extLst>
                </a:gridCol>
              </a:tblGrid>
              <a:tr h="88685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Residence City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Number of Suicides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4017207826"/>
                  </a:ext>
                </a:extLst>
              </a:tr>
              <a:tr h="31863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Naugatuck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20100563"/>
                  </a:ext>
                </a:extLst>
              </a:tr>
              <a:tr h="31863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Oxford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96056833"/>
                  </a:ext>
                </a:extLst>
              </a:tr>
              <a:tr h="31863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Waterbury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4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02968572"/>
                  </a:ext>
                </a:extLst>
              </a:tr>
              <a:tr h="31863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Watertown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08804031"/>
                  </a:ext>
                </a:extLst>
              </a:tr>
            </a:tbl>
          </a:graphicData>
        </a:graphic>
      </p:graphicFrame>
      <p:sp>
        <p:nvSpPr>
          <p:cNvPr id="16" name="Rectangle 15">
            <a:extLst>
              <a:ext uri="{FF2B5EF4-FFF2-40B4-BE49-F238E27FC236}">
                <a16:creationId xmlns:a16="http://schemas.microsoft.com/office/drawing/2014/main" id="{7D89A3DB-E79D-42F1-A53C-A4FDCDB736EF}"/>
              </a:ext>
            </a:extLst>
          </p:cNvPr>
          <p:cNvSpPr/>
          <p:nvPr/>
        </p:nvSpPr>
        <p:spPr>
          <a:xfrm>
            <a:off x="6942343" y="2377559"/>
            <a:ext cx="35637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18-24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yrs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Suicides for 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12115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F13ED6-7FD2-49E4-AC2D-29DF9F365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en-US" dirty="0"/>
              <a:t>CTVDRS Variables Collected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ABE604-5905-491D-BF72-85C2A71716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000" dirty="0"/>
              <a:t>Data collected is victim –”centic”</a:t>
            </a:r>
          </a:p>
          <a:p>
            <a:pPr algn="just"/>
            <a:r>
              <a:rPr lang="en-US" sz="2000" dirty="0"/>
              <a:t>Basic and extended demographics-(marital martial status, level of education, occupation)</a:t>
            </a:r>
          </a:p>
          <a:p>
            <a:pPr algn="just"/>
            <a:r>
              <a:rPr lang="en-US" sz="2000" dirty="0"/>
              <a:t>Injury and Death Information- Date of Death, Where Death Occurred- City, In Their Residence; Manner and Death Cause</a:t>
            </a:r>
          </a:p>
          <a:p>
            <a:pPr algn="just"/>
            <a:r>
              <a:rPr lang="en-US" sz="2000" dirty="0"/>
              <a:t>Weapon- Firearm, Sharp instrument, Asphyxia, Poison, etc.</a:t>
            </a:r>
          </a:p>
          <a:p>
            <a:pPr algn="just"/>
            <a:r>
              <a:rPr lang="en-US" sz="2000" dirty="0"/>
              <a:t>Circumstances- Risk or Stressors</a:t>
            </a:r>
          </a:p>
          <a:p>
            <a:pPr algn="just"/>
            <a:r>
              <a:rPr lang="en-US" sz="2000" dirty="0"/>
              <a:t>Suspect- Relationship of victim to suspect</a:t>
            </a:r>
          </a:p>
          <a:p>
            <a:pPr algn="just"/>
            <a:r>
              <a:rPr lang="en-US" sz="2000" dirty="0"/>
              <a:t>Toxicology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B94A5A5-EB8A-4E02-B36D-5BAF6B96FA75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6257" y="355122"/>
            <a:ext cx="1694460" cy="6130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2374802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9301" y="30144"/>
            <a:ext cx="8648700" cy="1341456"/>
          </a:xfrm>
        </p:spPr>
        <p:txBody>
          <a:bodyPr>
            <a:normAutofit/>
          </a:bodyPr>
          <a:lstStyle/>
          <a:p>
            <a:pPr algn="ctr"/>
            <a:r>
              <a:rPr lang="en-US" altLang="en-US" sz="4000" dirty="0"/>
              <a:t>Region 5 Suicides  2021 by Town and Age Group</a:t>
            </a:r>
            <a:endParaRPr lang="en-US" sz="4000" dirty="0"/>
          </a:p>
        </p:txBody>
      </p:sp>
      <p:pic>
        <p:nvPicPr>
          <p:cNvPr id="6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7231" y="535960"/>
            <a:ext cx="1694460" cy="613013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1000125" y="5734890"/>
            <a:ext cx="7327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Data Source: CT Violent Death Reporting System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B559684-E653-4A4F-9D64-6052ACA37F65}"/>
              </a:ext>
            </a:extLst>
          </p:cNvPr>
          <p:cNvSpPr/>
          <p:nvPr/>
        </p:nvSpPr>
        <p:spPr>
          <a:xfrm>
            <a:off x="608908" y="1908691"/>
            <a:ext cx="302583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25-44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yrs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Suicides for 2021</a:t>
            </a:r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D89A3DB-E79D-42F1-A53C-A4FDCDB736EF}"/>
              </a:ext>
            </a:extLst>
          </p:cNvPr>
          <p:cNvSpPr/>
          <p:nvPr/>
        </p:nvSpPr>
        <p:spPr>
          <a:xfrm>
            <a:off x="6942343" y="2377559"/>
            <a:ext cx="35637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DBF5AE5-2B38-4C9B-A06C-D22339D55E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6658752"/>
              </p:ext>
            </p:extLst>
          </p:nvPr>
        </p:nvGraphicFramePr>
        <p:xfrm>
          <a:off x="608909" y="2377560"/>
          <a:ext cx="4497489" cy="32981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81283">
                  <a:extLst>
                    <a:ext uri="{9D8B030D-6E8A-4147-A177-3AD203B41FA5}">
                      <a16:colId xmlns:a16="http://schemas.microsoft.com/office/drawing/2014/main" val="3572030976"/>
                    </a:ext>
                  </a:extLst>
                </a:gridCol>
                <a:gridCol w="1916206">
                  <a:extLst>
                    <a:ext uri="{9D8B030D-6E8A-4147-A177-3AD203B41FA5}">
                      <a16:colId xmlns:a16="http://schemas.microsoft.com/office/drawing/2014/main" val="2892591912"/>
                    </a:ext>
                  </a:extLst>
                </a:gridCol>
              </a:tblGrid>
              <a:tr h="45881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Residence City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Number of Suicides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457591287"/>
                  </a:ext>
                </a:extLst>
              </a:tr>
              <a:tr h="22940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Bethel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55737803"/>
                  </a:ext>
                </a:extLst>
              </a:tr>
              <a:tr h="22940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Brookfield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49842883"/>
                  </a:ext>
                </a:extLst>
              </a:tr>
              <a:tr h="22940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Danbury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51507460"/>
                  </a:ext>
                </a:extLst>
              </a:tr>
              <a:tr h="31587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Harwinton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16491576"/>
                  </a:ext>
                </a:extLst>
              </a:tr>
              <a:tr h="22940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Naugatuck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70746139"/>
                  </a:ext>
                </a:extLst>
              </a:tr>
              <a:tr h="22940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New Fairfield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47656279"/>
                  </a:ext>
                </a:extLst>
              </a:tr>
              <a:tr h="22940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New Hartford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88138942"/>
                  </a:ext>
                </a:extLst>
              </a:tr>
              <a:tr h="22940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New Milford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8427358"/>
                  </a:ext>
                </a:extLst>
              </a:tr>
              <a:tr h="22940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Newtown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23191254"/>
                  </a:ext>
                </a:extLst>
              </a:tr>
              <a:tr h="22940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Roxbury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57531615"/>
                  </a:ext>
                </a:extLst>
              </a:tr>
              <a:tr h="22940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Torrington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92767262"/>
                  </a:ext>
                </a:extLst>
              </a:tr>
              <a:tr h="22940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Waterbury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40878998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6179F4BF-B034-473A-8073-67EB2E53C466}"/>
              </a:ext>
            </a:extLst>
          </p:cNvPr>
          <p:cNvSpPr/>
          <p:nvPr/>
        </p:nvSpPr>
        <p:spPr>
          <a:xfrm>
            <a:off x="5880003" y="1539359"/>
            <a:ext cx="38627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45-64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yrs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Suicides for 2021</a:t>
            </a:r>
            <a:endParaRPr lang="en-US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473EEA51-E3A5-47EE-8C92-5831B03A81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6007092"/>
              </p:ext>
            </p:extLst>
          </p:nvPr>
        </p:nvGraphicFramePr>
        <p:xfrm>
          <a:off x="5703570" y="1977390"/>
          <a:ext cx="5879520" cy="44874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95465">
                  <a:extLst>
                    <a:ext uri="{9D8B030D-6E8A-4147-A177-3AD203B41FA5}">
                      <a16:colId xmlns:a16="http://schemas.microsoft.com/office/drawing/2014/main" val="1450689334"/>
                    </a:ext>
                  </a:extLst>
                </a:gridCol>
                <a:gridCol w="2084055">
                  <a:extLst>
                    <a:ext uri="{9D8B030D-6E8A-4147-A177-3AD203B41FA5}">
                      <a16:colId xmlns:a16="http://schemas.microsoft.com/office/drawing/2014/main" val="2465135554"/>
                    </a:ext>
                  </a:extLst>
                </a:gridCol>
              </a:tblGrid>
              <a:tr h="29619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Residence City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Number of Suicides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/>
                </a:tc>
                <a:extLst>
                  <a:ext uri="{0D108BD9-81ED-4DB2-BD59-A6C34878D82A}">
                    <a16:rowId xmlns:a16="http://schemas.microsoft.com/office/drawing/2014/main" val="1336241067"/>
                  </a:ext>
                </a:extLst>
              </a:tr>
              <a:tr h="29619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Beacon Falls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1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extLst>
                  <a:ext uri="{0D108BD9-81ED-4DB2-BD59-A6C34878D82A}">
                    <a16:rowId xmlns:a16="http://schemas.microsoft.com/office/drawing/2014/main" val="827579366"/>
                  </a:ext>
                </a:extLst>
              </a:tr>
              <a:tr h="29619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Colebrook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1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extLst>
                  <a:ext uri="{0D108BD9-81ED-4DB2-BD59-A6C34878D82A}">
                    <a16:rowId xmlns:a16="http://schemas.microsoft.com/office/drawing/2014/main" val="1165485457"/>
                  </a:ext>
                </a:extLst>
              </a:tr>
              <a:tr h="29619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Danbury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2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extLst>
                  <a:ext uri="{0D108BD9-81ED-4DB2-BD59-A6C34878D82A}">
                    <a16:rowId xmlns:a16="http://schemas.microsoft.com/office/drawing/2014/main" val="1703109311"/>
                  </a:ext>
                </a:extLst>
              </a:tr>
              <a:tr h="29619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Litchfield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1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extLst>
                  <a:ext uri="{0D108BD9-81ED-4DB2-BD59-A6C34878D82A}">
                    <a16:rowId xmlns:a16="http://schemas.microsoft.com/office/drawing/2014/main" val="3005682332"/>
                  </a:ext>
                </a:extLst>
              </a:tr>
              <a:tr h="29619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Middlebury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2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extLst>
                  <a:ext uri="{0D108BD9-81ED-4DB2-BD59-A6C34878D82A}">
                    <a16:rowId xmlns:a16="http://schemas.microsoft.com/office/drawing/2014/main" val="1686667231"/>
                  </a:ext>
                </a:extLst>
              </a:tr>
              <a:tr h="29619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Naugatuck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2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extLst>
                  <a:ext uri="{0D108BD9-81ED-4DB2-BD59-A6C34878D82A}">
                    <a16:rowId xmlns:a16="http://schemas.microsoft.com/office/drawing/2014/main" val="3597377591"/>
                  </a:ext>
                </a:extLst>
              </a:tr>
              <a:tr h="29619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New Fairfield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2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extLst>
                  <a:ext uri="{0D108BD9-81ED-4DB2-BD59-A6C34878D82A}">
                    <a16:rowId xmlns:a16="http://schemas.microsoft.com/office/drawing/2014/main" val="1267095958"/>
                  </a:ext>
                </a:extLst>
              </a:tr>
              <a:tr h="29619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Newtown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2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extLst>
                  <a:ext uri="{0D108BD9-81ED-4DB2-BD59-A6C34878D82A}">
                    <a16:rowId xmlns:a16="http://schemas.microsoft.com/office/drawing/2014/main" val="1993929227"/>
                  </a:ext>
                </a:extLst>
              </a:tr>
              <a:tr h="17884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Oxford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1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extLst>
                  <a:ext uri="{0D108BD9-81ED-4DB2-BD59-A6C34878D82A}">
                    <a16:rowId xmlns:a16="http://schemas.microsoft.com/office/drawing/2014/main" val="2329207510"/>
                  </a:ext>
                </a:extLst>
              </a:tr>
              <a:tr h="17884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Prospect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1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extLst>
                  <a:ext uri="{0D108BD9-81ED-4DB2-BD59-A6C34878D82A}">
                    <a16:rowId xmlns:a16="http://schemas.microsoft.com/office/drawing/2014/main" val="2174899741"/>
                  </a:ext>
                </a:extLst>
              </a:tr>
              <a:tr h="17884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Ridgefield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1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extLst>
                  <a:ext uri="{0D108BD9-81ED-4DB2-BD59-A6C34878D82A}">
                    <a16:rowId xmlns:a16="http://schemas.microsoft.com/office/drawing/2014/main" val="92572025"/>
                  </a:ext>
                </a:extLst>
              </a:tr>
              <a:tr h="17884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Torrington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3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extLst>
                  <a:ext uri="{0D108BD9-81ED-4DB2-BD59-A6C34878D82A}">
                    <a16:rowId xmlns:a16="http://schemas.microsoft.com/office/drawing/2014/main" val="2345874628"/>
                  </a:ext>
                </a:extLst>
              </a:tr>
              <a:tr h="17884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Waterbury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2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extLst>
                  <a:ext uri="{0D108BD9-81ED-4DB2-BD59-A6C34878D82A}">
                    <a16:rowId xmlns:a16="http://schemas.microsoft.com/office/drawing/2014/main" val="3170211165"/>
                  </a:ext>
                </a:extLst>
              </a:tr>
              <a:tr h="17884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Watertown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3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extLst>
                  <a:ext uri="{0D108BD9-81ED-4DB2-BD59-A6C34878D82A}">
                    <a16:rowId xmlns:a16="http://schemas.microsoft.com/office/drawing/2014/main" val="842372092"/>
                  </a:ext>
                </a:extLst>
              </a:tr>
              <a:tr h="17884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Winchester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1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extLst>
                  <a:ext uri="{0D108BD9-81ED-4DB2-BD59-A6C34878D82A}">
                    <a16:rowId xmlns:a16="http://schemas.microsoft.com/office/drawing/2014/main" val="202778477"/>
                  </a:ext>
                </a:extLst>
              </a:tr>
              <a:tr h="17884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Wolcott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</a:rPr>
                        <a:t>1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extLst>
                  <a:ext uri="{0D108BD9-81ED-4DB2-BD59-A6C34878D82A}">
                    <a16:rowId xmlns:a16="http://schemas.microsoft.com/office/drawing/2014/main" val="15764228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883810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9301" y="30144"/>
            <a:ext cx="8648700" cy="1341456"/>
          </a:xfrm>
        </p:spPr>
        <p:txBody>
          <a:bodyPr>
            <a:normAutofit/>
          </a:bodyPr>
          <a:lstStyle/>
          <a:p>
            <a:pPr algn="ctr"/>
            <a:r>
              <a:rPr lang="en-US" altLang="en-US" sz="4000" dirty="0"/>
              <a:t>Region 5 Suicides  2021by Town and Age Group</a:t>
            </a:r>
            <a:endParaRPr lang="en-US" sz="4000" dirty="0"/>
          </a:p>
        </p:txBody>
      </p:sp>
      <p:pic>
        <p:nvPicPr>
          <p:cNvPr id="6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2906" y="394365"/>
            <a:ext cx="1694460" cy="613013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3627407" y="5734890"/>
            <a:ext cx="47005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Data Source: CT Violent Death Reporting System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B559684-E653-4A4F-9D64-6052ACA37F65}"/>
              </a:ext>
            </a:extLst>
          </p:cNvPr>
          <p:cNvSpPr/>
          <p:nvPr/>
        </p:nvSpPr>
        <p:spPr>
          <a:xfrm>
            <a:off x="1866048" y="2453759"/>
            <a:ext cx="2375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023565A-2FD4-4E79-B9CD-6368FF1EB9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3948469"/>
              </p:ext>
            </p:extLst>
          </p:nvPr>
        </p:nvGraphicFramePr>
        <p:xfrm>
          <a:off x="2697480" y="1971675"/>
          <a:ext cx="6892289" cy="36769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78514">
                  <a:extLst>
                    <a:ext uri="{9D8B030D-6E8A-4147-A177-3AD203B41FA5}">
                      <a16:colId xmlns:a16="http://schemas.microsoft.com/office/drawing/2014/main" val="2057304858"/>
                    </a:ext>
                  </a:extLst>
                </a:gridCol>
                <a:gridCol w="3313775">
                  <a:extLst>
                    <a:ext uri="{9D8B030D-6E8A-4147-A177-3AD203B41FA5}">
                      <a16:colId xmlns:a16="http://schemas.microsoft.com/office/drawing/2014/main" val="1340062653"/>
                    </a:ext>
                  </a:extLst>
                </a:gridCol>
              </a:tblGrid>
              <a:tr h="40414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Residence City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Number of Suicides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812446056"/>
                  </a:ext>
                </a:extLst>
              </a:tr>
              <a:tr h="20207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Bethlehem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15560548"/>
                  </a:ext>
                </a:extLst>
              </a:tr>
              <a:tr h="20207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Brookfield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35577850"/>
                  </a:ext>
                </a:extLst>
              </a:tr>
              <a:tr h="20207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Canaan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41293303"/>
                  </a:ext>
                </a:extLst>
              </a:tr>
              <a:tr h="20207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Colebrook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46248888"/>
                  </a:ext>
                </a:extLst>
              </a:tr>
              <a:tr h="20207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Danbury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23448611"/>
                  </a:ext>
                </a:extLst>
              </a:tr>
              <a:tr h="20207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Harwinton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84057338"/>
                  </a:ext>
                </a:extLst>
              </a:tr>
              <a:tr h="20207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Middlebury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51951955"/>
                  </a:ext>
                </a:extLst>
              </a:tr>
              <a:tr h="20207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New Fairfield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97878114"/>
                  </a:ext>
                </a:extLst>
              </a:tr>
              <a:tr h="20207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Newtown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56603683"/>
                  </a:ext>
                </a:extLst>
              </a:tr>
              <a:tr h="20207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Roxbury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62517555"/>
                  </a:ext>
                </a:extLst>
              </a:tr>
              <a:tr h="20207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Thomaston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76948771"/>
                  </a:ext>
                </a:extLst>
              </a:tr>
              <a:tr h="20207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Torrington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47416727"/>
                  </a:ext>
                </a:extLst>
              </a:tr>
              <a:tr h="20207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Waterbury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65713122"/>
                  </a:ext>
                </a:extLst>
              </a:tr>
              <a:tr h="20207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Watertown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86008934"/>
                  </a:ext>
                </a:extLst>
              </a:tr>
              <a:tr h="20207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Wolcott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4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56061285"/>
                  </a:ext>
                </a:extLst>
              </a:tr>
            </a:tbl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ECD43E7E-977A-4779-AF1B-EFAD2DA40366}"/>
              </a:ext>
            </a:extLst>
          </p:cNvPr>
          <p:cNvSpPr/>
          <p:nvPr/>
        </p:nvSpPr>
        <p:spPr>
          <a:xfrm>
            <a:off x="4897437" y="1491734"/>
            <a:ext cx="28916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65+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yrs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Suicides for 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028403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9301" y="30144"/>
            <a:ext cx="8648700" cy="1341456"/>
          </a:xfrm>
        </p:spPr>
        <p:txBody>
          <a:bodyPr>
            <a:normAutofit/>
          </a:bodyPr>
          <a:lstStyle/>
          <a:p>
            <a:r>
              <a:rPr lang="en-US" altLang="en-US" sz="4000" dirty="0"/>
              <a:t>Risk for Factors for Suicide in Region 5-2021</a:t>
            </a:r>
            <a:endParaRPr lang="en-US" sz="4000" dirty="0"/>
          </a:p>
        </p:txBody>
      </p:sp>
      <p:sp>
        <p:nvSpPr>
          <p:cNvPr id="5" name="Rectangle 4"/>
          <p:cNvSpPr/>
          <p:nvPr/>
        </p:nvSpPr>
        <p:spPr>
          <a:xfrm>
            <a:off x="1435261" y="1902124"/>
            <a:ext cx="10079406" cy="38918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000" dirty="0"/>
              <a:t>97 % ( N=72) of risk factors or circumstances are known for Region 5 suicide victims</a:t>
            </a:r>
          </a:p>
          <a:p>
            <a:r>
              <a:rPr lang="en-US" altLang="en-US" sz="2000" dirty="0"/>
              <a:t>Most Common Risks </a:t>
            </a:r>
          </a:p>
          <a:p>
            <a:pPr>
              <a:lnSpc>
                <a:spcPct val="150000"/>
              </a:lnSpc>
            </a:pPr>
            <a:r>
              <a:rPr lang="en-US" altLang="en-US" sz="2000" dirty="0"/>
              <a:t>        1)Mental Illness (44%; N=33); 73%(N=24) Diagnosed Depression; 6% (N=2) Bipolar Disorder; 6% (N=2) Anxiety; 6% (N=2) Autism</a:t>
            </a:r>
          </a:p>
          <a:p>
            <a:pPr lvl="1">
              <a:lnSpc>
                <a:spcPct val="150000"/>
              </a:lnSpc>
            </a:pPr>
            <a:r>
              <a:rPr lang="en-US" altLang="en-US" sz="2000" dirty="0"/>
              <a:t>2) Substance Use; Substance Misuse N=24 -  Reported Alcohol Misuse (N=16)</a:t>
            </a:r>
          </a:p>
          <a:p>
            <a:pPr lvl="1">
              <a:lnSpc>
                <a:spcPct val="150000"/>
              </a:lnSpc>
            </a:pPr>
            <a:r>
              <a:rPr lang="en-US" altLang="en-US" sz="2000" dirty="0"/>
              <a:t>3)Previous Suicide Attempt (22%,N=16)</a:t>
            </a:r>
          </a:p>
          <a:p>
            <a:pPr lvl="1">
              <a:lnSpc>
                <a:spcPct val="150000"/>
              </a:lnSpc>
            </a:pPr>
            <a:r>
              <a:rPr lang="en-US" altLang="en-US" sz="2000" dirty="0"/>
              <a:t>4)Physical Health Problem ( Acute, Chronic, Terminal Illness or Pain) (22%, N=16)</a:t>
            </a:r>
          </a:p>
          <a:p>
            <a:pPr lvl="1">
              <a:lnSpc>
                <a:spcPct val="150000"/>
              </a:lnSpc>
            </a:pPr>
            <a:r>
              <a:rPr lang="en-US" altLang="en-US" sz="2000" dirty="0"/>
              <a:t>5) Intimate Partner Problem ( divorce; break-up) (12%, N=9) </a:t>
            </a:r>
          </a:p>
          <a:p>
            <a:pPr lvl="1">
              <a:lnSpc>
                <a:spcPct val="150000"/>
              </a:lnSpc>
            </a:pPr>
            <a:endParaRPr lang="en-US" altLang="en-US" sz="2000" dirty="0"/>
          </a:p>
        </p:txBody>
      </p:sp>
      <p:pic>
        <p:nvPicPr>
          <p:cNvPr id="6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2906" y="394365"/>
            <a:ext cx="1694460" cy="613013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3627407" y="5734890"/>
            <a:ext cx="47005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Data Source: CT Violent Death Reporting System</a:t>
            </a:r>
          </a:p>
        </p:txBody>
      </p:sp>
    </p:spTree>
    <p:extLst>
      <p:ext uri="{BB962C8B-B14F-4D97-AF65-F5344CB8AC3E}">
        <p14:creationId xmlns:p14="http://schemas.microsoft.com/office/powerpoint/2010/main" val="57379550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9301" y="30144"/>
            <a:ext cx="8648700" cy="1341456"/>
          </a:xfrm>
        </p:spPr>
        <p:txBody>
          <a:bodyPr>
            <a:normAutofit/>
          </a:bodyPr>
          <a:lstStyle/>
          <a:p>
            <a:pPr algn="ctr"/>
            <a:r>
              <a:rPr lang="en-US" altLang="en-US" sz="4000" dirty="0"/>
              <a:t>Region 5 Suicides</a:t>
            </a:r>
            <a:endParaRPr lang="en-US" sz="4000" dirty="0"/>
          </a:p>
        </p:txBody>
      </p:sp>
      <p:pic>
        <p:nvPicPr>
          <p:cNvPr id="6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7231" y="535960"/>
            <a:ext cx="1694460" cy="613013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1028700" y="5734890"/>
            <a:ext cx="7327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Data Source: CT Violent Death Reporting System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B559684-E653-4A4F-9D64-6052ACA37F65}"/>
              </a:ext>
            </a:extLst>
          </p:cNvPr>
          <p:cNvSpPr/>
          <p:nvPr/>
        </p:nvSpPr>
        <p:spPr>
          <a:xfrm>
            <a:off x="1866048" y="2453759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D89A3DB-E79D-42F1-A53C-A4FDCDB736EF}"/>
              </a:ext>
            </a:extLst>
          </p:cNvPr>
          <p:cNvSpPr/>
          <p:nvPr/>
        </p:nvSpPr>
        <p:spPr>
          <a:xfrm>
            <a:off x="6942343" y="2377559"/>
            <a:ext cx="35637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179F4BF-B034-473A-8073-67EB2E53C466}"/>
              </a:ext>
            </a:extLst>
          </p:cNvPr>
          <p:cNvSpPr/>
          <p:nvPr/>
        </p:nvSpPr>
        <p:spPr>
          <a:xfrm>
            <a:off x="5880003" y="1539359"/>
            <a:ext cx="13484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AC3B709B-2CAC-466E-BFCC-2A09882B64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1484066"/>
              </p:ext>
            </p:extLst>
          </p:nvPr>
        </p:nvGraphicFramePr>
        <p:xfrm>
          <a:off x="342169" y="2367732"/>
          <a:ext cx="5516264" cy="336715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38362">
                  <a:extLst>
                    <a:ext uri="{9D8B030D-6E8A-4147-A177-3AD203B41FA5}">
                      <a16:colId xmlns:a16="http://schemas.microsoft.com/office/drawing/2014/main" val="753613555"/>
                    </a:ext>
                  </a:extLst>
                </a:gridCol>
                <a:gridCol w="1792478">
                  <a:extLst>
                    <a:ext uri="{9D8B030D-6E8A-4147-A177-3AD203B41FA5}">
                      <a16:colId xmlns:a16="http://schemas.microsoft.com/office/drawing/2014/main" val="2963473636"/>
                    </a:ext>
                  </a:extLst>
                </a:gridCol>
                <a:gridCol w="1885424">
                  <a:extLst>
                    <a:ext uri="{9D8B030D-6E8A-4147-A177-3AD203B41FA5}">
                      <a16:colId xmlns:a16="http://schemas.microsoft.com/office/drawing/2014/main" val="1159667159"/>
                    </a:ext>
                  </a:extLst>
                </a:gridCol>
              </a:tblGrid>
              <a:tr h="49785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Drug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Number of Positive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Rate of Suicides per 100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27816880"/>
                  </a:ext>
                </a:extLst>
              </a:tr>
              <a:tr h="57386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Alcohol*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18.4 (16.4-20.4)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10367199"/>
                  </a:ext>
                </a:extLst>
              </a:tr>
              <a:tr h="57386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Benzodiazepines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16.0(12.3-19.7)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60585219"/>
                  </a:ext>
                </a:extLst>
              </a:tr>
              <a:tr h="57386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15.1(11.6-18.6)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45407857"/>
                  </a:ext>
                </a:extLst>
              </a:tr>
              <a:tr h="57386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12.4(9.1-15.7)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12057368"/>
                  </a:ext>
                </a:extLst>
              </a:tr>
              <a:tr h="57386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11.4(8.5-14.3)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90894953"/>
                  </a:ext>
                </a:extLst>
              </a:tr>
            </a:tbl>
          </a:graphicData>
        </a:graphic>
      </p:graphicFrame>
      <p:sp>
        <p:nvSpPr>
          <p:cNvPr id="10" name="Rectangle 9">
            <a:extLst>
              <a:ext uri="{FF2B5EF4-FFF2-40B4-BE49-F238E27FC236}">
                <a16:creationId xmlns:a16="http://schemas.microsoft.com/office/drawing/2014/main" id="{06E386B9-2A01-468A-8814-DA985A22FBFF}"/>
              </a:ext>
            </a:extLst>
          </p:cNvPr>
          <p:cNvSpPr/>
          <p:nvPr/>
        </p:nvSpPr>
        <p:spPr>
          <a:xfrm>
            <a:off x="-312612" y="1645921"/>
            <a:ext cx="60047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Most Common Drugs Found In Suicide Victim for Region 5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dirty="0">
                <a:solidFill>
                  <a:prstClr val="black"/>
                </a:solidFill>
                <a:latin typeface="Calibri" panose="020F0502020204030204"/>
              </a:rPr>
              <a:t>2015 to 2021 (N=449)</a:t>
            </a: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C25E856-30AA-4C5C-80CA-64D385DBB8BF}"/>
              </a:ext>
            </a:extLst>
          </p:cNvPr>
          <p:cNvSpPr/>
          <p:nvPr/>
        </p:nvSpPr>
        <p:spPr>
          <a:xfrm>
            <a:off x="6096000" y="2076451"/>
            <a:ext cx="581742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Marijuana use has been associated with psychotic events ( hallucinations, paranoia); however, its incidence hasn’t reached a threshold of ≥ 20 to calculate a reliable rate.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 more information about marijuana comorbidity with illness for ED Visits see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Connecticut Violent Death Reporting System CTVDRS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question 5, Community Questions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7B9FB97-3562-4C7C-802F-8059F9B24E25}"/>
              </a:ext>
            </a:extLst>
          </p:cNvPr>
          <p:cNvSpPr/>
          <p:nvPr/>
        </p:nvSpPr>
        <p:spPr>
          <a:xfrm>
            <a:off x="288758" y="3288385"/>
            <a:ext cx="1577289" cy="31475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Opiates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Marijuana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Antidepressants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*BAC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≥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.08</a:t>
            </a:r>
          </a:p>
        </p:txBody>
      </p:sp>
    </p:spTree>
    <p:extLst>
      <p:ext uri="{BB962C8B-B14F-4D97-AF65-F5344CB8AC3E}">
        <p14:creationId xmlns:p14="http://schemas.microsoft.com/office/powerpoint/2010/main" val="22893922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B6B349-6048-4C99-A37B-5A5874398B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Homicide Rates In Connecticut 2015 to Present 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EC73774F-F64F-48E3-9AE8-3E235DB48D17}"/>
              </a:ext>
            </a:extLst>
          </p:cNvPr>
          <p:cNvSpPr txBox="1">
            <a:spLocks/>
          </p:cNvSpPr>
          <p:nvPr/>
        </p:nvSpPr>
        <p:spPr>
          <a:xfrm>
            <a:off x="7346730" y="1825625"/>
            <a:ext cx="4007069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2020 and 2021 data is preliminary* Rates are provisional, currently using 2020 population data for CT</a:t>
            </a:r>
          </a:p>
          <a:p>
            <a:r>
              <a:rPr lang="en-US" dirty="0"/>
              <a:t>As of December 31, 2021 there were 166 homicides</a:t>
            </a:r>
          </a:p>
        </p:txBody>
      </p:sp>
      <p:graphicFrame>
        <p:nvGraphicFramePr>
          <p:cNvPr id="8" name="Content Placeholder 6">
            <a:extLst>
              <a:ext uri="{FF2B5EF4-FFF2-40B4-BE49-F238E27FC236}">
                <a16:creationId xmlns:a16="http://schemas.microsoft.com/office/drawing/2014/main" id="{022BBC6F-F5FF-4994-839E-CD9843F30AE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7140702"/>
              </p:ext>
            </p:extLst>
          </p:nvPr>
        </p:nvGraphicFramePr>
        <p:xfrm>
          <a:off x="1320800" y="2057400"/>
          <a:ext cx="5641975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7586376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55B9FE-6A4E-47D0-8C49-5B4FF311D2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Homicide 2015 to 2021 by Sex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2CF1E29A-23F5-48F5-B2A7-0B20376A377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553200" y="2047875"/>
          <a:ext cx="4581525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EBD3C71A-326A-46A1-B9DC-B73920FFD42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20800639"/>
              </p:ext>
            </p:extLst>
          </p:nvPr>
        </p:nvGraphicFramePr>
        <p:xfrm>
          <a:off x="523876" y="2114549"/>
          <a:ext cx="4708525" cy="3667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4735947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B6B349-6048-4C99-A37B-5A5874398B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0400" y="542924"/>
            <a:ext cx="9536386" cy="874713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en-US" sz="27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Comparison of Homicide Rates Pre-Pandemic (2015 to 2019) to Pandemic (2020-2021) by Race/Ethnicity  </a:t>
            </a:r>
            <a:br>
              <a:rPr lang="en-US" altLang="en-US" sz="2400" dirty="0"/>
            </a:br>
            <a:endParaRPr lang="en-US" dirty="0"/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EC73774F-F64F-48E3-9AE8-3E235DB48D17}"/>
              </a:ext>
            </a:extLst>
          </p:cNvPr>
          <p:cNvSpPr txBox="1">
            <a:spLocks/>
          </p:cNvSpPr>
          <p:nvPr/>
        </p:nvSpPr>
        <p:spPr>
          <a:xfrm>
            <a:off x="7346730" y="1825625"/>
            <a:ext cx="4007069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1177B2B-556B-436C-B35A-8A950FB918FA}"/>
              </a:ext>
            </a:extLst>
          </p:cNvPr>
          <p:cNvSpPr/>
          <p:nvPr/>
        </p:nvSpPr>
        <p:spPr>
          <a:xfrm>
            <a:off x="5529536" y="1825625"/>
            <a:ext cx="60528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Comparison of Homicide Rates Pre-Pandemic (2015 to 2019) to Pandemic (2020-2021) by Race/Ethnicity  </a:t>
            </a:r>
            <a:endParaRPr lang="en-US" altLang="en-US" sz="1050" dirty="0"/>
          </a:p>
        </p:txBody>
      </p:sp>
      <p:graphicFrame>
        <p:nvGraphicFramePr>
          <p:cNvPr id="9" name="Table 2">
            <a:extLst>
              <a:ext uri="{FF2B5EF4-FFF2-40B4-BE49-F238E27FC236}">
                <a16:creationId xmlns:a16="http://schemas.microsoft.com/office/drawing/2014/main" id="{6D3DADAD-3ED6-42BF-BE2F-407270B9F2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9675343"/>
              </p:ext>
            </p:extLst>
          </p:nvPr>
        </p:nvGraphicFramePr>
        <p:xfrm>
          <a:off x="5529536" y="2471956"/>
          <a:ext cx="5937250" cy="290934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19505">
                  <a:extLst>
                    <a:ext uri="{9D8B030D-6E8A-4147-A177-3AD203B41FA5}">
                      <a16:colId xmlns:a16="http://schemas.microsoft.com/office/drawing/2014/main" val="3759429978"/>
                    </a:ext>
                  </a:extLst>
                </a:gridCol>
                <a:gridCol w="837565">
                  <a:extLst>
                    <a:ext uri="{9D8B030D-6E8A-4147-A177-3AD203B41FA5}">
                      <a16:colId xmlns:a16="http://schemas.microsoft.com/office/drawing/2014/main" val="3972713706"/>
                    </a:ext>
                  </a:extLst>
                </a:gridCol>
                <a:gridCol w="951230">
                  <a:extLst>
                    <a:ext uri="{9D8B030D-6E8A-4147-A177-3AD203B41FA5}">
                      <a16:colId xmlns:a16="http://schemas.microsoft.com/office/drawing/2014/main" val="3680569541"/>
                    </a:ext>
                  </a:extLst>
                </a:gridCol>
                <a:gridCol w="951230">
                  <a:extLst>
                    <a:ext uri="{9D8B030D-6E8A-4147-A177-3AD203B41FA5}">
                      <a16:colId xmlns:a16="http://schemas.microsoft.com/office/drawing/2014/main" val="2285045387"/>
                    </a:ext>
                  </a:extLst>
                </a:gridCol>
                <a:gridCol w="1038860">
                  <a:extLst>
                    <a:ext uri="{9D8B030D-6E8A-4147-A177-3AD203B41FA5}">
                      <a16:colId xmlns:a16="http://schemas.microsoft.com/office/drawing/2014/main" val="3096946461"/>
                    </a:ext>
                  </a:extLst>
                </a:gridCol>
                <a:gridCol w="1038860">
                  <a:extLst>
                    <a:ext uri="{9D8B030D-6E8A-4147-A177-3AD203B41FA5}">
                      <a16:colId xmlns:a16="http://schemas.microsoft.com/office/drawing/2014/main" val="1844647563"/>
                    </a:ext>
                  </a:extLst>
                </a:gridCol>
              </a:tblGrid>
              <a:tr h="14677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Race/Ethnicity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Average Number Homicides (2015 to 2019)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Crude Rate *2015-2019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Crude Rate*2020-2021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Number of Homicides 2020-2021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Rate Difference 2015 to 2019 Compared to 2021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47933670"/>
                  </a:ext>
                </a:extLst>
              </a:tr>
              <a:tr h="57925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Non-Hispanic Black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51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14.0(12.3-15.7)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21.8 (18.0-25.1)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165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+ 58%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2283440"/>
                  </a:ext>
                </a:extLst>
              </a:tr>
              <a:tr h="57925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Non-Hispanic White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1.37(1.2-1.6)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1.3(1.0-1.6)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56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No change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03536245"/>
                  </a:ext>
                </a:extLst>
              </a:tr>
              <a:tr h="28309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Hispanic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27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4.60(3.8-5.4)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7.5(6.0-9.0)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+ 63 %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67270544"/>
                  </a:ext>
                </a:extLst>
              </a:tr>
            </a:tbl>
          </a:graphicData>
        </a:graphic>
      </p:graphicFrame>
      <p:sp>
        <p:nvSpPr>
          <p:cNvPr id="11" name="Rectangle 10">
            <a:extLst>
              <a:ext uri="{FF2B5EF4-FFF2-40B4-BE49-F238E27FC236}">
                <a16:creationId xmlns:a16="http://schemas.microsoft.com/office/drawing/2014/main" id="{C7F13C18-1923-4BC9-B6A6-5D5369179D87}"/>
              </a:ext>
            </a:extLst>
          </p:cNvPr>
          <p:cNvSpPr/>
          <p:nvPr/>
        </p:nvSpPr>
        <p:spPr>
          <a:xfrm>
            <a:off x="5412877" y="5351012"/>
            <a:ext cx="2794996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*per 100,000 CT population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4" name="Content Placeholder 13">
            <a:extLst>
              <a:ext uri="{FF2B5EF4-FFF2-40B4-BE49-F238E27FC236}">
                <a16:creationId xmlns:a16="http://schemas.microsoft.com/office/drawing/2014/main" id="{20DD102B-9E03-4387-B298-1086BEAC286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96139487"/>
              </p:ext>
            </p:extLst>
          </p:nvPr>
        </p:nvGraphicFramePr>
        <p:xfrm>
          <a:off x="493986" y="2057400"/>
          <a:ext cx="4690290" cy="33238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B930409D-4752-4E0B-B4D2-25A10322404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6257" y="127323"/>
            <a:ext cx="1694460" cy="21557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6804287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4C6E62-B96F-4897-BC4F-C26B3916F4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Homicide by Age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864923-3DCA-40C2-95E0-F4F8C0D52A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Average age of homicide victim 34 yrs old vs 51 yrs for suicide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2B54402-D7C3-41F8-8F39-DBDF6C79EA50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6257" y="127322"/>
            <a:ext cx="1694460" cy="56715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8669407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4C6E62-B96F-4897-BC4F-C26B3916F4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dirty="0"/>
              <a:t>Education Level as a Social Determinant for Homicide Region 5  in 2015-2021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2B54402-D7C3-41F8-8F39-DBDF6C79EA50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6257" y="127322"/>
            <a:ext cx="1694460" cy="567159"/>
          </a:xfrm>
          <a:prstGeom prst="rect">
            <a:avLst/>
          </a:prstGeom>
          <a:noFill/>
        </p:spPr>
      </p:pic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EF0434F3-57D7-4275-BD0F-283B89BD7C1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4451523"/>
              </p:ext>
            </p:extLst>
          </p:nvPr>
        </p:nvGraphicFramePr>
        <p:xfrm>
          <a:off x="1320800" y="2057400"/>
          <a:ext cx="10261600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6794940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9301" y="30144"/>
            <a:ext cx="8648700" cy="1341456"/>
          </a:xfrm>
        </p:spPr>
        <p:txBody>
          <a:bodyPr>
            <a:normAutofit/>
          </a:bodyPr>
          <a:lstStyle/>
          <a:p>
            <a:r>
              <a:rPr lang="en-US" altLang="en-US" sz="4000" dirty="0"/>
              <a:t>Education Level as a Social Determinant for Homicide Region 5 in 2015-2021</a:t>
            </a:r>
            <a:endParaRPr lang="en-US" sz="4000" dirty="0"/>
          </a:p>
        </p:txBody>
      </p:sp>
      <p:sp>
        <p:nvSpPr>
          <p:cNvPr id="5" name="Rectangle 4"/>
          <p:cNvSpPr/>
          <p:nvPr/>
        </p:nvSpPr>
        <p:spPr>
          <a:xfrm>
            <a:off x="1435261" y="1902124"/>
            <a:ext cx="10079406" cy="880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r">
              <a:lnSpc>
                <a:spcPct val="150000"/>
              </a:lnSpc>
            </a:pPr>
            <a:r>
              <a:rPr lang="en-US" altLang="en-US" dirty="0"/>
              <a:t> </a:t>
            </a:r>
          </a:p>
          <a:p>
            <a:pPr lvl="1">
              <a:lnSpc>
                <a:spcPct val="150000"/>
              </a:lnSpc>
            </a:pPr>
            <a:endParaRPr lang="en-US" altLang="en-US" dirty="0"/>
          </a:p>
        </p:txBody>
      </p:sp>
      <p:pic>
        <p:nvPicPr>
          <p:cNvPr id="6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2906" y="394365"/>
            <a:ext cx="1694460" cy="613013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3627407" y="5734890"/>
            <a:ext cx="47005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Data Source: CT Violent Death Reporting System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D8F90A1-0224-49E1-9378-C36F215E58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1888526"/>
              </p:ext>
            </p:extLst>
          </p:nvPr>
        </p:nvGraphicFramePr>
        <p:xfrm>
          <a:off x="1165860" y="2114550"/>
          <a:ext cx="9715500" cy="35090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857750">
                  <a:extLst>
                    <a:ext uri="{9D8B030D-6E8A-4147-A177-3AD203B41FA5}">
                      <a16:colId xmlns:a16="http://schemas.microsoft.com/office/drawing/2014/main" val="2728160611"/>
                    </a:ext>
                  </a:extLst>
                </a:gridCol>
                <a:gridCol w="4857750">
                  <a:extLst>
                    <a:ext uri="{9D8B030D-6E8A-4147-A177-3AD203B41FA5}">
                      <a16:colId xmlns:a16="http://schemas.microsoft.com/office/drawing/2014/main" val="1073929105"/>
                    </a:ext>
                  </a:extLst>
                </a:gridCol>
              </a:tblGrid>
              <a:tr h="38202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Education Level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Major Industry Sectors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18452635"/>
                  </a:ext>
                </a:extLst>
              </a:tr>
              <a:tr h="78174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High School Diploma or Less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Manufacturing; Construction; Students; Service Sector:  Food, Automotive and Retail 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98217752"/>
                  </a:ext>
                </a:extLst>
              </a:tr>
              <a:tr h="78174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College Degree or Post-College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Health Care; Education; 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Service Sector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78153515"/>
                  </a:ext>
                </a:extLst>
              </a:tr>
              <a:tr h="78174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Some College Credit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Manufacturing; Construction, Health Care; Service and Retail Sector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3778189"/>
                  </a:ext>
                </a:extLst>
              </a:tr>
              <a:tr h="78174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Unknown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582267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940212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F13ED6-7FD2-49E4-AC2D-29DF9F365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/>
            <a:r>
              <a:rPr lang="en-US" dirty="0"/>
              <a:t>CTVDRS Variables Collected Circumstances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ABE604-5905-491D-BF72-85C2A71716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400" dirty="0"/>
              <a:t>Risks/ Stressors or Triggers </a:t>
            </a:r>
          </a:p>
          <a:p>
            <a:pPr algn="just"/>
            <a:r>
              <a:rPr lang="en-US" sz="2400" dirty="0"/>
              <a:t>Diagnosed Mental Illness (MI); current treatment for MI, Substance Abuse- Alcohol or Drugs</a:t>
            </a:r>
          </a:p>
          <a:p>
            <a:pPr algn="just"/>
            <a:r>
              <a:rPr lang="en-US" sz="2400" dirty="0"/>
              <a:t>Intimate Partner Problems; Injury Result: of an Argument; During Commission of a Crime (for example, robbery, drug trade, etc.)</a:t>
            </a:r>
          </a:p>
          <a:p>
            <a:pPr algn="just"/>
            <a:r>
              <a:rPr lang="en-US" sz="2400" dirty="0"/>
              <a:t>Drive-by shooting; gang related</a:t>
            </a:r>
          </a:p>
          <a:p>
            <a:pPr algn="just"/>
            <a:r>
              <a:rPr lang="en-US" sz="2400" dirty="0"/>
              <a:t>History of suicide attempts/ ideations; Physical Health Problems- chronic pain, chronic or terminal illness</a:t>
            </a:r>
          </a:p>
          <a:p>
            <a:pPr algn="just"/>
            <a:r>
              <a:rPr lang="en-US" sz="2400" dirty="0"/>
              <a:t>Criminal history or past arrests/convictions</a:t>
            </a:r>
          </a:p>
          <a:p>
            <a:pPr marL="0" indent="0" algn="just">
              <a:buNone/>
            </a:pPr>
            <a:endParaRPr lang="en-US" sz="2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141E01A-6A2F-4701-A87D-E22ACACD88B1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6257" y="127322"/>
            <a:ext cx="1694460" cy="53243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9364298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F13ED6-7FD2-49E4-AC2D-29DF9F3658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9140" y="405813"/>
            <a:ext cx="9441189" cy="165619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kern="1200" dirty="0">
                <a:latin typeface="+mj-lt"/>
                <a:ea typeface="+mj-ea"/>
                <a:cs typeface="+mj-cs"/>
              </a:rPr>
              <a:t>CTVDRS Data Lethal Means 2015 to 2021</a:t>
            </a:r>
          </a:p>
        </p:txBody>
      </p:sp>
      <p:graphicFrame>
        <p:nvGraphicFramePr>
          <p:cNvPr id="25" name="Content Placeholder 8">
            <a:extLst>
              <a:ext uri="{FF2B5EF4-FFF2-40B4-BE49-F238E27FC236}">
                <a16:creationId xmlns:a16="http://schemas.microsoft.com/office/drawing/2014/main" id="{37759FC1-7955-42C0-AA53-28EF050E6E3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287464" y="2447365"/>
          <a:ext cx="9819807" cy="400482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84935">
                  <a:extLst>
                    <a:ext uri="{9D8B030D-6E8A-4147-A177-3AD203B41FA5}">
                      <a16:colId xmlns:a16="http://schemas.microsoft.com/office/drawing/2014/main" val="3861900781"/>
                    </a:ext>
                  </a:extLst>
                </a:gridCol>
                <a:gridCol w="1723715">
                  <a:extLst>
                    <a:ext uri="{9D8B030D-6E8A-4147-A177-3AD203B41FA5}">
                      <a16:colId xmlns:a16="http://schemas.microsoft.com/office/drawing/2014/main" val="2807036523"/>
                    </a:ext>
                  </a:extLst>
                </a:gridCol>
                <a:gridCol w="1650656">
                  <a:extLst>
                    <a:ext uri="{9D8B030D-6E8A-4147-A177-3AD203B41FA5}">
                      <a16:colId xmlns:a16="http://schemas.microsoft.com/office/drawing/2014/main" val="3398103002"/>
                    </a:ext>
                  </a:extLst>
                </a:gridCol>
                <a:gridCol w="2382499">
                  <a:extLst>
                    <a:ext uri="{9D8B030D-6E8A-4147-A177-3AD203B41FA5}">
                      <a16:colId xmlns:a16="http://schemas.microsoft.com/office/drawing/2014/main" val="2725575781"/>
                    </a:ext>
                  </a:extLst>
                </a:gridCol>
                <a:gridCol w="2378002">
                  <a:extLst>
                    <a:ext uri="{9D8B030D-6E8A-4147-A177-3AD203B41FA5}">
                      <a16:colId xmlns:a16="http://schemas.microsoft.com/office/drawing/2014/main" val="439790804"/>
                    </a:ext>
                  </a:extLst>
                </a:gridCol>
              </a:tblGrid>
              <a:tr h="82139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Years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14" marR="5461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Weapon Type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14" marR="5461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Number of Homicides by Weapon Type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14" marR="5461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Total Number of Homicides for 2015 to 2019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14" marR="5461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Rate Weapon Death per 100 Homicides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14" marR="54614" marT="0" marB="0"/>
                </a:tc>
                <a:extLst>
                  <a:ext uri="{0D108BD9-81ED-4DB2-BD59-A6C34878D82A}">
                    <a16:rowId xmlns:a16="http://schemas.microsoft.com/office/drawing/2014/main" val="1416832914"/>
                  </a:ext>
                </a:extLst>
              </a:tr>
              <a:tr h="54348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</a:rPr>
                        <a:t>Pre-Pandemic (2015to 2019)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14" marR="5461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highlight>
                            <a:srgbClr val="FFFF00"/>
                          </a:highlight>
                        </a:rPr>
                        <a:t>Firearm</a:t>
                      </a:r>
                      <a:endParaRPr lang="en-US" sz="1800" dirty="0"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14" marR="5461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343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14" marR="5461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559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14" marR="5461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highlight>
                            <a:srgbClr val="FFFF00"/>
                          </a:highlight>
                        </a:rPr>
                        <a:t>61.3</a:t>
                      </a:r>
                      <a:endParaRPr lang="en-US" sz="1800" dirty="0"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14" marR="54614" marT="0" marB="0"/>
                </a:tc>
                <a:extLst>
                  <a:ext uri="{0D108BD9-81ED-4DB2-BD59-A6C34878D82A}">
                    <a16:rowId xmlns:a16="http://schemas.microsoft.com/office/drawing/2014/main" val="16573665"/>
                  </a:ext>
                </a:extLst>
              </a:tr>
              <a:tr h="54348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14" marR="5461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Sharp Force Injury (Stabbing)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14" marR="5461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69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14" marR="5461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559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14" marR="5461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12.3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14" marR="54614" marT="0" marB="0"/>
                </a:tc>
                <a:extLst>
                  <a:ext uri="{0D108BD9-81ED-4DB2-BD59-A6C34878D82A}">
                    <a16:rowId xmlns:a16="http://schemas.microsoft.com/office/drawing/2014/main" val="1939078358"/>
                  </a:ext>
                </a:extLst>
              </a:tr>
              <a:tr h="26558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Pandemic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14" marR="5461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14" marR="5461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14" marR="5461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14" marR="5461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14" marR="54614" marT="0" marB="0"/>
                </a:tc>
                <a:extLst>
                  <a:ext uri="{0D108BD9-81ED-4DB2-BD59-A6C34878D82A}">
                    <a16:rowId xmlns:a16="http://schemas.microsoft.com/office/drawing/2014/main" val="3290258123"/>
                  </a:ext>
                </a:extLst>
              </a:tr>
              <a:tr h="26558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2020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14" marR="5461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highlight>
                            <a:srgbClr val="FFFF00"/>
                          </a:highlight>
                        </a:rPr>
                        <a:t>Firearm</a:t>
                      </a:r>
                      <a:endParaRPr lang="en-US" sz="1800" dirty="0"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14" marR="5461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108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14" marR="5461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157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14" marR="5461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highlight>
                            <a:srgbClr val="FFFF00"/>
                          </a:highlight>
                        </a:rPr>
                        <a:t>68.7</a:t>
                      </a:r>
                      <a:endParaRPr lang="en-US" sz="1800" dirty="0"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14" marR="54614" marT="0" marB="0"/>
                </a:tc>
                <a:extLst>
                  <a:ext uri="{0D108BD9-81ED-4DB2-BD59-A6C34878D82A}">
                    <a16:rowId xmlns:a16="http://schemas.microsoft.com/office/drawing/2014/main" val="2018679854"/>
                  </a:ext>
                </a:extLst>
              </a:tr>
              <a:tr h="54348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14" marR="5461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Sharp Force Injury (Stabbing)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14" marR="5461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31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14" marR="5461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157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14" marR="5461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19.7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14" marR="54614" marT="0" marB="0"/>
                </a:tc>
                <a:extLst>
                  <a:ext uri="{0D108BD9-81ED-4DB2-BD59-A6C34878D82A}">
                    <a16:rowId xmlns:a16="http://schemas.microsoft.com/office/drawing/2014/main" val="3674465154"/>
                  </a:ext>
                </a:extLst>
              </a:tr>
              <a:tr h="26558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2021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14" marR="5461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highlight>
                            <a:srgbClr val="FFFF00"/>
                          </a:highlight>
                        </a:rPr>
                        <a:t>Firearm</a:t>
                      </a:r>
                      <a:endParaRPr lang="en-US" sz="1800" dirty="0"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14" marR="5461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120</a:t>
                      </a:r>
                    </a:p>
                  </a:txBody>
                  <a:tcPr marL="54614" marR="5461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161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14" marR="5461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highlight>
                            <a:srgbClr val="FFFF00"/>
                          </a:highlight>
                        </a:rPr>
                        <a:t>74.5</a:t>
                      </a:r>
                      <a:endParaRPr lang="en-US" sz="1800" dirty="0"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14" marR="54614" marT="0" marB="0"/>
                </a:tc>
                <a:extLst>
                  <a:ext uri="{0D108BD9-81ED-4DB2-BD59-A6C34878D82A}">
                    <a16:rowId xmlns:a16="http://schemas.microsoft.com/office/drawing/2014/main" val="3144973563"/>
                  </a:ext>
                </a:extLst>
              </a:tr>
              <a:tr h="54348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14" marR="5461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Sharp Force Injury (Stabbing)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14" marR="5461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18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14" marR="5461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161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14" marR="5461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11.2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14" marR="54614" marT="0" marB="0"/>
                </a:tc>
                <a:extLst>
                  <a:ext uri="{0D108BD9-81ED-4DB2-BD59-A6C34878D82A}">
                    <a16:rowId xmlns:a16="http://schemas.microsoft.com/office/drawing/2014/main" val="2198366953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DD19117A-B212-479B-AE89-942775BBB2E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6257" y="127322"/>
            <a:ext cx="1694460" cy="70605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3606033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74A128-9CF1-466B-8FCA-4982B954F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1695444"/>
            <a:ext cx="3505495" cy="556143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2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Circumstances of Homicide/ Possible Areas for Intervention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B8CD84-3697-4642-AE66-E0E602BB23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438400"/>
            <a:ext cx="3505494" cy="3785419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lang="en-US" sz="2000" dirty="0"/>
          </a:p>
          <a:p>
            <a:r>
              <a:rPr lang="en-US" sz="2400" dirty="0"/>
              <a:t>For 2015 to 2019 homicide circumstances were known for 80% (N=452)of the cases ( LE and OCME reports</a:t>
            </a:r>
            <a:r>
              <a:rPr lang="en-US" sz="2000" dirty="0"/>
              <a:t>)</a:t>
            </a:r>
          </a:p>
          <a:p>
            <a:r>
              <a:rPr lang="en-US" sz="2400" dirty="0"/>
              <a:t>Gang* or groups involvement: rate 9 per 100 homicides</a:t>
            </a:r>
          </a:p>
          <a:p>
            <a:pPr marL="0" indent="0">
              <a:buNone/>
            </a:pPr>
            <a:r>
              <a:rPr lang="en-US" sz="1000" dirty="0"/>
              <a:t>* Defined by law enforcement as organized gangs as Bloods, Crips and Latin Kings</a:t>
            </a:r>
          </a:p>
          <a:p>
            <a:pPr marL="0" indent="0">
              <a:buNone/>
            </a:pPr>
            <a:endParaRPr lang="en-US" sz="2000" dirty="0"/>
          </a:p>
          <a:p>
            <a:pPr marL="0"/>
            <a:endParaRPr lang="en-US" sz="2000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A346C64-EB88-48F2-BF27-80D0C73ED95B}"/>
              </a:ext>
            </a:extLst>
          </p:cNvPr>
          <p:cNvGraphicFramePr>
            <a:graphicFrameLocks noGrp="1"/>
          </p:cNvGraphicFramePr>
          <p:nvPr/>
        </p:nvGraphicFramePr>
        <p:xfrm>
          <a:off x="5405862" y="1695444"/>
          <a:ext cx="6019332" cy="3463873"/>
        </p:xfrm>
        <a:graphic>
          <a:graphicData uri="http://schemas.openxmlformats.org/drawingml/2006/table">
            <a:tbl>
              <a:tblPr firstRow="1" firstCol="1" bandRow="1"/>
              <a:tblGrid>
                <a:gridCol w="2607595">
                  <a:extLst>
                    <a:ext uri="{9D8B030D-6E8A-4147-A177-3AD203B41FA5}">
                      <a16:colId xmlns:a16="http://schemas.microsoft.com/office/drawing/2014/main" val="767985003"/>
                    </a:ext>
                  </a:extLst>
                </a:gridCol>
                <a:gridCol w="1695575">
                  <a:extLst>
                    <a:ext uri="{9D8B030D-6E8A-4147-A177-3AD203B41FA5}">
                      <a16:colId xmlns:a16="http://schemas.microsoft.com/office/drawing/2014/main" val="3637127963"/>
                    </a:ext>
                  </a:extLst>
                </a:gridCol>
                <a:gridCol w="1716162">
                  <a:extLst>
                    <a:ext uri="{9D8B030D-6E8A-4147-A177-3AD203B41FA5}">
                      <a16:colId xmlns:a16="http://schemas.microsoft.com/office/drawing/2014/main" val="3671181430"/>
                    </a:ext>
                  </a:extLst>
                </a:gridCol>
              </a:tblGrid>
              <a:tr h="736534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b="1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Circumstances</a:t>
                      </a:r>
                      <a:endParaRPr lang="en-US" sz="23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8937" marR="88937" marT="1235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b="1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Number of Occurrences</a:t>
                      </a:r>
                      <a:endParaRPr lang="en-US" sz="23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8937" marR="88937" marT="1235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b="1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Rate per 100 Homicides</a:t>
                      </a:r>
                      <a:endParaRPr lang="en-US" sz="23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8937" marR="88937" marT="1235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9570372"/>
                  </a:ext>
                </a:extLst>
              </a:tr>
              <a:tr h="398161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b="1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Disputes/Arguments</a:t>
                      </a:r>
                      <a:endParaRPr lang="en-US" sz="23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8937" marR="88937" marT="1235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b="1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167</a:t>
                      </a:r>
                      <a:endParaRPr lang="en-US" sz="23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8937" marR="88937" marT="1235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b="1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36.9</a:t>
                      </a:r>
                      <a:endParaRPr lang="en-US" sz="23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8937" marR="88937" marT="1235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40343689"/>
                  </a:ext>
                </a:extLst>
              </a:tr>
              <a:tr h="736534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b="1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Commission of a Crime:</a:t>
                      </a:r>
                      <a:endParaRPr lang="en-US" sz="23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8937" marR="88937" marT="1235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3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8937" marR="88937" marT="1235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3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8937" marR="88937" marT="1235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9378722"/>
                  </a:ext>
                </a:extLst>
              </a:tr>
              <a:tr h="398161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b="1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Assault</a:t>
                      </a:r>
                      <a:endParaRPr lang="en-US" sz="23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8937" marR="88937" marT="1235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b="1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132</a:t>
                      </a:r>
                      <a:endParaRPr lang="en-US" sz="23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8937" marR="88937" marT="1235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b="1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29.2</a:t>
                      </a:r>
                      <a:endParaRPr lang="en-US" sz="23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8937" marR="88937" marT="1235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685886"/>
                  </a:ext>
                </a:extLst>
              </a:tr>
              <a:tr h="398161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b="1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Robbery</a:t>
                      </a:r>
                      <a:endParaRPr lang="en-US" sz="23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8937" marR="88937" marT="1235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b="1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63</a:t>
                      </a:r>
                      <a:endParaRPr lang="en-US" sz="23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8937" marR="88937" marT="1235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b="1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13.9</a:t>
                      </a:r>
                      <a:endParaRPr lang="en-US" sz="23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8937" marR="88937" marT="1235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7920517"/>
                  </a:ext>
                </a:extLst>
              </a:tr>
              <a:tr h="398161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b="1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Drug Trade</a:t>
                      </a:r>
                      <a:endParaRPr lang="en-US" sz="23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8937" marR="88937" marT="1235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b="1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48</a:t>
                      </a:r>
                      <a:endParaRPr lang="en-US" sz="23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8937" marR="88937" marT="1235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b="1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10.6</a:t>
                      </a:r>
                      <a:endParaRPr lang="en-US" sz="23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8937" marR="88937" marT="1235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54762362"/>
                  </a:ext>
                </a:extLst>
              </a:tr>
              <a:tr h="398161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b="1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Drug Involvement</a:t>
                      </a:r>
                      <a:endParaRPr lang="en-US" sz="23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8937" marR="88937" marT="1235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b="1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86</a:t>
                      </a:r>
                      <a:endParaRPr lang="en-US" sz="23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8937" marR="88937" marT="1235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b="1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19.0</a:t>
                      </a:r>
                      <a:endParaRPr lang="en-US" sz="23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8937" marR="88937" marT="1235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20237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659330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FD90C1-3206-40D7-8CA9-A7C4BE51A3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026250"/>
          </a:xfrm>
        </p:spPr>
        <p:txBody>
          <a:bodyPr/>
          <a:lstStyle/>
          <a:p>
            <a:r>
              <a:rPr lang="en-US" dirty="0"/>
              <a:t>Substance Use in Homicides 2015 to 2021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786142-27CB-4C8F-B34C-8A31DCFC4F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Rate of Positive Drug Results from Blood at the Time of Autopsy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2015 to 2019  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(N= Number of Homicides (559))</a:t>
            </a:r>
          </a:p>
          <a:p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FCD3CB6-7E9C-46CA-A0EE-506565698E1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10" name="Table 10">
            <a:extLst>
              <a:ext uri="{FF2B5EF4-FFF2-40B4-BE49-F238E27FC236}">
                <a16:creationId xmlns:a16="http://schemas.microsoft.com/office/drawing/2014/main" id="{D6AAC3FE-6C04-4AF0-9B4A-C443178B8813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2966193678"/>
              </p:ext>
            </p:extLst>
          </p:nvPr>
        </p:nvGraphicFramePr>
        <p:xfrm>
          <a:off x="6248400" y="2791838"/>
          <a:ext cx="5588001" cy="31402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11867">
                  <a:extLst>
                    <a:ext uri="{9D8B030D-6E8A-4147-A177-3AD203B41FA5}">
                      <a16:colId xmlns:a16="http://schemas.microsoft.com/office/drawing/2014/main" val="3501966727"/>
                    </a:ext>
                  </a:extLst>
                </a:gridCol>
                <a:gridCol w="1888067">
                  <a:extLst>
                    <a:ext uri="{9D8B030D-6E8A-4147-A177-3AD203B41FA5}">
                      <a16:colId xmlns:a16="http://schemas.microsoft.com/office/drawing/2014/main" val="2086210498"/>
                    </a:ext>
                  </a:extLst>
                </a:gridCol>
                <a:gridCol w="1888067">
                  <a:extLst>
                    <a:ext uri="{9D8B030D-6E8A-4147-A177-3AD203B41FA5}">
                      <a16:colId xmlns:a16="http://schemas.microsoft.com/office/drawing/2014/main" val="1929095661"/>
                    </a:ext>
                  </a:extLst>
                </a:gridCol>
              </a:tblGrid>
              <a:tr h="582316">
                <a:tc>
                  <a:txBody>
                    <a:bodyPr/>
                    <a:lstStyle/>
                    <a:p>
                      <a:r>
                        <a:rPr lang="en-US" dirty="0"/>
                        <a:t>Drug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Number of Positives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Rate per 100 Homicides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7261812"/>
                  </a:ext>
                </a:extLst>
              </a:tr>
              <a:tr h="465032">
                <a:tc>
                  <a:txBody>
                    <a:bodyPr/>
                    <a:lstStyle/>
                    <a:p>
                      <a:r>
                        <a:rPr lang="en-US" b="1" dirty="0"/>
                        <a:t>Marijuana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168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52.8 (44.8-60.8)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1441434"/>
                  </a:ext>
                </a:extLst>
              </a:tr>
              <a:tr h="465032">
                <a:tc>
                  <a:txBody>
                    <a:bodyPr/>
                    <a:lstStyle/>
                    <a:p>
                      <a:r>
                        <a:rPr lang="en-US" b="1" dirty="0"/>
                        <a:t>Alcohol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28.7(22.8-34.6)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2189003"/>
                  </a:ext>
                </a:extLst>
              </a:tr>
              <a:tr h="465032">
                <a:tc>
                  <a:txBody>
                    <a:bodyPr/>
                    <a:lstStyle/>
                    <a:p>
                      <a:r>
                        <a:rPr lang="en-US" b="1" dirty="0"/>
                        <a:t>Cocaine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15.1(10.8-19.4)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646555"/>
                  </a:ext>
                </a:extLst>
              </a:tr>
              <a:tr h="465032">
                <a:tc>
                  <a:txBody>
                    <a:bodyPr/>
                    <a:lstStyle/>
                    <a:p>
                      <a:r>
                        <a:rPr lang="en-US" b="1" dirty="0"/>
                        <a:t>Opiates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13.2(9.3-17.1)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6862251"/>
                  </a:ext>
                </a:extLst>
              </a:tr>
              <a:tr h="58231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Benzodiazepines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3.7(1.6-5.8)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7910258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A3FD857D-095E-4021-BE17-4324731AD1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0988395"/>
              </p:ext>
            </p:extLst>
          </p:nvPr>
        </p:nvGraphicFramePr>
        <p:xfrm>
          <a:off x="890337" y="2791838"/>
          <a:ext cx="4934732" cy="310803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46566">
                  <a:extLst>
                    <a:ext uri="{9D8B030D-6E8A-4147-A177-3AD203B41FA5}">
                      <a16:colId xmlns:a16="http://schemas.microsoft.com/office/drawing/2014/main" val="2448859596"/>
                    </a:ext>
                  </a:extLst>
                </a:gridCol>
                <a:gridCol w="1744083">
                  <a:extLst>
                    <a:ext uri="{9D8B030D-6E8A-4147-A177-3AD203B41FA5}">
                      <a16:colId xmlns:a16="http://schemas.microsoft.com/office/drawing/2014/main" val="522558831"/>
                    </a:ext>
                  </a:extLst>
                </a:gridCol>
                <a:gridCol w="1744083">
                  <a:extLst>
                    <a:ext uri="{9D8B030D-6E8A-4147-A177-3AD203B41FA5}">
                      <a16:colId xmlns:a16="http://schemas.microsoft.com/office/drawing/2014/main" val="3082766701"/>
                    </a:ext>
                  </a:extLst>
                </a:gridCol>
              </a:tblGrid>
              <a:tr h="81629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Drug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Number of Positives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Rate per 100 Homicides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86298452"/>
                  </a:ext>
                </a:extLst>
              </a:tr>
              <a:tr h="42944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Marijuana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171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30.5 (26.0-35.0)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38868952"/>
                  </a:ext>
                </a:extLst>
              </a:tr>
              <a:tr h="42944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Alcohol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135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24.1(20.0-28.2)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88178563"/>
                  </a:ext>
                </a:extLst>
              </a:tr>
              <a:tr h="42944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Opiates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66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11.8(8.9-14.7)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33282271"/>
                  </a:ext>
                </a:extLst>
              </a:tr>
              <a:tr h="42944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Cocaine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56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10.1(7.3-12.8)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59839140"/>
                  </a:ext>
                </a:extLst>
              </a:tr>
              <a:tr h="42944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Benzodiazepines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41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7.3(5.1-9.5)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53507791"/>
                  </a:ext>
                </a:extLst>
              </a:tr>
            </a:tbl>
          </a:graphicData>
        </a:graphic>
      </p:graphicFrame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F1E879C3-7500-48B0-9DC5-46AD7851A6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96000" y="1579563"/>
            <a:ext cx="5183188" cy="748770"/>
          </a:xfrm>
        </p:spPr>
        <p:txBody>
          <a:bodyPr>
            <a:normAutofit/>
          </a:bodyPr>
          <a:lstStyle/>
          <a:p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Rate of Positive Drug Results from Blood at the Time of Autopsy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2020 to 2021 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(N= Number of Homicides (318))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CA04B37-A821-42C7-961F-FF4B9033D16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6257" y="127323"/>
            <a:ext cx="1694460" cy="5555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9056250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5FDEB1-7761-454C-A6E2-253EC84F61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0700" y="158749"/>
            <a:ext cx="10401300" cy="1143000"/>
          </a:xfrm>
        </p:spPr>
        <p:txBody>
          <a:bodyPr>
            <a:normAutofit/>
          </a:bodyPr>
          <a:lstStyle/>
          <a:p>
            <a:r>
              <a:rPr lang="en-US" dirty="0"/>
              <a:t>Substance Use in Homicides by Age-Group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7623BE-C475-42F7-A779-A65162C452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endParaRPr lang="en-US" sz="1400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3CD90CED-2D94-42FD-9FFD-F054696830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7375" y="35687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6198401-3CC3-44AB-B6B3-71B5850D72E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6257" y="127323"/>
            <a:ext cx="1694460" cy="501328"/>
          </a:xfrm>
          <a:prstGeom prst="rect">
            <a:avLst/>
          </a:prstGeom>
          <a:noFill/>
        </p:spPr>
      </p:pic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39F24016-D370-4016-8FE6-C55FDDF2B33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56072451"/>
              </p:ext>
            </p:extLst>
          </p:nvPr>
        </p:nvGraphicFramePr>
        <p:xfrm>
          <a:off x="507999" y="1640114"/>
          <a:ext cx="10740571" cy="44413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2306978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873793-5BC8-44E8-8C03-B4849CC60E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Region 5 Homicides for 2020&amp;2021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4480C5-C6B1-449A-B960-52B942EC23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sz="2400" dirty="0"/>
              <a:t> Number of Homicides by Sex and Race/Ethnicity (N=39)</a:t>
            </a:r>
          </a:p>
          <a:p>
            <a:pPr marL="0" indent="0">
              <a:buNone/>
            </a:pPr>
            <a:endParaRPr lang="en-US" altLang="en-US" sz="2400" dirty="0"/>
          </a:p>
          <a:p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2D635546-AD9B-451A-8AE2-5EC857C885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2687600"/>
              </p:ext>
            </p:extLst>
          </p:nvPr>
        </p:nvGraphicFramePr>
        <p:xfrm>
          <a:off x="1203570" y="3130062"/>
          <a:ext cx="7743827" cy="23777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20024">
                  <a:extLst>
                    <a:ext uri="{9D8B030D-6E8A-4147-A177-3AD203B41FA5}">
                      <a16:colId xmlns:a16="http://schemas.microsoft.com/office/drawing/2014/main" val="389285081"/>
                    </a:ext>
                  </a:extLst>
                </a:gridCol>
                <a:gridCol w="1120024">
                  <a:extLst>
                    <a:ext uri="{9D8B030D-6E8A-4147-A177-3AD203B41FA5}">
                      <a16:colId xmlns:a16="http://schemas.microsoft.com/office/drawing/2014/main" val="2249980949"/>
                    </a:ext>
                  </a:extLst>
                </a:gridCol>
                <a:gridCol w="1122859">
                  <a:extLst>
                    <a:ext uri="{9D8B030D-6E8A-4147-A177-3AD203B41FA5}">
                      <a16:colId xmlns:a16="http://schemas.microsoft.com/office/drawing/2014/main" val="1978318250"/>
                    </a:ext>
                  </a:extLst>
                </a:gridCol>
                <a:gridCol w="1122859">
                  <a:extLst>
                    <a:ext uri="{9D8B030D-6E8A-4147-A177-3AD203B41FA5}">
                      <a16:colId xmlns:a16="http://schemas.microsoft.com/office/drawing/2014/main" val="1305069369"/>
                    </a:ext>
                  </a:extLst>
                </a:gridCol>
                <a:gridCol w="1122859">
                  <a:extLst>
                    <a:ext uri="{9D8B030D-6E8A-4147-A177-3AD203B41FA5}">
                      <a16:colId xmlns:a16="http://schemas.microsoft.com/office/drawing/2014/main" val="3413496656"/>
                    </a:ext>
                  </a:extLst>
                </a:gridCol>
                <a:gridCol w="1210370">
                  <a:extLst>
                    <a:ext uri="{9D8B030D-6E8A-4147-A177-3AD203B41FA5}">
                      <a16:colId xmlns:a16="http://schemas.microsoft.com/office/drawing/2014/main" val="2303933114"/>
                    </a:ext>
                  </a:extLst>
                </a:gridCol>
                <a:gridCol w="924832">
                  <a:extLst>
                    <a:ext uri="{9D8B030D-6E8A-4147-A177-3AD203B41FA5}">
                      <a16:colId xmlns:a16="http://schemas.microsoft.com/office/drawing/2014/main" val="4194699327"/>
                    </a:ext>
                  </a:extLst>
                </a:gridCol>
              </a:tblGrid>
              <a:tr h="99904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Sex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White Non-Hispanic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Black Non-Hispanic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Other Non-Hispanic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Hispanic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Totals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Percent of Homicides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66744058"/>
                  </a:ext>
                </a:extLst>
              </a:tr>
              <a:tr h="54383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Males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4(12.5)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16(50%)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12(37.5)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82%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81062788"/>
                  </a:ext>
                </a:extLst>
              </a:tr>
              <a:tr h="54383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Females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4(57)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(14%)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18%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373357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746145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873793-5BC8-44E8-8C03-B4849CC60E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dirty="0"/>
              <a:t>Region 5 Homicides for 2020&amp;2021 by Lethal Means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4480C5-C6B1-449A-B960-52B942EC23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en-US" sz="2400" dirty="0"/>
          </a:p>
          <a:p>
            <a:endParaRPr lang="en-US" dirty="0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CB041F7C-7B19-4D48-AE61-478ED6C6AD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4491" y="2135814"/>
            <a:ext cx="16128946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400" dirty="0"/>
              <a:t>82% (N=32) were firearm deaths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400" dirty="0"/>
              <a:t>18% (N=7) were sharp force deaths</a:t>
            </a:r>
          </a:p>
        </p:txBody>
      </p:sp>
    </p:spTree>
    <p:extLst>
      <p:ext uri="{BB962C8B-B14F-4D97-AF65-F5344CB8AC3E}">
        <p14:creationId xmlns:p14="http://schemas.microsoft.com/office/powerpoint/2010/main" val="99832774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873793-5BC8-44E8-8C03-B4849CC60E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dirty="0"/>
              <a:t>Region 5 Homicides for 2020&amp;2021 by Town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4480C5-C6B1-449A-B960-52B942EC23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en-US" sz="2400" dirty="0"/>
          </a:p>
          <a:p>
            <a:endParaRPr lang="en-US" dirty="0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CB041F7C-7B19-4D48-AE61-478ED6C6AD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4491" y="2474368"/>
            <a:ext cx="16128946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440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2CE712D5-7192-44CA-ACE0-DD7FC6EE0C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8309154"/>
              </p:ext>
            </p:extLst>
          </p:nvPr>
        </p:nvGraphicFramePr>
        <p:xfrm>
          <a:off x="2247900" y="1770742"/>
          <a:ext cx="7696200" cy="40966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48100">
                  <a:extLst>
                    <a:ext uri="{9D8B030D-6E8A-4147-A177-3AD203B41FA5}">
                      <a16:colId xmlns:a16="http://schemas.microsoft.com/office/drawing/2014/main" val="2485337660"/>
                    </a:ext>
                  </a:extLst>
                </a:gridCol>
                <a:gridCol w="3848100">
                  <a:extLst>
                    <a:ext uri="{9D8B030D-6E8A-4147-A177-3AD203B41FA5}">
                      <a16:colId xmlns:a16="http://schemas.microsoft.com/office/drawing/2014/main" val="2522730005"/>
                    </a:ext>
                  </a:extLst>
                </a:gridCol>
              </a:tblGrid>
              <a:tr h="512082"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>
                          <a:effectLst/>
                        </a:rPr>
                        <a:t>Resident City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>
                          <a:effectLst/>
                        </a:rPr>
                        <a:t>Number of Homicides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:a16="http://schemas.microsoft.com/office/drawing/2014/main" val="3399927677"/>
                  </a:ext>
                </a:extLst>
              </a:tr>
              <a:tr h="512082"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>
                          <a:effectLst/>
                        </a:rPr>
                        <a:t>Waterbury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:a16="http://schemas.microsoft.com/office/drawing/2014/main" val="706921624"/>
                  </a:ext>
                </a:extLst>
              </a:tr>
              <a:tr h="512082"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>
                          <a:effectLst/>
                        </a:rPr>
                        <a:t>Danbury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:a16="http://schemas.microsoft.com/office/drawing/2014/main" val="2687741445"/>
                  </a:ext>
                </a:extLst>
              </a:tr>
              <a:tr h="512082"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>
                          <a:effectLst/>
                        </a:rPr>
                        <a:t>Naugatuck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:a16="http://schemas.microsoft.com/office/drawing/2014/main" val="1279241777"/>
                  </a:ext>
                </a:extLst>
              </a:tr>
              <a:tr h="512082"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Bethel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:a16="http://schemas.microsoft.com/office/drawing/2014/main" val="3023392285"/>
                  </a:ext>
                </a:extLst>
              </a:tr>
              <a:tr h="512082"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Redding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:a16="http://schemas.microsoft.com/office/drawing/2014/main" val="3149976444"/>
                  </a:ext>
                </a:extLst>
              </a:tr>
              <a:tr h="512082"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Thomaston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:a16="http://schemas.microsoft.com/office/drawing/2014/main" val="3120415726"/>
                  </a:ext>
                </a:extLst>
              </a:tr>
              <a:tr h="512082"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Wolcott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:a16="http://schemas.microsoft.com/office/drawing/2014/main" val="36728466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718196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873793-5BC8-44E8-8C03-B4849CC60E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dirty="0"/>
              <a:t>Region 5 Circumstances for Homicides 2020 &amp;2021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4480C5-C6B1-449A-B960-52B942EC23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en-US" sz="2400" dirty="0"/>
          </a:p>
          <a:p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2D341BD-2C63-40AB-8685-90E5F9616F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7071953"/>
              </p:ext>
            </p:extLst>
          </p:nvPr>
        </p:nvGraphicFramePr>
        <p:xfrm>
          <a:off x="2137410" y="1543051"/>
          <a:ext cx="7635240" cy="434624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41270">
                  <a:extLst>
                    <a:ext uri="{9D8B030D-6E8A-4147-A177-3AD203B41FA5}">
                      <a16:colId xmlns:a16="http://schemas.microsoft.com/office/drawing/2014/main" val="314614522"/>
                    </a:ext>
                  </a:extLst>
                </a:gridCol>
                <a:gridCol w="2541270">
                  <a:extLst>
                    <a:ext uri="{9D8B030D-6E8A-4147-A177-3AD203B41FA5}">
                      <a16:colId xmlns:a16="http://schemas.microsoft.com/office/drawing/2014/main" val="2816318817"/>
                    </a:ext>
                  </a:extLst>
                </a:gridCol>
                <a:gridCol w="2552700">
                  <a:extLst>
                    <a:ext uri="{9D8B030D-6E8A-4147-A177-3AD203B41FA5}">
                      <a16:colId xmlns:a16="http://schemas.microsoft.com/office/drawing/2014/main" val="542607372"/>
                    </a:ext>
                  </a:extLst>
                </a:gridCol>
              </a:tblGrid>
              <a:tr h="285116"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baseline="0" dirty="0">
                          <a:effectLst/>
                        </a:rPr>
                        <a:t>Circumstances</a:t>
                      </a:r>
                      <a:endParaRPr lang="en-US" sz="1800" baseline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effectLst/>
                        </a:rPr>
                        <a:t>Number of Occurrences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>
                          <a:effectLst/>
                        </a:rPr>
                        <a:t>Rate per 100 Homicides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:a16="http://schemas.microsoft.com/office/drawing/2014/main" val="2933455214"/>
                  </a:ext>
                </a:extLst>
              </a:tr>
              <a:tr h="880986"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>
                          <a:effectLst/>
                        </a:rPr>
                        <a:t>Disputes/Arguments/Fist Fights</a:t>
                      </a:r>
                      <a:endParaRPr lang="en-US" sz="1800">
                        <a:effectLst/>
                      </a:endParaRPr>
                    </a:p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>
                          <a:effectLst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16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41.0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:a16="http://schemas.microsoft.com/office/drawing/2014/main" val="2732111234"/>
                  </a:ext>
                </a:extLst>
              </a:tr>
              <a:tr h="582740"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effectLst/>
                        </a:rPr>
                        <a:t>During a Commission of a Crime: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15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effectLst/>
                        </a:rPr>
                        <a:t>38.4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:a16="http://schemas.microsoft.com/office/drawing/2014/main" val="3178774916"/>
                  </a:ext>
                </a:extLst>
              </a:tr>
              <a:tr h="285116"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>
                          <a:effectLst/>
                        </a:rPr>
                        <a:t>1. Assault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9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effectLst/>
                        </a:rPr>
                        <a:t>23.0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:a16="http://schemas.microsoft.com/office/drawing/2014/main" val="2312057873"/>
                  </a:ext>
                </a:extLst>
              </a:tr>
              <a:tr h="285116"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>
                          <a:effectLst/>
                        </a:rPr>
                        <a:t>2. Drug Trade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>
                          <a:effectLst/>
                        </a:rPr>
                        <a:t>3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effectLst/>
                        </a:rPr>
                        <a:t>7.6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:a16="http://schemas.microsoft.com/office/drawing/2014/main" val="1397242851"/>
                  </a:ext>
                </a:extLst>
              </a:tr>
              <a:tr h="285116"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>
                          <a:effectLst/>
                        </a:rPr>
                        <a:t>3. Robbery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2.5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:a16="http://schemas.microsoft.com/office/drawing/2014/main" val="708760619"/>
                  </a:ext>
                </a:extLst>
              </a:tr>
              <a:tr h="285116"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>
                          <a:effectLst/>
                        </a:rPr>
                        <a:t>4. Other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5.1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:a16="http://schemas.microsoft.com/office/drawing/2014/main" val="1329880101"/>
                  </a:ext>
                </a:extLst>
              </a:tr>
              <a:tr h="285116"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>
                          <a:effectLst/>
                        </a:rPr>
                        <a:t>Drug Involvement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5.1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:a16="http://schemas.microsoft.com/office/drawing/2014/main" val="2153182475"/>
                  </a:ext>
                </a:extLst>
              </a:tr>
              <a:tr h="285116"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>
                          <a:effectLst/>
                        </a:rPr>
                        <a:t>Drive -By Shooting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7.6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:a16="http://schemas.microsoft.com/office/drawing/2014/main" val="2541917387"/>
                  </a:ext>
                </a:extLst>
              </a:tr>
              <a:tr h="285116"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>
                          <a:effectLst/>
                        </a:rPr>
                        <a:t>Walk by Assault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8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20.5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:a16="http://schemas.microsoft.com/office/drawing/2014/main" val="2041207820"/>
                  </a:ext>
                </a:extLst>
              </a:tr>
              <a:tr h="450157"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effectLst/>
                        </a:rPr>
                        <a:t>Intimate Partner Violence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12.8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:a16="http://schemas.microsoft.com/office/drawing/2014/main" val="33324727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602247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FD90C1-3206-40D7-8CA9-A7C4BE51A3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29275"/>
          </a:xfrm>
        </p:spPr>
        <p:txBody>
          <a:bodyPr>
            <a:normAutofit fontScale="90000"/>
          </a:bodyPr>
          <a:lstStyle/>
          <a:p>
            <a:r>
              <a:rPr lang="en-US" dirty="0"/>
              <a:t>Substance Use in Homicides Region 5 2015 to 2021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786142-27CB-4C8F-B34C-8A31DCFC4F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7" y="1967926"/>
            <a:ext cx="5157787" cy="823912"/>
          </a:xfrm>
        </p:spPr>
        <p:txBody>
          <a:bodyPr>
            <a:normAutofit/>
          </a:bodyPr>
          <a:lstStyle/>
          <a:p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Rate of Positive Drug Results from Blood at the Time of Autopsy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2015 to 2019  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(N= Number of Homicides (75))</a:t>
            </a:r>
          </a:p>
          <a:p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FCD3CB6-7E9C-46CA-A0EE-506565698E1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10" name="Table 10">
            <a:extLst>
              <a:ext uri="{FF2B5EF4-FFF2-40B4-BE49-F238E27FC236}">
                <a16:creationId xmlns:a16="http://schemas.microsoft.com/office/drawing/2014/main" id="{D6AAC3FE-6C04-4AF0-9B4A-C443178B8813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072827410"/>
              </p:ext>
            </p:extLst>
          </p:nvPr>
        </p:nvGraphicFramePr>
        <p:xfrm>
          <a:off x="6248400" y="2791838"/>
          <a:ext cx="5588001" cy="31402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11867">
                  <a:extLst>
                    <a:ext uri="{9D8B030D-6E8A-4147-A177-3AD203B41FA5}">
                      <a16:colId xmlns:a16="http://schemas.microsoft.com/office/drawing/2014/main" val="3501966727"/>
                    </a:ext>
                  </a:extLst>
                </a:gridCol>
                <a:gridCol w="1888067">
                  <a:extLst>
                    <a:ext uri="{9D8B030D-6E8A-4147-A177-3AD203B41FA5}">
                      <a16:colId xmlns:a16="http://schemas.microsoft.com/office/drawing/2014/main" val="2086210498"/>
                    </a:ext>
                  </a:extLst>
                </a:gridCol>
                <a:gridCol w="1888067">
                  <a:extLst>
                    <a:ext uri="{9D8B030D-6E8A-4147-A177-3AD203B41FA5}">
                      <a16:colId xmlns:a16="http://schemas.microsoft.com/office/drawing/2014/main" val="1929095661"/>
                    </a:ext>
                  </a:extLst>
                </a:gridCol>
              </a:tblGrid>
              <a:tr h="582316">
                <a:tc>
                  <a:txBody>
                    <a:bodyPr/>
                    <a:lstStyle/>
                    <a:p>
                      <a:r>
                        <a:rPr lang="en-US" dirty="0"/>
                        <a:t>Drug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Number of Positives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Rate per 100 Homicides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7261812"/>
                  </a:ext>
                </a:extLst>
              </a:tr>
              <a:tr h="465032">
                <a:tc>
                  <a:txBody>
                    <a:bodyPr/>
                    <a:lstStyle/>
                    <a:p>
                      <a:r>
                        <a:rPr lang="en-US" b="1" dirty="0"/>
                        <a:t>Marijuana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48.7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1441434"/>
                  </a:ext>
                </a:extLst>
              </a:tr>
              <a:tr h="465032">
                <a:tc>
                  <a:txBody>
                    <a:bodyPr/>
                    <a:lstStyle/>
                    <a:p>
                      <a:r>
                        <a:rPr lang="en-US" b="1" dirty="0"/>
                        <a:t>Alcohol*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17.9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2189003"/>
                  </a:ext>
                </a:extLst>
              </a:tr>
              <a:tr h="465032">
                <a:tc>
                  <a:txBody>
                    <a:bodyPr/>
                    <a:lstStyle/>
                    <a:p>
                      <a:r>
                        <a:rPr lang="en-US" b="1" dirty="0"/>
                        <a:t>Cocaine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5.1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646555"/>
                  </a:ext>
                </a:extLst>
              </a:tr>
              <a:tr h="465032">
                <a:tc>
                  <a:txBody>
                    <a:bodyPr/>
                    <a:lstStyle/>
                    <a:p>
                      <a:r>
                        <a:rPr lang="en-US" b="1" dirty="0"/>
                        <a:t>Opiates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12.8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6862251"/>
                  </a:ext>
                </a:extLst>
              </a:tr>
              <a:tr h="58231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Benzodiazepines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7910258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A3FD857D-095E-4021-BE17-4324731AD1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6979638"/>
              </p:ext>
            </p:extLst>
          </p:nvPr>
        </p:nvGraphicFramePr>
        <p:xfrm>
          <a:off x="601133" y="2791838"/>
          <a:ext cx="5223936" cy="314028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35770">
                  <a:extLst>
                    <a:ext uri="{9D8B030D-6E8A-4147-A177-3AD203B41FA5}">
                      <a16:colId xmlns:a16="http://schemas.microsoft.com/office/drawing/2014/main" val="2448859596"/>
                    </a:ext>
                  </a:extLst>
                </a:gridCol>
                <a:gridCol w="1744083">
                  <a:extLst>
                    <a:ext uri="{9D8B030D-6E8A-4147-A177-3AD203B41FA5}">
                      <a16:colId xmlns:a16="http://schemas.microsoft.com/office/drawing/2014/main" val="522558831"/>
                    </a:ext>
                  </a:extLst>
                </a:gridCol>
                <a:gridCol w="1744083">
                  <a:extLst>
                    <a:ext uri="{9D8B030D-6E8A-4147-A177-3AD203B41FA5}">
                      <a16:colId xmlns:a16="http://schemas.microsoft.com/office/drawing/2014/main" val="3082766701"/>
                    </a:ext>
                  </a:extLst>
                </a:gridCol>
              </a:tblGrid>
              <a:tr h="86498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Drug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Number of Positives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Rate per 100 Homicides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86298452"/>
                  </a:ext>
                </a:extLst>
              </a:tr>
              <a:tr h="45506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Marijuana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25.3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38868952"/>
                  </a:ext>
                </a:extLst>
              </a:tr>
              <a:tr h="45506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Alcohol*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18.6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88178563"/>
                  </a:ext>
                </a:extLst>
              </a:tr>
              <a:tr h="45506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Opiates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8.0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33282271"/>
                  </a:ext>
                </a:extLst>
              </a:tr>
              <a:tr h="45506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Cocaine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4.0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59839140"/>
                  </a:ext>
                </a:extLst>
              </a:tr>
              <a:tr h="45506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Benzodiazepines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5.3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53507791"/>
                  </a:ext>
                </a:extLst>
              </a:tr>
            </a:tbl>
          </a:graphicData>
        </a:graphic>
      </p:graphicFrame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F1E879C3-7500-48B0-9DC5-46AD7851A6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96000" y="1579563"/>
            <a:ext cx="5183188" cy="748770"/>
          </a:xfrm>
        </p:spPr>
        <p:txBody>
          <a:bodyPr>
            <a:normAutofit/>
          </a:bodyPr>
          <a:lstStyle/>
          <a:p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Rate of Positive Drug Results from Blood at the Time of Autopsy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2020 to 2021 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(N= Number of Homicides (39))</a:t>
            </a:r>
          </a:p>
        </p:txBody>
      </p:sp>
    </p:spTree>
    <p:extLst>
      <p:ext uri="{BB962C8B-B14F-4D97-AF65-F5344CB8AC3E}">
        <p14:creationId xmlns:p14="http://schemas.microsoft.com/office/powerpoint/2010/main" val="17253529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FD90C1-3206-40D7-8CA9-A7C4BE51A3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29275"/>
          </a:xfrm>
        </p:spPr>
        <p:txBody>
          <a:bodyPr>
            <a:normAutofit fontScale="90000"/>
          </a:bodyPr>
          <a:lstStyle/>
          <a:p>
            <a:r>
              <a:rPr lang="en-US" dirty="0"/>
              <a:t>Presence of Marijuana and Alcohol in Accidental Overdoses Statewide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FCD3CB6-7E9C-46CA-A0EE-506565698E1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8BB601D0-527F-46EF-8F13-B05A78FA303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26669091"/>
              </p:ext>
            </p:extLst>
          </p:nvPr>
        </p:nvGraphicFramePr>
        <p:xfrm>
          <a:off x="588963" y="1733550"/>
          <a:ext cx="5276850" cy="4198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Content Placeholder 12">
            <a:extLst>
              <a:ext uri="{FF2B5EF4-FFF2-40B4-BE49-F238E27FC236}">
                <a16:creationId xmlns:a16="http://schemas.microsoft.com/office/drawing/2014/main" id="{CF94C15B-04FD-4F35-9E71-B48140153F46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809671167"/>
              </p:ext>
            </p:extLst>
          </p:nvPr>
        </p:nvGraphicFramePr>
        <p:xfrm>
          <a:off x="6172200" y="1733550"/>
          <a:ext cx="5183188" cy="43224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5641757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87675" y="207685"/>
            <a:ext cx="6018463" cy="1143000"/>
          </a:xfrm>
        </p:spPr>
        <p:txBody>
          <a:bodyPr>
            <a:normAutofit fontScale="90000"/>
          </a:bodyPr>
          <a:lstStyle/>
          <a:p>
            <a:r>
              <a:rPr lang="en-US" sz="4000" dirty="0"/>
              <a:t>Suicide Trends: 2015 – 2021*</a:t>
            </a:r>
          </a:p>
        </p:txBody>
      </p:sp>
      <p:pic>
        <p:nvPicPr>
          <p:cNvPr id="5" name="Picture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9773" y="372375"/>
            <a:ext cx="1694460" cy="613013"/>
          </a:xfrm>
          <a:prstGeom prst="rect">
            <a:avLst/>
          </a:prstGeom>
          <a:noFill/>
        </p:spPr>
      </p:pic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346C687A-79A8-43B2-BC91-50D9AE14740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30854421"/>
              </p:ext>
            </p:extLst>
          </p:nvPr>
        </p:nvGraphicFramePr>
        <p:xfrm>
          <a:off x="1320800" y="2057400"/>
          <a:ext cx="4064000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Chart 5">
            <a:extLst>
              <a:ext uri="{FF2B5EF4-FFF2-40B4-BE49-F238E27FC236}">
                <a16:creationId xmlns:a16="http://schemas.microsoft.com/office/drawing/2014/main" id="{9115FBE2-B5AF-492E-BB94-0CA4AE31751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83196648"/>
              </p:ext>
            </p:extLst>
          </p:nvPr>
        </p:nvGraphicFramePr>
        <p:xfrm>
          <a:off x="5996906" y="2116667"/>
          <a:ext cx="4572000" cy="37507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37848127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36289" y="435006"/>
            <a:ext cx="6367509" cy="807868"/>
          </a:xfrm>
        </p:spPr>
        <p:txBody>
          <a:bodyPr>
            <a:noAutofit/>
          </a:bodyPr>
          <a:lstStyle/>
          <a:p>
            <a:pPr algn="ctr"/>
            <a:r>
              <a:rPr lang="en-US" altLang="en-US" dirty="0"/>
              <a:t>The Connecticut Violent Death Data </a:t>
            </a:r>
            <a:br>
              <a:rPr lang="en-US" altLang="en-US" b="1" dirty="0"/>
            </a:br>
            <a:endParaRPr lang="en-US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3062796" y="1953087"/>
            <a:ext cx="6241002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Questions?</a:t>
            </a:r>
          </a:p>
          <a:p>
            <a:pPr algn="ctr"/>
            <a:endParaRPr lang="en-US" sz="2000" dirty="0"/>
          </a:p>
          <a:p>
            <a:pPr algn="ctr"/>
            <a:endParaRPr lang="en-US" sz="2000" dirty="0"/>
          </a:p>
          <a:p>
            <a:endParaRPr lang="en-US" sz="2000" dirty="0"/>
          </a:p>
          <a:p>
            <a:r>
              <a:rPr lang="en-US" sz="2000" dirty="0"/>
              <a:t>Mike Makowski, MPH; Epidemiologist</a:t>
            </a:r>
          </a:p>
          <a:p>
            <a:r>
              <a:rPr lang="en-US" sz="2000" u="sng" dirty="0">
                <a:hlinkClick r:id="rId3"/>
              </a:rPr>
              <a:t>Michael.Makowski@ct.gov</a:t>
            </a:r>
            <a:endParaRPr lang="en-US" sz="2000" u="sng" dirty="0"/>
          </a:p>
          <a:p>
            <a:endParaRPr lang="en-US" sz="2000" u="sng" dirty="0"/>
          </a:p>
          <a:p>
            <a:r>
              <a:rPr lang="en-US" sz="2000" dirty="0"/>
              <a:t>Main office phone:  860-509-8251</a:t>
            </a:r>
          </a:p>
          <a:p>
            <a:endParaRPr lang="en-US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C20F10D-A905-4ED2-B66D-0AA949D992D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6257" y="127323"/>
            <a:ext cx="1694460" cy="4861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306275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FABA1E-8A6A-4F28-85DB-BE7312924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Suicide Trends: 2015 – 2021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9B97FDC-81B3-40E4-A50B-7B7EB35AA12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16128098"/>
              </p:ext>
            </p:extLst>
          </p:nvPr>
        </p:nvGraphicFramePr>
        <p:xfrm>
          <a:off x="3483292" y="2110813"/>
          <a:ext cx="7660958" cy="36114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15035">
                  <a:extLst>
                    <a:ext uri="{9D8B030D-6E8A-4147-A177-3AD203B41FA5}">
                      <a16:colId xmlns:a16="http://schemas.microsoft.com/office/drawing/2014/main" val="4047550164"/>
                    </a:ext>
                  </a:extLst>
                </a:gridCol>
                <a:gridCol w="1915035">
                  <a:extLst>
                    <a:ext uri="{9D8B030D-6E8A-4147-A177-3AD203B41FA5}">
                      <a16:colId xmlns:a16="http://schemas.microsoft.com/office/drawing/2014/main" val="1799041193"/>
                    </a:ext>
                  </a:extLst>
                </a:gridCol>
                <a:gridCol w="1915035">
                  <a:extLst>
                    <a:ext uri="{9D8B030D-6E8A-4147-A177-3AD203B41FA5}">
                      <a16:colId xmlns:a16="http://schemas.microsoft.com/office/drawing/2014/main" val="4121617681"/>
                    </a:ext>
                  </a:extLst>
                </a:gridCol>
                <a:gridCol w="1915853">
                  <a:extLst>
                    <a:ext uri="{9D8B030D-6E8A-4147-A177-3AD203B41FA5}">
                      <a16:colId xmlns:a16="http://schemas.microsoft.com/office/drawing/2014/main" val="3733197597"/>
                    </a:ext>
                  </a:extLst>
                </a:gridCol>
              </a:tblGrid>
              <a:tr h="14074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Year(s)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Number of Suicides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Crude Suicide Rate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Percent Change in Rate from 2015-19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54341166"/>
                  </a:ext>
                </a:extLst>
              </a:tr>
              <a:tr h="68779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2015-2019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2,021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11.3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----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69301917"/>
                  </a:ext>
                </a:extLst>
              </a:tr>
              <a:tr h="68779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2020*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359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9.9**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- 12.4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11512847"/>
                  </a:ext>
                </a:extLst>
              </a:tr>
              <a:tr h="68779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2021*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392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10.9**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-3.5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22404262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D926F120-F815-408F-A34D-7D993573F3F6}"/>
              </a:ext>
            </a:extLst>
          </p:cNvPr>
          <p:cNvSpPr/>
          <p:nvPr/>
        </p:nvSpPr>
        <p:spPr>
          <a:xfrm>
            <a:off x="128188" y="2893565"/>
            <a:ext cx="3221764" cy="13672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 preliminary data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** provisional data based on 2020 census data for Connecticut (N=3,603,448)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7A75C4F-09E7-4198-8F8D-CD71B7BC958E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6257" y="127322"/>
            <a:ext cx="1694460" cy="8408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686448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DC0720-3ECC-441B-8FE7-7359D67BCC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Demographics of Suicides </a:t>
            </a:r>
            <a:br>
              <a:rPr lang="en-US" dirty="0"/>
            </a:br>
            <a:r>
              <a:rPr lang="en-US" dirty="0"/>
              <a:t>in Connecticut, by Race and Ethnicity  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3ED24AE-0456-415A-A923-B79C79658B4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72514356"/>
              </p:ext>
            </p:extLst>
          </p:nvPr>
        </p:nvGraphicFramePr>
        <p:xfrm>
          <a:off x="1320801" y="2057400"/>
          <a:ext cx="4149833" cy="34132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F01FB4EB-B338-447B-A5F5-0E4020B8286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14702149"/>
              </p:ext>
            </p:extLst>
          </p:nvPr>
        </p:nvGraphicFramePr>
        <p:xfrm>
          <a:off x="6096000" y="2152650"/>
          <a:ext cx="4025462" cy="33179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C4F7499A-69B4-475B-A525-E0C114DEF8E2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6257" y="127322"/>
            <a:ext cx="1694460" cy="8408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707999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F13ED6-7FD2-49E4-AC2D-29DF9F3658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8064" y="338328"/>
            <a:ext cx="9637776" cy="92904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CTVDRS </a:t>
            </a:r>
            <a:r>
              <a:rPr lang="en-US" sz="2800" dirty="0"/>
              <a:t>Age-Specific Rates Comparison  2021 to (2015-2019)</a:t>
            </a:r>
            <a:endParaRPr lang="en-US" sz="28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26">
                <a:extLst>
                  <a:ext uri="{FF2B5EF4-FFF2-40B4-BE49-F238E27FC236}">
                    <a16:creationId xmlns:a16="http://schemas.microsoft.com/office/drawing/2014/main" id="{452343CF-02BB-40DC-8D43-CCCC798F7CBF}"/>
                  </a:ext>
                </a:extLst>
              </p14:cNvPr>
              <p14:cNvContentPartPr/>
              <p14:nvPr/>
            </p14:nvContentPartPr>
            <p14:xfrm>
              <a:off x="3163274" y="3310266"/>
              <a:ext cx="360" cy="360"/>
            </p14:xfrm>
          </p:contentPart>
        </mc:Choice>
        <mc:Fallback xmlns="">
          <p:pic>
            <p:nvPicPr>
              <p:cNvPr id="4" name="Ink 26">
                <a:extLst>
                  <a:ext uri="{FF2B5EF4-FFF2-40B4-BE49-F238E27FC236}">
                    <a16:creationId xmlns:a16="http://schemas.microsoft.com/office/drawing/2014/main" id="{452343CF-02BB-40DC-8D43-CCCC798F7CB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154274" y="3301266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Ink 28">
                <a:extLst>
                  <a:ext uri="{FF2B5EF4-FFF2-40B4-BE49-F238E27FC236}">
                    <a16:creationId xmlns:a16="http://schemas.microsoft.com/office/drawing/2014/main" id="{DD60C75B-CD2D-4049-A2CB-4CC9600E31CB}"/>
                  </a:ext>
                </a:extLst>
              </p14:cNvPr>
              <p14:cNvContentPartPr/>
              <p14:nvPr/>
            </p14:nvContentPartPr>
            <p14:xfrm>
              <a:off x="3047714" y="3268506"/>
              <a:ext cx="360" cy="360"/>
            </p14:xfrm>
          </p:contentPart>
        </mc:Choice>
        <mc:Fallback xmlns="">
          <p:pic>
            <p:nvPicPr>
              <p:cNvPr id="5" name="Ink 28">
                <a:extLst>
                  <a:ext uri="{FF2B5EF4-FFF2-40B4-BE49-F238E27FC236}">
                    <a16:creationId xmlns:a16="http://schemas.microsoft.com/office/drawing/2014/main" id="{DD60C75B-CD2D-4049-A2CB-4CC9600E31CB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038714" y="3259506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6" name="Ink 30">
                <a:extLst>
                  <a:ext uri="{FF2B5EF4-FFF2-40B4-BE49-F238E27FC236}">
                    <a16:creationId xmlns:a16="http://schemas.microsoft.com/office/drawing/2014/main" id="{5C3E3002-73F9-4447-9394-0D4E2FFDA9E6}"/>
                  </a:ext>
                </a:extLst>
              </p14:cNvPr>
              <p14:cNvContentPartPr/>
              <p14:nvPr/>
            </p14:nvContentPartPr>
            <p14:xfrm>
              <a:off x="2953394" y="3247266"/>
              <a:ext cx="360" cy="360"/>
            </p14:xfrm>
          </p:contentPart>
        </mc:Choice>
        <mc:Fallback xmlns="">
          <p:pic>
            <p:nvPicPr>
              <p:cNvPr id="6" name="Ink 30">
                <a:extLst>
                  <a:ext uri="{FF2B5EF4-FFF2-40B4-BE49-F238E27FC236}">
                    <a16:creationId xmlns:a16="http://schemas.microsoft.com/office/drawing/2014/main" id="{5C3E3002-73F9-4447-9394-0D4E2FFDA9E6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44394" y="3238266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7" name="Ink 32">
                <a:extLst>
                  <a:ext uri="{FF2B5EF4-FFF2-40B4-BE49-F238E27FC236}">
                    <a16:creationId xmlns:a16="http://schemas.microsoft.com/office/drawing/2014/main" id="{6ED7C9A5-9F4E-4318-A5BD-DF331A366EC6}"/>
                  </a:ext>
                </a:extLst>
              </p14:cNvPr>
              <p14:cNvContentPartPr/>
              <p14:nvPr/>
            </p14:nvContentPartPr>
            <p14:xfrm>
              <a:off x="1996514" y="3257706"/>
              <a:ext cx="360" cy="360"/>
            </p14:xfrm>
          </p:contentPart>
        </mc:Choice>
        <mc:Fallback xmlns="">
          <p:pic>
            <p:nvPicPr>
              <p:cNvPr id="7" name="Ink 32">
                <a:extLst>
                  <a:ext uri="{FF2B5EF4-FFF2-40B4-BE49-F238E27FC236}">
                    <a16:creationId xmlns:a16="http://schemas.microsoft.com/office/drawing/2014/main" id="{6ED7C9A5-9F4E-4318-A5BD-DF331A366EC6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987514" y="3248706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8" name="Ink 34">
                <a:extLst>
                  <a:ext uri="{FF2B5EF4-FFF2-40B4-BE49-F238E27FC236}">
                    <a16:creationId xmlns:a16="http://schemas.microsoft.com/office/drawing/2014/main" id="{DD67BBE8-45F8-4D5F-8883-DD7CF478CBF4}"/>
                  </a:ext>
                </a:extLst>
              </p14:cNvPr>
              <p14:cNvContentPartPr/>
              <p14:nvPr/>
            </p14:nvContentPartPr>
            <p14:xfrm>
              <a:off x="3394394" y="3363186"/>
              <a:ext cx="360" cy="360"/>
            </p14:xfrm>
          </p:contentPart>
        </mc:Choice>
        <mc:Fallback xmlns="">
          <p:pic>
            <p:nvPicPr>
              <p:cNvPr id="8" name="Ink 34">
                <a:extLst>
                  <a:ext uri="{FF2B5EF4-FFF2-40B4-BE49-F238E27FC236}">
                    <a16:creationId xmlns:a16="http://schemas.microsoft.com/office/drawing/2014/main" id="{DD67BBE8-45F8-4D5F-8883-DD7CF478CBF4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385394" y="3354186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9" name="Ink 36">
                <a:extLst>
                  <a:ext uri="{FF2B5EF4-FFF2-40B4-BE49-F238E27FC236}">
                    <a16:creationId xmlns:a16="http://schemas.microsoft.com/office/drawing/2014/main" id="{36C2BB41-022A-43F4-B72A-BB4F3002F5F7}"/>
                  </a:ext>
                </a:extLst>
              </p14:cNvPr>
              <p14:cNvContentPartPr/>
              <p14:nvPr/>
            </p14:nvContentPartPr>
            <p14:xfrm>
              <a:off x="9833354" y="5454426"/>
              <a:ext cx="4680" cy="360"/>
            </p14:xfrm>
          </p:contentPart>
        </mc:Choice>
        <mc:Fallback xmlns="">
          <p:pic>
            <p:nvPicPr>
              <p:cNvPr id="9" name="Ink 36">
                <a:extLst>
                  <a:ext uri="{FF2B5EF4-FFF2-40B4-BE49-F238E27FC236}">
                    <a16:creationId xmlns:a16="http://schemas.microsoft.com/office/drawing/2014/main" id="{36C2BB41-022A-43F4-B72A-BB4F3002F5F7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9824354" y="5445426"/>
                <a:ext cx="22320" cy="18000"/>
              </a:xfrm>
              <a:prstGeom prst="rect">
                <a:avLst/>
              </a:prstGeom>
            </p:spPr>
          </p:pic>
        </mc:Fallback>
      </mc:AlternateContent>
      <p:sp>
        <p:nvSpPr>
          <p:cNvPr id="12" name="Rectangle 1">
            <a:extLst>
              <a:ext uri="{FF2B5EF4-FFF2-40B4-BE49-F238E27FC236}">
                <a16:creationId xmlns:a16="http://schemas.microsoft.com/office/drawing/2014/main" id="{6DEBFCD4-3D76-4B94-A9D9-A33BB39ADB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951545" y="97795"/>
            <a:ext cx="15291582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 data as of 12/31/21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17" name="Content Placeholder 16">
            <a:extLst>
              <a:ext uri="{FF2B5EF4-FFF2-40B4-BE49-F238E27FC236}">
                <a16:creationId xmlns:a16="http://schemas.microsoft.com/office/drawing/2014/main" id="{0CB9405E-1D25-4D88-9207-D5631EE214F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21732030"/>
              </p:ext>
            </p:extLst>
          </p:nvPr>
        </p:nvGraphicFramePr>
        <p:xfrm>
          <a:off x="1390650" y="2529341"/>
          <a:ext cx="9530511" cy="2920766"/>
        </p:xfrm>
        <a:graphic>
          <a:graphicData uri="http://schemas.openxmlformats.org/drawingml/2006/table">
            <a:tbl>
              <a:tblPr firstRow="1" firstCol="1" bandRow="1"/>
              <a:tblGrid>
                <a:gridCol w="1641026">
                  <a:extLst>
                    <a:ext uri="{9D8B030D-6E8A-4147-A177-3AD203B41FA5}">
                      <a16:colId xmlns:a16="http://schemas.microsoft.com/office/drawing/2014/main" val="1401262397"/>
                    </a:ext>
                  </a:extLst>
                </a:gridCol>
                <a:gridCol w="1663334">
                  <a:extLst>
                    <a:ext uri="{9D8B030D-6E8A-4147-A177-3AD203B41FA5}">
                      <a16:colId xmlns:a16="http://schemas.microsoft.com/office/drawing/2014/main" val="2964914593"/>
                    </a:ext>
                  </a:extLst>
                </a:gridCol>
                <a:gridCol w="1657143">
                  <a:extLst>
                    <a:ext uri="{9D8B030D-6E8A-4147-A177-3AD203B41FA5}">
                      <a16:colId xmlns:a16="http://schemas.microsoft.com/office/drawing/2014/main" val="2054503065"/>
                    </a:ext>
                  </a:extLst>
                </a:gridCol>
                <a:gridCol w="1661270">
                  <a:extLst>
                    <a:ext uri="{9D8B030D-6E8A-4147-A177-3AD203B41FA5}">
                      <a16:colId xmlns:a16="http://schemas.microsoft.com/office/drawing/2014/main" val="1704252406"/>
                    </a:ext>
                  </a:extLst>
                </a:gridCol>
                <a:gridCol w="1453869">
                  <a:extLst>
                    <a:ext uri="{9D8B030D-6E8A-4147-A177-3AD203B41FA5}">
                      <a16:colId xmlns:a16="http://schemas.microsoft.com/office/drawing/2014/main" val="3037624076"/>
                    </a:ext>
                  </a:extLst>
                </a:gridCol>
                <a:gridCol w="1453869">
                  <a:extLst>
                    <a:ext uri="{9D8B030D-6E8A-4147-A177-3AD203B41FA5}">
                      <a16:colId xmlns:a16="http://schemas.microsoft.com/office/drawing/2014/main" val="2119365291"/>
                    </a:ext>
                  </a:extLst>
                </a:gridCol>
              </a:tblGrid>
              <a:tr h="115436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Age-Groups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Number of Suicides 2015-2019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Yearly 5 -year average (2015-2019)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Age-Specific Rate 2015-2019 per 100,000 pop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Number of Suicides 2021*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Age-Specific Rate 2021 per 100,000 pop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9583822"/>
                  </a:ext>
                </a:extLst>
              </a:tr>
              <a:tr h="37186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0-17 yrs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49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2.7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1.6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72911414"/>
                  </a:ext>
                </a:extLst>
              </a:tr>
              <a:tr h="27890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18-24 yrs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9.3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11.1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9700287"/>
                  </a:ext>
                </a:extLst>
              </a:tr>
              <a:tr h="27890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25-44 yrs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526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12.1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11.4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41737111"/>
                  </a:ext>
                </a:extLst>
              </a:tr>
              <a:tr h="27890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45-64 yrs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908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17.8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13.6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22166477"/>
                  </a:ext>
                </a:extLst>
              </a:tr>
              <a:tr h="27890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65+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377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75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12.7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106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16.8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83872726"/>
                  </a:ext>
                </a:extLst>
              </a:tr>
              <a:tr h="27890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Total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2,022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392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8646764"/>
                  </a:ext>
                </a:extLst>
              </a:tr>
            </a:tbl>
          </a:graphicData>
        </a:graphic>
      </p:graphicFrame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C87AA666-7112-48D7-B863-88CDF81EDCAD}"/>
              </a:ext>
            </a:extLst>
          </p:cNvPr>
          <p:cNvGraphicFramePr>
            <a:graphicFrameLocks noGrp="1"/>
          </p:cNvGraphicFramePr>
          <p:nvPr/>
        </p:nvGraphicFramePr>
        <p:xfrm>
          <a:off x="5791200" y="3429794"/>
          <a:ext cx="609600" cy="1143000"/>
        </p:xfrm>
        <a:graphic>
          <a:graphicData uri="http://schemas.openxmlformats.org/drawingml/2006/table">
            <a:tbl>
              <a:tblPr firstRow="1" firstCol="1" bandRow="1"/>
              <a:tblGrid>
                <a:gridCol w="609600">
                  <a:extLst>
                    <a:ext uri="{9D8B030D-6E8A-4147-A177-3AD203B41FA5}">
                      <a16:colId xmlns:a16="http://schemas.microsoft.com/office/drawing/2014/main" val="1009143618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257376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55658289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550878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27115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01886135"/>
                  </a:ext>
                </a:extLst>
              </a:tr>
            </a:tbl>
          </a:graphicData>
        </a:graphic>
      </p:graphicFrame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854F1FCF-CF70-4C30-96CF-7233B1902FEB}"/>
              </a:ext>
            </a:extLst>
          </p:cNvPr>
          <p:cNvGraphicFramePr>
            <a:graphicFrameLocks noGrp="1"/>
          </p:cNvGraphicFramePr>
          <p:nvPr/>
        </p:nvGraphicFramePr>
        <p:xfrm>
          <a:off x="5791200" y="3525044"/>
          <a:ext cx="609600" cy="952500"/>
        </p:xfrm>
        <a:graphic>
          <a:graphicData uri="http://schemas.openxmlformats.org/drawingml/2006/table">
            <a:tbl>
              <a:tblPr firstRow="1" firstCol="1" bandRow="1"/>
              <a:tblGrid>
                <a:gridCol w="609600">
                  <a:extLst>
                    <a:ext uri="{9D8B030D-6E8A-4147-A177-3AD203B41FA5}">
                      <a16:colId xmlns:a16="http://schemas.microsoft.com/office/drawing/2014/main" val="3443444377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052569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218684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591877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991936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2856236"/>
                  </a:ext>
                </a:extLst>
              </a:tr>
            </a:tbl>
          </a:graphicData>
        </a:graphic>
      </p:graphicFrame>
      <p:sp>
        <p:nvSpPr>
          <p:cNvPr id="20" name="Rectangle 3">
            <a:extLst>
              <a:ext uri="{FF2B5EF4-FFF2-40B4-BE49-F238E27FC236}">
                <a16:creationId xmlns:a16="http://schemas.microsoft.com/office/drawing/2014/main" id="{BAB9769A-1EEA-45DC-A2BE-149646325E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895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895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895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895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895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895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895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895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895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95350" algn="l"/>
              </a:tabLst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 data as of 12/31/21</a:t>
            </a:r>
            <a:endParaRPr kumimoji="0" lang="en-US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95350" algn="l"/>
              </a:tabLst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kumimoji="0" lang="en-US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95350" algn="l"/>
              </a:tabLst>
            </a:pPr>
            <a:b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087A3B2-FBD9-454C-9AB6-F4CF089DAD69}"/>
              </a:ext>
            </a:extLst>
          </p:cNvPr>
          <p:cNvSpPr/>
          <p:nvPr/>
        </p:nvSpPr>
        <p:spPr>
          <a:xfrm>
            <a:off x="1987130" y="4892224"/>
            <a:ext cx="2254015" cy="11734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* data as of 12/31/21</a:t>
            </a: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4B711C9A-8B0F-4611-B0A5-9A66D84CC4E0}"/>
              </a:ext>
            </a:extLst>
          </p:cNvPr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6257" y="127323"/>
            <a:ext cx="1694460" cy="4726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452665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F13ED6-7FD2-49E4-AC2D-29DF9F3658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8064" y="338328"/>
            <a:ext cx="9637776" cy="92904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b="1" dirty="0"/>
              <a:t>Suicide Lethal Means </a:t>
            </a:r>
            <a:endParaRPr lang="en-US" sz="32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7" name="Ink 7">
                <a:extLst>
                  <a:ext uri="{FF2B5EF4-FFF2-40B4-BE49-F238E27FC236}">
                    <a16:creationId xmlns:a16="http://schemas.microsoft.com/office/drawing/2014/main" id="{6ED7C9A5-9F4E-4318-A5BD-DF331A366EC6}"/>
                  </a:ext>
                </a:extLst>
              </p14:cNvPr>
              <p14:cNvContentPartPr/>
              <p14:nvPr/>
            </p14:nvContentPartPr>
            <p14:xfrm>
              <a:off x="1996514" y="3257706"/>
              <a:ext cx="360" cy="360"/>
            </p14:xfrm>
          </p:contentPart>
        </mc:Choice>
        <mc:Fallback xmlns="">
          <p:pic>
            <p:nvPicPr>
              <p:cNvPr id="7" name="Ink 7">
                <a:extLst>
                  <a:ext uri="{FF2B5EF4-FFF2-40B4-BE49-F238E27FC236}">
                    <a16:creationId xmlns:a16="http://schemas.microsoft.com/office/drawing/2014/main" id="{6ED7C9A5-9F4E-4318-A5BD-DF331A366EC6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987514" y="3248706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9" name="Ink 10">
                <a:extLst>
                  <a:ext uri="{FF2B5EF4-FFF2-40B4-BE49-F238E27FC236}">
                    <a16:creationId xmlns:a16="http://schemas.microsoft.com/office/drawing/2014/main" id="{36C2BB41-022A-43F4-B72A-BB4F3002F5F7}"/>
                  </a:ext>
                </a:extLst>
              </p14:cNvPr>
              <p14:cNvContentPartPr/>
              <p14:nvPr/>
            </p14:nvContentPartPr>
            <p14:xfrm>
              <a:off x="9833354" y="5454426"/>
              <a:ext cx="4680" cy="360"/>
            </p14:xfrm>
          </p:contentPart>
        </mc:Choice>
        <mc:Fallback xmlns="">
          <p:pic>
            <p:nvPicPr>
              <p:cNvPr id="9" name="Ink 10">
                <a:extLst>
                  <a:ext uri="{FF2B5EF4-FFF2-40B4-BE49-F238E27FC236}">
                    <a16:creationId xmlns:a16="http://schemas.microsoft.com/office/drawing/2014/main" id="{36C2BB41-022A-43F4-B72A-BB4F3002F5F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824354" y="5445426"/>
                <a:ext cx="22320" cy="18000"/>
              </a:xfrm>
              <a:prstGeom prst="rect">
                <a:avLst/>
              </a:prstGeom>
            </p:spPr>
          </p:pic>
        </mc:Fallback>
      </mc:AlternateContent>
      <p:sp>
        <p:nvSpPr>
          <p:cNvPr id="12" name="Rectangle 1">
            <a:extLst>
              <a:ext uri="{FF2B5EF4-FFF2-40B4-BE49-F238E27FC236}">
                <a16:creationId xmlns:a16="http://schemas.microsoft.com/office/drawing/2014/main" id="{6DEBFCD4-3D76-4B94-A9D9-A33BB39ADB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951545" y="97795"/>
            <a:ext cx="15291582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 data as of 12/31/21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" name="Rectangle 3">
            <a:extLst>
              <a:ext uri="{FF2B5EF4-FFF2-40B4-BE49-F238E27FC236}">
                <a16:creationId xmlns:a16="http://schemas.microsoft.com/office/drawing/2014/main" id="{BAB9769A-1EEA-45DC-A2BE-149646325E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895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895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895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895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895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895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895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895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895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95350" algn="l"/>
              </a:tabLst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 data as of 12/31/21</a:t>
            </a:r>
            <a:endParaRPr kumimoji="0" lang="en-US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95350" algn="l"/>
              </a:tabLst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kumimoji="0" lang="en-US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95350" algn="l"/>
              </a:tabLst>
            </a:pPr>
            <a:b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22" name="Content Placeholder 21">
            <a:extLst>
              <a:ext uri="{FF2B5EF4-FFF2-40B4-BE49-F238E27FC236}">
                <a16:creationId xmlns:a16="http://schemas.microsoft.com/office/drawing/2014/main" id="{049CC33E-C587-44B2-A33A-5B1315C8B0C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84269587"/>
              </p:ext>
            </p:extLst>
          </p:nvPr>
        </p:nvGraphicFramePr>
        <p:xfrm>
          <a:off x="971550" y="2117725"/>
          <a:ext cx="10610850" cy="3749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pic>
        <p:nvPicPr>
          <p:cNvPr id="16" name="Picture 15">
            <a:extLst>
              <a:ext uri="{FF2B5EF4-FFF2-40B4-BE49-F238E27FC236}">
                <a16:creationId xmlns:a16="http://schemas.microsoft.com/office/drawing/2014/main" id="{E786B15C-5178-4EBC-854D-01530D4BA7A7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6257" y="127322"/>
            <a:ext cx="1694460" cy="57041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218279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82357</TotalTime>
  <Words>3181</Words>
  <Application>Microsoft Office PowerPoint</Application>
  <PresentationFormat>Widescreen</PresentationFormat>
  <Paragraphs>980</Paragraphs>
  <Slides>50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4" baseType="lpstr">
      <vt:lpstr>Arial</vt:lpstr>
      <vt:lpstr>Calibri</vt:lpstr>
      <vt:lpstr>Calibri Light</vt:lpstr>
      <vt:lpstr>Office Theme</vt:lpstr>
      <vt:lpstr>PowerPoint Presentation</vt:lpstr>
      <vt:lpstr>CTVDRS Data about Violent Death Victims </vt:lpstr>
      <vt:lpstr>CTVDRS Variables Collected </vt:lpstr>
      <vt:lpstr>CTVDRS Variables Collected Circumstances </vt:lpstr>
      <vt:lpstr>Suicide Trends: 2015 – 2021*</vt:lpstr>
      <vt:lpstr>Suicide Trends: 2015 – 2021</vt:lpstr>
      <vt:lpstr>Demographics of Suicides  in Connecticut, by Race and Ethnicity  </vt:lpstr>
      <vt:lpstr>CTVDRS Age-Specific Rates Comparison  2021 to (2015-2019)</vt:lpstr>
      <vt:lpstr>Suicide Lethal Means </vt:lpstr>
      <vt:lpstr>Lethal Means: CT Suicides 2015-2021</vt:lpstr>
      <vt:lpstr>Suicide Rates of Connecticut Cities and Towns 2015 to 2019</vt:lpstr>
      <vt:lpstr>Suicide Rates of Connecticut Cities and Towns 2020-2021</vt:lpstr>
      <vt:lpstr>Risk Factors for Suicide in 2015-2021</vt:lpstr>
      <vt:lpstr>Risk Factors for Suicide in 2015-2021</vt:lpstr>
      <vt:lpstr>Education Level as a Social Determinant for Suicide in 2015-2021</vt:lpstr>
      <vt:lpstr>Education Level as a Social Determinant for Suicide in 2015-2021</vt:lpstr>
      <vt:lpstr>Education Level as a Social Determinant for Suicide in 2015-2021</vt:lpstr>
      <vt:lpstr>Most Frequent Substances Found in Blood at the Time of Autopsy for Suicides 2015 to 2021</vt:lpstr>
      <vt:lpstr>Most Frequent Substances Found in Blood at the Time of Autopsy for Suicides 2015 to 2021</vt:lpstr>
      <vt:lpstr>Drug Overdose Suicides 2015 to 2021</vt:lpstr>
      <vt:lpstr>Substance Misuse Suicide in 2015-2021</vt:lpstr>
      <vt:lpstr>Region 5 Suicides 2021</vt:lpstr>
      <vt:lpstr>Education Level as a Social Determinant for Suicide for Region 5 in 2015-2021</vt:lpstr>
      <vt:lpstr>Education Level as a Social Determinant for Suicide in 2015-2021</vt:lpstr>
      <vt:lpstr>Education Level as a Social Determinant for Suicide For Region 5  2015-2021</vt:lpstr>
      <vt:lpstr>Region 5 Suicides  2021by Age Group</vt:lpstr>
      <vt:lpstr>Region 5 Lethal Means for2021by Sex </vt:lpstr>
      <vt:lpstr>Region 5 Suicides  2021by Town</vt:lpstr>
      <vt:lpstr>Region 5 Suicides  2021by Town and Age Group</vt:lpstr>
      <vt:lpstr>Region 5 Suicides  2021 by Town and Age Group</vt:lpstr>
      <vt:lpstr>Region 5 Suicides  2021by Town and Age Group</vt:lpstr>
      <vt:lpstr>Risk for Factors for Suicide in Region 5-2021</vt:lpstr>
      <vt:lpstr>Region 5 Suicides</vt:lpstr>
      <vt:lpstr>Homicide Rates In Connecticut 2015 to Present </vt:lpstr>
      <vt:lpstr>Homicide 2015 to 2021 by Sex</vt:lpstr>
      <vt:lpstr>Comparison of Homicide Rates Pre-Pandemic (2015 to 2019) to Pandemic (2020-2021) by Race/Ethnicity   </vt:lpstr>
      <vt:lpstr>Homicide by Age </vt:lpstr>
      <vt:lpstr>Education Level as a Social Determinant for Homicide Region 5  in 2015-2021</vt:lpstr>
      <vt:lpstr>Education Level as a Social Determinant for Homicide Region 5 in 2015-2021</vt:lpstr>
      <vt:lpstr>CTVDRS Data Lethal Means 2015 to 2021</vt:lpstr>
      <vt:lpstr>Circumstances of Homicide/ Possible Areas for Intervention</vt:lpstr>
      <vt:lpstr>Substance Use in Homicides 2015 to 2021</vt:lpstr>
      <vt:lpstr>Substance Use in Homicides by Age-Group</vt:lpstr>
      <vt:lpstr>Region 5 Homicides for 2020&amp;2021</vt:lpstr>
      <vt:lpstr>Region 5 Homicides for 2020&amp;2021 by Lethal Means</vt:lpstr>
      <vt:lpstr>Region 5 Homicides for 2020&amp;2021 by Town</vt:lpstr>
      <vt:lpstr>Region 5 Circumstances for Homicides 2020 &amp;2021</vt:lpstr>
      <vt:lpstr>Substance Use in Homicides Region 5 2015 to 2021</vt:lpstr>
      <vt:lpstr>Presence of Marijuana and Alcohol in Accidental Overdoses Statewide</vt:lpstr>
      <vt:lpstr>The Connecticut Violent Death Data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Makowski, Michael</dc:creator>
  <cp:lastModifiedBy>Makowski, Michael</cp:lastModifiedBy>
  <cp:revision>255</cp:revision>
  <cp:lastPrinted>2022-06-29T12:57:25Z</cp:lastPrinted>
  <dcterms:created xsi:type="dcterms:W3CDTF">2022-02-16T20:10:17Z</dcterms:created>
  <dcterms:modified xsi:type="dcterms:W3CDTF">2022-06-29T17:24:37Z</dcterms:modified>
</cp:coreProperties>
</file>