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  <p:sldMasterId id="2147483676" r:id="rId2"/>
  </p:sldMasterIdLst>
  <p:notesMasterIdLst>
    <p:notesMasterId r:id="rId3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33"/>
      <p:bold r:id="rId34"/>
      <p:italic r:id="rId35"/>
      <p:boldItalic r:id="rId36"/>
    </p:embeddedFont>
    <p:embeddedFont>
      <p:font typeface="Montserrat ExtraBold" panose="00000900000000000000" pitchFamily="2" charset="0"/>
      <p:bold r:id="rId37"/>
      <p:boldItalic r:id="rId38"/>
    </p:embeddedFont>
    <p:embeddedFont>
      <p:font typeface="Montserrat Light" panose="00000400000000000000" pitchFamily="2" charset="0"/>
      <p:regular r:id="rId39"/>
      <p:bold r:id="rId40"/>
      <p:italic r:id="rId41"/>
      <p:boldItalic r:id="rId42"/>
    </p:embeddedFont>
    <p:embeddedFont>
      <p:font typeface="Montserrat Medium" panose="00000600000000000000" pitchFamily="2" charset="0"/>
      <p:regular r:id="rId43"/>
      <p:bold r:id="rId44"/>
      <p:italic r:id="rId45"/>
      <p:boldItalic r:id="rId46"/>
    </p:embeddedFont>
    <p:embeddedFont>
      <p:font typeface="Montserrat SemiBold" panose="00000700000000000000" pitchFamily="2" charset="0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4608">
          <p15:clr>
            <a:srgbClr val="A4A3A4"/>
          </p15:clr>
        </p15:guide>
        <p15:guide id="3" orient="horz" pos="650">
          <p15:clr>
            <a:srgbClr val="9AA0A6"/>
          </p15:clr>
        </p15:guide>
        <p15:guide id="4" orient="horz" pos="2607">
          <p15:clr>
            <a:srgbClr val="9AA0A6"/>
          </p15:clr>
        </p15:guide>
        <p15:guide id="5" orient="horz" pos="432">
          <p15:clr>
            <a:srgbClr val="9AA0A6"/>
          </p15:clr>
        </p15:guide>
        <p15:guide id="6" orient="horz" pos="1135">
          <p15:clr>
            <a:srgbClr val="9AA0A6"/>
          </p15:clr>
        </p15:guide>
        <p15:guide id="7" pos="1152">
          <p15:clr>
            <a:srgbClr val="9AA0A6"/>
          </p15:clr>
        </p15:guide>
        <p15:guide id="8" pos="287">
          <p15:clr>
            <a:srgbClr val="9AA0A6"/>
          </p15:clr>
        </p15:guide>
        <p15:guide id="9" pos="2880">
          <p15:clr>
            <a:srgbClr val="9AA0A6"/>
          </p15:clr>
        </p15:guide>
        <p15:guide id="10" orient="horz" pos="2073">
          <p15:clr>
            <a:srgbClr val="9AA0A6"/>
          </p15:clr>
        </p15:guide>
        <p15:guide id="11" orient="horz" pos="262">
          <p15:clr>
            <a:srgbClr val="9AA0A6"/>
          </p15:clr>
        </p15:guide>
        <p15:guide id="12" orient="horz" pos="1903">
          <p15:clr>
            <a:srgbClr val="9AA0A6"/>
          </p15:clr>
        </p15:guide>
        <p15:guide id="13" orient="horz" pos="2952">
          <p15:clr>
            <a:srgbClr val="9AA0A6"/>
          </p15:clr>
        </p15:guide>
        <p15:guide id="14" pos="317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2" y="72"/>
      </p:cViewPr>
      <p:guideLst>
        <p:guide orient="horz" pos="1620"/>
        <p:guide pos="4608"/>
        <p:guide orient="horz" pos="650"/>
        <p:guide orient="horz" pos="2607"/>
        <p:guide orient="horz" pos="432"/>
        <p:guide orient="horz" pos="1135"/>
        <p:guide pos="1152"/>
        <p:guide pos="287"/>
        <p:guide pos="2880"/>
        <p:guide orient="horz" pos="2073"/>
        <p:guide orient="horz" pos="262"/>
        <p:guide orient="horz" pos="1903"/>
        <p:guide orient="horz" pos="2952"/>
        <p:guide pos="3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2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font" Target="fonts/font9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49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b0e122e0b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g1b0e122e0b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e71ca6f83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e71ca6f83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e72e892c2e_4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e72e892c2e_4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ca2d85fa67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ca2d85fa67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ea4f6d8e32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ea4f6d8e32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ea4f6d8e3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ea4f6d8e3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e892f1919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2e892f1919c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ea4f6d8e32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2ea4f6d8e32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76b2eff102_2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276b2eff102_2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ea689c7ab3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2ea689c7ab3_2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76b2eff10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276b2eff10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e72e892c2e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e72e892c2e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2e72e892c2e_1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2e72e892c2e_1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88364" lvl="0" indent="0" algn="l" rtl="0">
              <a:spcBef>
                <a:spcPts val="5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2e892f1919c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2e892f1919c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e8a7010949_5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2e8a7010949_5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2e892f1919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2e892f1919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e72e892c2e_4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2e72e892c2e_4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88364" lvl="0" indent="0" algn="l" rtl="0">
              <a:spcBef>
                <a:spcPts val="5"/>
              </a:spcBef>
              <a:spcAft>
                <a:spcPts val="0"/>
              </a:spcAft>
              <a:buNone/>
            </a:pPr>
            <a:endParaRPr sz="1400">
              <a:solidFill>
                <a:srgbClr val="434343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ea4f6d8e32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2ea4f6d8e32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2e8a7010949_5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2e8a7010949_5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2e892f1919c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2e892f1919c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2ea749e810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2ea749e810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2e72e892c2e_4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2e72e892c2e_4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e72e892c2e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e72e892c2e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e72e892c2e_4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e72e892c2e_4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e72e892c2e_4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e72e892c2e_4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72e892c2e_4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e72e892c2e_4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e72e892c2e_4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e72e892c2e_4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4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f4ef6437b1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f4ef6437b1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e72e892c2e_4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e72e892c2e_4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888364" lvl="0" indent="0" algn="l" rtl="0">
              <a:spcBef>
                <a:spcPts val="5"/>
              </a:spcBef>
              <a:spcAft>
                <a:spcPts val="0"/>
              </a:spcAft>
              <a:buNone/>
            </a:pPr>
            <a:endParaRPr sz="1400">
              <a:solidFill>
                <a:srgbClr val="434343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-152400" y="3943350"/>
            <a:ext cx="150876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25" tIns="42100" rIns="84225" bIns="421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100"/>
              <a:buFont typeface="Arial"/>
              <a:buNone/>
              <a:defRPr sz="1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9pPr>
          </a:lstStyle>
          <a:p>
            <a:endParaRPr/>
          </a:p>
        </p:txBody>
      </p:sp>
      <p:sp>
        <p:nvSpPr>
          <p:cNvPr id="52" name="Google Shape;52;p13"/>
          <p:cNvSpPr>
            <a:spLocks noGrp="1"/>
          </p:cNvSpPr>
          <p:nvPr>
            <p:ph type="pic" idx="2"/>
          </p:nvPr>
        </p:nvSpPr>
        <p:spPr>
          <a:xfrm>
            <a:off x="3886200" y="0"/>
            <a:ext cx="54102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25" tIns="42100" rIns="84225" bIns="42100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■"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■"/>
              <a:defRPr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■"/>
              <a:defRPr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■"/>
              <a:defRPr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4" name="Google Shape;94;p2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6"/>
          <p:cNvSpPr txBox="1">
            <a:spLocks noGrp="1"/>
          </p:cNvSpPr>
          <p:nvPr>
            <p:ph type="title"/>
          </p:nvPr>
        </p:nvSpPr>
        <p:spPr>
          <a:xfrm>
            <a:off x="-152400" y="3943350"/>
            <a:ext cx="150876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25" tIns="42100" rIns="84225" bIns="421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100"/>
              <a:buFont typeface="Arial"/>
              <a:buNone/>
              <a:defRPr sz="1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9pPr>
          </a:lstStyle>
          <a:p>
            <a:endParaRPr/>
          </a:p>
        </p:txBody>
      </p:sp>
      <p:sp>
        <p:nvSpPr>
          <p:cNvPr id="100" name="Google Shape;100;p26"/>
          <p:cNvSpPr>
            <a:spLocks noGrp="1"/>
          </p:cNvSpPr>
          <p:nvPr>
            <p:ph type="pic" idx="2"/>
          </p:nvPr>
        </p:nvSpPr>
        <p:spPr>
          <a:xfrm>
            <a:off x="3886200" y="0"/>
            <a:ext cx="54102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25" tIns="42100" rIns="84225" bIns="42100" anchor="t" anchorCtr="0">
            <a:noAutofit/>
          </a:bodyPr>
          <a:lstStyle>
            <a:lvl1pPr marR="0" lvl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  <a:defRPr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■"/>
              <a:defRPr sz="1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■"/>
              <a:defRPr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■"/>
              <a:defRPr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Char char="■"/>
              <a:defRPr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MAIN_POINT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 1">
  <p:cSld name="5_Title and Content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8"/>
          <p:cNvSpPr txBox="1">
            <a:spLocks noGrp="1"/>
          </p:cNvSpPr>
          <p:nvPr>
            <p:ph type="title"/>
          </p:nvPr>
        </p:nvSpPr>
        <p:spPr>
          <a:xfrm>
            <a:off x="-152400" y="3943350"/>
            <a:ext cx="150876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25" tIns="42100" rIns="84225" bIns="421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100"/>
              <a:buFont typeface="Arial"/>
              <a:buNone/>
              <a:defRPr sz="1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9pPr>
          </a:lstStyle>
          <a:p>
            <a:endParaRPr/>
          </a:p>
        </p:txBody>
      </p:sp>
      <p:sp>
        <p:nvSpPr>
          <p:cNvPr id="105" name="Google Shape;105;p28"/>
          <p:cNvSpPr>
            <a:spLocks noGrp="1"/>
          </p:cNvSpPr>
          <p:nvPr>
            <p:ph type="pic" idx="2"/>
          </p:nvPr>
        </p:nvSpPr>
        <p:spPr>
          <a:xfrm>
            <a:off x="3886200" y="0"/>
            <a:ext cx="5410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 2">
  <p:cSld name="5_Title and Content_2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9"/>
          <p:cNvSpPr txBox="1">
            <a:spLocks noGrp="1"/>
          </p:cNvSpPr>
          <p:nvPr>
            <p:ph type="title"/>
          </p:nvPr>
        </p:nvSpPr>
        <p:spPr>
          <a:xfrm>
            <a:off x="-152400" y="3943350"/>
            <a:ext cx="150876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225" tIns="42100" rIns="84225" bIns="421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100"/>
              <a:buFont typeface="Arial"/>
              <a:buNone/>
              <a:defRPr sz="1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9pPr>
          </a:lstStyle>
          <a:p>
            <a:endParaRPr/>
          </a:p>
        </p:txBody>
      </p:sp>
      <p:sp>
        <p:nvSpPr>
          <p:cNvPr id="108" name="Google Shape;108;p29"/>
          <p:cNvSpPr>
            <a:spLocks noGrp="1"/>
          </p:cNvSpPr>
          <p:nvPr>
            <p:ph type="pic" idx="2"/>
          </p:nvPr>
        </p:nvSpPr>
        <p:spPr>
          <a:xfrm>
            <a:off x="3886200" y="0"/>
            <a:ext cx="54102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5.jp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5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13" Type="http://schemas.openxmlformats.org/officeDocument/2006/relationships/image" Target="../media/image21.jpg"/><Relationship Id="rId3" Type="http://schemas.openxmlformats.org/officeDocument/2006/relationships/image" Target="../media/image5.jpg"/><Relationship Id="rId7" Type="http://schemas.openxmlformats.org/officeDocument/2006/relationships/hyperlink" Target="https://www.youtube.com/watch?v=PCGiI-V9qeY" TargetMode="External"/><Relationship Id="rId12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watch?v=ypEfGGhFbtE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19.jpg"/><Relationship Id="rId4" Type="http://schemas.openxmlformats.org/officeDocument/2006/relationships/image" Target="../media/image2.png"/><Relationship Id="rId9" Type="http://schemas.openxmlformats.org/officeDocument/2006/relationships/hyperlink" Target="https://www.youtube.com/watch?v=pCu_e402pl8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5.jp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5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public.tableau.com/app/profile/heather.clinton/viz/SUDORS_Dashboard_final2/OverdoseDashboar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5.jp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6A90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0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7777350" y="4503850"/>
            <a:ext cx="1085849" cy="39844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0"/>
          <p:cNvSpPr txBox="1"/>
          <p:nvPr/>
        </p:nvSpPr>
        <p:spPr>
          <a:xfrm>
            <a:off x="916575" y="2223900"/>
            <a:ext cx="3105000" cy="17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dmhas</a:t>
            </a:r>
            <a:endParaRPr sz="3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liveLOUD </a:t>
            </a:r>
            <a:endParaRPr sz="3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osac</a:t>
            </a:r>
            <a:endParaRPr sz="3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" name="Google Shape;116;p30"/>
          <p:cNvSpPr/>
          <p:nvPr/>
        </p:nvSpPr>
        <p:spPr>
          <a:xfrm>
            <a:off x="916575" y="2060213"/>
            <a:ext cx="2803200" cy="70200"/>
          </a:xfrm>
          <a:prstGeom prst="rect">
            <a:avLst/>
          </a:prstGeom>
          <a:solidFill>
            <a:srgbClr val="F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7" name="Google Shape;117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33699" y="150000"/>
            <a:ext cx="1008365" cy="53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27447" y="150000"/>
            <a:ext cx="817752" cy="53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30"/>
          <p:cNvSpPr txBox="1"/>
          <p:nvPr/>
        </p:nvSpPr>
        <p:spPr>
          <a:xfrm>
            <a:off x="916575" y="1740250"/>
            <a:ext cx="30084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ADDRESSING OPIOIDS IN CT</a:t>
            </a:r>
            <a:endParaRPr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20" name="Google Shape;120;p30"/>
          <p:cNvSpPr txBox="1"/>
          <p:nvPr/>
        </p:nvSpPr>
        <p:spPr>
          <a:xfrm>
            <a:off x="964050" y="4483450"/>
            <a:ext cx="29610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7.09.24</a:t>
            </a:r>
            <a:endParaRPr sz="9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" y="0"/>
            <a:ext cx="9144003" cy="514351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9"/>
          <p:cNvSpPr txBox="1"/>
          <p:nvPr/>
        </p:nvSpPr>
        <p:spPr>
          <a:xfrm>
            <a:off x="916575" y="796625"/>
            <a:ext cx="49227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stigma &amp; isolation kill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5" name="Google Shape;225;p39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9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9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228" name="Google Shape;228;p39"/>
          <p:cNvPicPr preferRelativeResize="0"/>
          <p:nvPr/>
        </p:nvPicPr>
        <p:blipFill rotWithShape="1">
          <a:blip r:embed="rId5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9"/>
          <p:cNvSpPr txBox="1"/>
          <p:nvPr/>
        </p:nvSpPr>
        <p:spPr>
          <a:xfrm>
            <a:off x="850500" y="322925"/>
            <a:ext cx="30000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0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40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238" name="Google Shape;238;p40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40"/>
          <p:cNvSpPr/>
          <p:nvPr/>
        </p:nvSpPr>
        <p:spPr>
          <a:xfrm>
            <a:off x="916575" y="1863325"/>
            <a:ext cx="7566600" cy="2314500"/>
          </a:xfrm>
          <a:prstGeom prst="homePlate">
            <a:avLst>
              <a:gd name="adj" fmla="val 22385"/>
            </a:avLst>
          </a:prstGeom>
          <a:solidFill>
            <a:srgbClr val="9D1D64">
              <a:alpha val="4887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2" name="Google Shape;242;p40"/>
          <p:cNvCxnSpPr/>
          <p:nvPr/>
        </p:nvCxnSpPr>
        <p:spPr>
          <a:xfrm>
            <a:off x="1113465" y="2042759"/>
            <a:ext cx="0" cy="2026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3" name="Google Shape;243;p40"/>
          <p:cNvCxnSpPr/>
          <p:nvPr/>
        </p:nvCxnSpPr>
        <p:spPr>
          <a:xfrm>
            <a:off x="2889852" y="2042759"/>
            <a:ext cx="0" cy="2026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4" name="Google Shape;244;p40"/>
          <p:cNvCxnSpPr/>
          <p:nvPr/>
        </p:nvCxnSpPr>
        <p:spPr>
          <a:xfrm>
            <a:off x="4620427" y="2042759"/>
            <a:ext cx="0" cy="2026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5" name="Google Shape;245;p40"/>
          <p:cNvSpPr txBox="1"/>
          <p:nvPr/>
        </p:nvSpPr>
        <p:spPr>
          <a:xfrm>
            <a:off x="1234450" y="2150450"/>
            <a:ext cx="16083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9D1D6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connect</a:t>
            </a:r>
            <a:endParaRPr sz="2300">
              <a:solidFill>
                <a:srgbClr val="9D1D6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relate with the audiences. brand connects with audiences to create community</a:t>
            </a:r>
            <a:endParaRPr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6" name="Google Shape;246;p40"/>
          <p:cNvSpPr txBox="1"/>
          <p:nvPr/>
        </p:nvSpPr>
        <p:spPr>
          <a:xfrm>
            <a:off x="3061287" y="2150450"/>
            <a:ext cx="13791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9D1D6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share</a:t>
            </a:r>
            <a:endParaRPr sz="2300">
              <a:solidFill>
                <a:srgbClr val="9D1D6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build awareness by sharing highly accessible information and resources</a:t>
            </a:r>
            <a:endParaRPr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7" name="Google Shape;247;p40"/>
          <p:cNvSpPr txBox="1"/>
          <p:nvPr/>
        </p:nvSpPr>
        <p:spPr>
          <a:xfrm>
            <a:off x="4776225" y="2150450"/>
            <a:ext cx="15282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9D1D6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inspire</a:t>
            </a:r>
            <a:endParaRPr sz="2300">
              <a:solidFill>
                <a:srgbClr val="9D1D6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inspire action and reward the action; provide small, inclusive steps towards change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48" name="Google Shape;248;p40"/>
          <p:cNvCxnSpPr/>
          <p:nvPr/>
        </p:nvCxnSpPr>
        <p:spPr>
          <a:xfrm>
            <a:off x="6414065" y="2042759"/>
            <a:ext cx="0" cy="2026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9" name="Google Shape;249;p40"/>
          <p:cNvSpPr txBox="1"/>
          <p:nvPr/>
        </p:nvSpPr>
        <p:spPr>
          <a:xfrm>
            <a:off x="6601425" y="2150450"/>
            <a:ext cx="15282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9D1D6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support</a:t>
            </a:r>
            <a:endParaRPr sz="2300">
              <a:solidFill>
                <a:srgbClr val="9D1D6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support audiences through the journey; create space for relapse and keep hope</a:t>
            </a: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0" name="Google Shape;250;p40"/>
          <p:cNvSpPr txBox="1"/>
          <p:nvPr/>
        </p:nvSpPr>
        <p:spPr>
          <a:xfrm>
            <a:off x="916575" y="723125"/>
            <a:ext cx="4922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behavior change</a:t>
            </a:r>
            <a:endParaRPr sz="11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1" name="Google Shape;251;p40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48A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41"/>
          <p:cNvSpPr txBox="1"/>
          <p:nvPr/>
        </p:nvSpPr>
        <p:spPr>
          <a:xfrm>
            <a:off x="916575" y="2204050"/>
            <a:ext cx="3450000" cy="16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previous</a:t>
            </a:r>
            <a:endParaRPr sz="3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liveLOUD campaign</a:t>
            </a:r>
            <a:endParaRPr sz="3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8" name="Google Shape;258;p41"/>
          <p:cNvSpPr/>
          <p:nvPr/>
        </p:nvSpPr>
        <p:spPr>
          <a:xfrm>
            <a:off x="916575" y="2060213"/>
            <a:ext cx="2803200" cy="70200"/>
          </a:xfrm>
          <a:prstGeom prst="rect">
            <a:avLst/>
          </a:prstGeom>
          <a:solidFill>
            <a:srgbClr val="F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9" name="Google Shape;259;p41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68630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10362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10363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1"/>
          <p:cNvSpPr txBox="1"/>
          <p:nvPr/>
        </p:nvSpPr>
        <p:spPr>
          <a:xfrm>
            <a:off x="916575" y="1740250"/>
            <a:ext cx="30084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2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2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269" name="Google Shape;269;p42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42"/>
          <p:cNvSpPr txBox="1"/>
          <p:nvPr/>
        </p:nvSpPr>
        <p:spPr>
          <a:xfrm>
            <a:off x="916575" y="817950"/>
            <a:ext cx="29244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liveLOUD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3" name="Google Shape;273;p42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4" name="Google Shape;274;p42"/>
          <p:cNvPicPr preferRelativeResize="0"/>
          <p:nvPr/>
        </p:nvPicPr>
        <p:blipFill rotWithShape="1">
          <a:blip r:embed="rId7">
            <a:alphaModFix/>
          </a:blip>
          <a:srcRect l="367" r="357"/>
          <a:stretch/>
        </p:blipFill>
        <p:spPr>
          <a:xfrm>
            <a:off x="4395963" y="2230756"/>
            <a:ext cx="3456799" cy="100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95963" y="1141228"/>
            <a:ext cx="3456799" cy="100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95963" y="3320296"/>
            <a:ext cx="3456799" cy="1003429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42"/>
          <p:cNvSpPr txBox="1"/>
          <p:nvPr/>
        </p:nvSpPr>
        <p:spPr>
          <a:xfrm>
            <a:off x="3145925" y="1942075"/>
            <a:ext cx="1329300" cy="11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one month</a:t>
            </a:r>
            <a:endParaRPr sz="1100" b="1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bridgeport</a:t>
            </a:r>
            <a:endParaRPr sz="11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hartford</a:t>
            </a:r>
            <a:endParaRPr sz="11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666666"/>
                </a:solidFill>
                <a:latin typeface="Montserrat"/>
                <a:ea typeface="Montserrat"/>
                <a:cs typeface="Montserrat"/>
                <a:sym typeface="Montserrat"/>
              </a:rPr>
              <a:t>new haven</a:t>
            </a:r>
            <a:endParaRPr sz="11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8" name="Google Shape;278;p42"/>
          <p:cNvSpPr/>
          <p:nvPr/>
        </p:nvSpPr>
        <p:spPr>
          <a:xfrm>
            <a:off x="1353826" y="1749325"/>
            <a:ext cx="1584900" cy="1584900"/>
          </a:xfrm>
          <a:prstGeom prst="ellipse">
            <a:avLst/>
          </a:prstGeom>
          <a:solidFill>
            <a:srgbClr val="8E2E5A">
              <a:alpha val="7255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7.4m</a:t>
            </a:r>
            <a:endParaRPr sz="33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total</a:t>
            </a:r>
            <a:endParaRPr sz="1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impressions</a:t>
            </a:r>
            <a:endParaRPr sz="1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3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43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285" name="Google Shape;285;p43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43"/>
          <p:cNvSpPr txBox="1"/>
          <p:nvPr/>
        </p:nvSpPr>
        <p:spPr>
          <a:xfrm>
            <a:off x="916575" y="817950"/>
            <a:ext cx="29244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liveLOUD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9" name="Google Shape;289;p43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0" name="Google Shape;290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94970" y="1689325"/>
            <a:ext cx="1942869" cy="1942874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43"/>
          <p:cNvSpPr txBox="1"/>
          <p:nvPr/>
        </p:nvSpPr>
        <p:spPr>
          <a:xfrm>
            <a:off x="4193450" y="3692888"/>
            <a:ext cx="1584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results</a:t>
            </a: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engagement: </a:t>
            </a: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19,653</a:t>
            </a: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impressions: </a:t>
            </a: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51,234</a:t>
            </a: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reach: </a:t>
            </a: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18,848</a:t>
            </a: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23E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2" name="Google Shape;292;p43"/>
          <p:cNvSpPr txBox="1"/>
          <p:nvPr/>
        </p:nvSpPr>
        <p:spPr>
          <a:xfrm>
            <a:off x="2123887" y="3692888"/>
            <a:ext cx="17151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results</a:t>
            </a: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engagement: </a:t>
            </a: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16,818</a:t>
            </a: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impressions: </a:t>
            </a: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48,100</a:t>
            </a: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reach: </a:t>
            </a: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20,912</a:t>
            </a:r>
            <a:b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23E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3" name="Google Shape;293;p43"/>
          <p:cNvSpPr txBox="1"/>
          <p:nvPr/>
        </p:nvSpPr>
        <p:spPr>
          <a:xfrm>
            <a:off x="6194975" y="3692888"/>
            <a:ext cx="1942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results</a:t>
            </a: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engagement: </a:t>
            </a: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16,546</a:t>
            </a: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impressions: </a:t>
            </a: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46,002</a:t>
            </a:r>
            <a:endParaRPr sz="900" b="1">
              <a:solidFill>
                <a:srgbClr val="84827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reach: </a:t>
            </a:r>
            <a:r>
              <a:rPr lang="en" sz="900" b="1">
                <a:solidFill>
                  <a:srgbClr val="848276"/>
                </a:solidFill>
                <a:latin typeface="Montserrat"/>
                <a:ea typeface="Montserrat"/>
                <a:cs typeface="Montserrat"/>
                <a:sym typeface="Montserrat"/>
              </a:rPr>
              <a:t>16,668</a:t>
            </a:r>
            <a:br>
              <a:rPr lang="en" sz="900" b="1">
                <a:solidFill>
                  <a:srgbClr val="323E48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900" b="1">
              <a:solidFill>
                <a:srgbClr val="323E4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23E48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323E4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4" name="Google Shape;294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159430" y="1689325"/>
            <a:ext cx="1942874" cy="1942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23888" y="1683850"/>
            <a:ext cx="1942869" cy="1942874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43"/>
          <p:cNvSpPr/>
          <p:nvPr/>
        </p:nvSpPr>
        <p:spPr>
          <a:xfrm>
            <a:off x="778676" y="1862838"/>
            <a:ext cx="1584900" cy="1584900"/>
          </a:xfrm>
          <a:prstGeom prst="ellipse">
            <a:avLst/>
          </a:prstGeom>
          <a:solidFill>
            <a:srgbClr val="FCAD14">
              <a:alpha val="6968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952k</a:t>
            </a:r>
            <a:endParaRPr sz="3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campaign</a:t>
            </a:r>
            <a:endParaRPr sz="1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engagements</a:t>
            </a:r>
            <a:endParaRPr sz="1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44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4"/>
          <p:cNvSpPr txBox="1"/>
          <p:nvPr/>
        </p:nvSpPr>
        <p:spPr>
          <a:xfrm>
            <a:off x="916575" y="817950"/>
            <a:ext cx="29244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liveLOUD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5" name="Google Shape;305;p44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44"/>
          <p:cNvSpPr txBox="1"/>
          <p:nvPr/>
        </p:nvSpPr>
        <p:spPr>
          <a:xfrm>
            <a:off x="4617650" y="3120345"/>
            <a:ext cx="20757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9D1D6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Don’t</a:t>
            </a:r>
            <a:br>
              <a:rPr lang="en" sz="1300">
                <a:solidFill>
                  <a:srgbClr val="9D1D6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" sz="1300">
                <a:solidFill>
                  <a:srgbClr val="9D1D6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Use Alone</a:t>
            </a:r>
            <a:endParaRPr sz="1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7" name="Google Shape;307;p44"/>
          <p:cNvSpPr txBox="1"/>
          <p:nvPr/>
        </p:nvSpPr>
        <p:spPr>
          <a:xfrm>
            <a:off x="286050" y="3120220"/>
            <a:ext cx="2075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9D1D6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Nobody Chooses Addiction</a:t>
            </a:r>
            <a:endParaRPr sz="1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8" name="Google Shape;308;p44"/>
          <p:cNvSpPr txBox="1"/>
          <p:nvPr/>
        </p:nvSpPr>
        <p:spPr>
          <a:xfrm>
            <a:off x="2465625" y="3119600"/>
            <a:ext cx="20757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9D1D6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Love is Bigger</a:t>
            </a:r>
            <a:br>
              <a:rPr lang="en" sz="1300">
                <a:solidFill>
                  <a:srgbClr val="9D1D6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" sz="1300">
                <a:solidFill>
                  <a:srgbClr val="9D1D6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Than Addiction</a:t>
            </a:r>
            <a:endParaRPr sz="1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9" name="Google Shape;309;p44"/>
          <p:cNvSpPr txBox="1"/>
          <p:nvPr/>
        </p:nvSpPr>
        <p:spPr>
          <a:xfrm>
            <a:off x="6796900" y="3120221"/>
            <a:ext cx="21030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9D1D6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 New Chance</a:t>
            </a:r>
            <a:endParaRPr sz="1300">
              <a:solidFill>
                <a:srgbClr val="9D1D64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9D1D6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Every Day</a:t>
            </a:r>
            <a:endParaRPr sz="1600">
              <a:solidFill>
                <a:srgbClr val="66666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0" name="Google Shape;310;p4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0274" y="1824965"/>
            <a:ext cx="2103122" cy="115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4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435827" y="1833732"/>
            <a:ext cx="2103122" cy="11391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4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612172" y="1824972"/>
            <a:ext cx="2103122" cy="1156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796833" y="1833727"/>
            <a:ext cx="2103122" cy="1156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5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45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320" name="Google Shape;320;p45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5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45"/>
          <p:cNvSpPr/>
          <p:nvPr/>
        </p:nvSpPr>
        <p:spPr>
          <a:xfrm>
            <a:off x="1353826" y="1749325"/>
            <a:ext cx="1584900" cy="1584900"/>
          </a:xfrm>
          <a:prstGeom prst="ellipse">
            <a:avLst/>
          </a:prstGeom>
          <a:solidFill>
            <a:srgbClr val="8E2E5A">
              <a:alpha val="7255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43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53k</a:t>
            </a:r>
            <a:endParaRPr sz="43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new users</a:t>
            </a:r>
            <a:endParaRPr sz="12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25" name="Google Shape;325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53598" y="802750"/>
            <a:ext cx="5211216" cy="377792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45"/>
          <p:cNvSpPr txBox="1"/>
          <p:nvPr/>
        </p:nvSpPr>
        <p:spPr>
          <a:xfrm>
            <a:off x="916575" y="817950"/>
            <a:ext cx="29244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liveLOUD.org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6"/>
          <p:cNvSpPr/>
          <p:nvPr/>
        </p:nvSpPr>
        <p:spPr>
          <a:xfrm>
            <a:off x="2705299" y="1008725"/>
            <a:ext cx="3530400" cy="3530400"/>
          </a:xfrm>
          <a:prstGeom prst="ellipse">
            <a:avLst/>
          </a:prstGeom>
          <a:solidFill>
            <a:srgbClr val="8E2E5A">
              <a:alpha val="3348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2" name="Google Shape;332;p46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46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334" name="Google Shape;334;p46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46"/>
          <p:cNvSpPr txBox="1"/>
          <p:nvPr/>
        </p:nvSpPr>
        <p:spPr>
          <a:xfrm>
            <a:off x="916575" y="817950"/>
            <a:ext cx="31362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liveLOUD awards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8" name="Google Shape;338;p46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9" name="Google Shape;339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19450" y="2074226"/>
            <a:ext cx="2502112" cy="1377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4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74726" y="2219450"/>
            <a:ext cx="869524" cy="1086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6"/>
          <p:cNvPicPr preferRelativeResize="0"/>
          <p:nvPr/>
        </p:nvPicPr>
        <p:blipFill rotWithShape="1">
          <a:blip r:embed="rId9">
            <a:alphaModFix/>
          </a:blip>
          <a:srcRect l="119" r="119"/>
          <a:stretch/>
        </p:blipFill>
        <p:spPr>
          <a:xfrm>
            <a:off x="973876" y="2220117"/>
            <a:ext cx="869530" cy="1085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6"/>
          <p:cNvPicPr preferRelativeResize="0"/>
          <p:nvPr/>
        </p:nvPicPr>
        <p:blipFill rotWithShape="1">
          <a:blip r:embed="rId10">
            <a:alphaModFix/>
          </a:blip>
          <a:srcRect l="19324" t="9690" r="31126"/>
          <a:stretch/>
        </p:blipFill>
        <p:spPr>
          <a:xfrm>
            <a:off x="4979175" y="674187"/>
            <a:ext cx="1524213" cy="4177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262125" y="2294350"/>
            <a:ext cx="2327291" cy="67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B19B043-EE9C-105B-C76A-ABDAD6F1E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72" y="2219450"/>
            <a:ext cx="873605" cy="108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7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47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350" name="Google Shape;350;p47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47"/>
          <p:cNvSpPr txBox="1"/>
          <p:nvPr/>
        </p:nvSpPr>
        <p:spPr>
          <a:xfrm>
            <a:off x="916575" y="817950"/>
            <a:ext cx="31362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liveLOUD awards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4" name="Google Shape;354;p47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5" name="Google Shape;355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79625" y="3594674"/>
            <a:ext cx="1411601" cy="41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80350" y="1498175"/>
            <a:ext cx="5758577" cy="2879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48"/>
          <p:cNvPicPr preferRelativeResize="0"/>
          <p:nvPr/>
        </p:nvPicPr>
        <p:blipFill>
          <a:blip r:embed="rId4">
            <a:alphaModFix amt="18000"/>
          </a:blip>
          <a:stretch>
            <a:fillRect/>
          </a:stretch>
        </p:blipFill>
        <p:spPr>
          <a:xfrm>
            <a:off x="1296750" y="273625"/>
            <a:ext cx="7197208" cy="469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48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8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364" name="Google Shape;364;p48"/>
          <p:cNvPicPr preferRelativeResize="0"/>
          <p:nvPr/>
        </p:nvPicPr>
        <p:blipFill rotWithShape="1">
          <a:blip r:embed="rId5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8"/>
          <p:cNvSpPr txBox="1"/>
          <p:nvPr/>
        </p:nvSpPr>
        <p:spPr>
          <a:xfrm>
            <a:off x="916575" y="817950"/>
            <a:ext cx="29244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liveLOUD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8" name="Google Shape;368;p48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48"/>
          <p:cNvSpPr/>
          <p:nvPr/>
        </p:nvSpPr>
        <p:spPr>
          <a:xfrm>
            <a:off x="2917738" y="2009625"/>
            <a:ext cx="1584900" cy="1584900"/>
          </a:xfrm>
          <a:prstGeom prst="ellipse">
            <a:avLst/>
          </a:prstGeom>
          <a:solidFill>
            <a:srgbClr val="F65C07">
              <a:alpha val="6697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1.2m</a:t>
            </a:r>
            <a:endParaRPr sz="3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campaign engagements</a:t>
            </a:r>
            <a:endParaRPr sz="19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0" name="Google Shape;370;p48"/>
          <p:cNvSpPr/>
          <p:nvPr/>
        </p:nvSpPr>
        <p:spPr>
          <a:xfrm>
            <a:off x="4682926" y="1967025"/>
            <a:ext cx="1584900" cy="1584900"/>
          </a:xfrm>
          <a:prstGeom prst="ellipse">
            <a:avLst/>
          </a:prstGeom>
          <a:solidFill>
            <a:srgbClr val="8E2E5A">
              <a:alpha val="7255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60k</a:t>
            </a:r>
            <a:endParaRPr sz="32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naloxone kits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distributed</a:t>
            </a:r>
            <a:endParaRPr sz="10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1" name="Google Shape;371;p48"/>
          <p:cNvSpPr/>
          <p:nvPr/>
        </p:nvSpPr>
        <p:spPr>
          <a:xfrm>
            <a:off x="6448101" y="1967025"/>
            <a:ext cx="1584900" cy="1584900"/>
          </a:xfrm>
          <a:prstGeom prst="ellipse">
            <a:avLst/>
          </a:prstGeom>
          <a:solidFill>
            <a:srgbClr val="F65C07">
              <a:alpha val="6697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100s</a:t>
            </a:r>
            <a:endParaRPr sz="3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of lives </a:t>
            </a:r>
            <a:br>
              <a:rPr lang="en" sz="1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" sz="1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saved </a:t>
            </a:r>
            <a:endParaRPr sz="1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2" name="Google Shape;372;p48"/>
          <p:cNvSpPr/>
          <p:nvPr/>
        </p:nvSpPr>
        <p:spPr>
          <a:xfrm>
            <a:off x="1152551" y="2009625"/>
            <a:ext cx="1584900" cy="1584900"/>
          </a:xfrm>
          <a:prstGeom prst="ellipse">
            <a:avLst/>
          </a:prstGeom>
          <a:solidFill>
            <a:srgbClr val="8E2E5A">
              <a:alpha val="7255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16m</a:t>
            </a:r>
            <a:endParaRPr sz="3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campaign impressions</a:t>
            </a:r>
            <a:endParaRPr sz="19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1"/>
          <p:cNvSpPr txBox="1"/>
          <p:nvPr/>
        </p:nvSpPr>
        <p:spPr>
          <a:xfrm>
            <a:off x="916575" y="1912375"/>
            <a:ext cx="28032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65C07"/>
                </a:solidFill>
                <a:latin typeface="Montserrat"/>
                <a:ea typeface="Montserrat"/>
                <a:cs typeface="Montserrat"/>
                <a:sym typeface="Montserrat"/>
              </a:rPr>
              <a:t>the goal</a:t>
            </a:r>
            <a:endParaRPr sz="1100">
              <a:solidFill>
                <a:srgbClr val="F65C0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31"/>
          <p:cNvSpPr/>
          <p:nvPr/>
        </p:nvSpPr>
        <p:spPr>
          <a:xfrm>
            <a:off x="916575" y="1801538"/>
            <a:ext cx="2803200" cy="70200"/>
          </a:xfrm>
          <a:prstGeom prst="rect">
            <a:avLst/>
          </a:prstGeom>
          <a:solidFill>
            <a:srgbClr val="F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1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1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129" name="Google Shape;129;p31"/>
          <p:cNvSpPr txBox="1"/>
          <p:nvPr/>
        </p:nvSpPr>
        <p:spPr>
          <a:xfrm>
            <a:off x="4338525" y="1814650"/>
            <a:ext cx="3871200" cy="18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reduce opioid overdose deaths in Connecticut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promote recovery from addiction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harm reduction strategies</a:t>
            </a:r>
            <a:b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treatment pathways including MOUD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reduce stigma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30" name="Google Shape;130;p31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31"/>
          <p:cNvSpPr txBox="1"/>
          <p:nvPr/>
        </p:nvSpPr>
        <p:spPr>
          <a:xfrm>
            <a:off x="916575" y="1498175"/>
            <a:ext cx="3065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BEHAVIOR CHANGE CAMPAIGN</a:t>
            </a:r>
            <a:endParaRPr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1D64"/>
        </a:solidFill>
        <a:effectLst/>
      </p:bgPr>
    </p:bg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49"/>
          <p:cNvSpPr txBox="1"/>
          <p:nvPr/>
        </p:nvSpPr>
        <p:spPr>
          <a:xfrm>
            <a:off x="916575" y="908400"/>
            <a:ext cx="5346000" cy="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65C07"/>
                </a:solidFill>
                <a:latin typeface="Montserrat"/>
                <a:ea typeface="Montserrat"/>
                <a:cs typeface="Montserrat"/>
                <a:sym typeface="Montserrat"/>
              </a:rPr>
              <a:t>overdose deaths receding</a:t>
            </a:r>
            <a:endParaRPr sz="1100">
              <a:solidFill>
                <a:srgbClr val="F65C0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9" name="Google Shape;379;p49"/>
          <p:cNvSpPr/>
          <p:nvPr/>
        </p:nvSpPr>
        <p:spPr>
          <a:xfrm>
            <a:off x="916575" y="838188"/>
            <a:ext cx="2803200" cy="702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0" name="Google Shape;380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49"/>
          <p:cNvSpPr txBox="1"/>
          <p:nvPr/>
        </p:nvSpPr>
        <p:spPr>
          <a:xfrm>
            <a:off x="8035350" y="4632450"/>
            <a:ext cx="387600" cy="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u="sng">
                <a:solidFill>
                  <a:schemeClr val="hlink"/>
                </a:solidFill>
                <a:latin typeface="Montserrat Medium"/>
                <a:ea typeface="Montserrat Medium"/>
                <a:cs typeface="Montserrat Medium"/>
                <a:sym typeface="Montserrat Medium"/>
                <a:hlinkClick r:id="rId6"/>
              </a:rPr>
              <a:t>source</a:t>
            </a:r>
            <a:endParaRPr sz="7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3" name="Google Shape;383;p49"/>
          <p:cNvSpPr/>
          <p:nvPr/>
        </p:nvSpPr>
        <p:spPr>
          <a:xfrm>
            <a:off x="1215375" y="1846675"/>
            <a:ext cx="1313700" cy="1313700"/>
          </a:xfrm>
          <a:prstGeom prst="ellipse">
            <a:avLst/>
          </a:prstGeom>
          <a:solidFill>
            <a:srgbClr val="F65C07">
              <a:alpha val="6697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n" sz="21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81,083</a:t>
            </a:r>
            <a:endParaRPr sz="21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national overdose deaths 2023</a:t>
            </a:r>
            <a:endParaRPr sz="29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4" name="Google Shape;384;p49"/>
          <p:cNvSpPr/>
          <p:nvPr/>
        </p:nvSpPr>
        <p:spPr>
          <a:xfrm>
            <a:off x="1215375" y="3065696"/>
            <a:ext cx="1313700" cy="1313700"/>
          </a:xfrm>
          <a:prstGeom prst="ellipse">
            <a:avLst/>
          </a:prstGeom>
          <a:solidFill>
            <a:srgbClr val="BC1D75">
              <a:alpha val="69680"/>
            </a:srgb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Arial"/>
              <a:buNone/>
            </a:pPr>
            <a:r>
              <a:rPr lang="en" sz="21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1,342</a:t>
            </a:r>
            <a:endParaRPr sz="21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Connecticut overdose deaths 2023</a:t>
            </a:r>
            <a:endParaRPr sz="29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48A"/>
        </a:soli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2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0"/>
          <p:cNvSpPr txBox="1"/>
          <p:nvPr/>
        </p:nvSpPr>
        <p:spPr>
          <a:xfrm>
            <a:off x="916575" y="2204050"/>
            <a:ext cx="2913300" cy="16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expanded</a:t>
            </a:r>
            <a:endParaRPr sz="3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liveLOUD campaign</a:t>
            </a:r>
            <a:endParaRPr sz="3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91" name="Google Shape;391;p50"/>
          <p:cNvSpPr/>
          <p:nvPr/>
        </p:nvSpPr>
        <p:spPr>
          <a:xfrm>
            <a:off x="916575" y="2060213"/>
            <a:ext cx="2803200" cy="70200"/>
          </a:xfrm>
          <a:prstGeom prst="rect">
            <a:avLst/>
          </a:prstGeom>
          <a:solidFill>
            <a:srgbClr val="F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2" name="Google Shape;392;p50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68630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10362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10363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50"/>
          <p:cNvSpPr txBox="1"/>
          <p:nvPr/>
        </p:nvSpPr>
        <p:spPr>
          <a:xfrm>
            <a:off x="916575" y="1740250"/>
            <a:ext cx="30084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884" y="4850"/>
            <a:ext cx="9144003" cy="5143504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51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51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403" name="Google Shape;403;p51"/>
          <p:cNvPicPr preferRelativeResize="0"/>
          <p:nvPr/>
        </p:nvPicPr>
        <p:blipFill rotWithShape="1">
          <a:blip r:embed="rId5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5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51"/>
          <p:cNvSpPr txBox="1"/>
          <p:nvPr/>
        </p:nvSpPr>
        <p:spPr>
          <a:xfrm>
            <a:off x="916575" y="847725"/>
            <a:ext cx="2924400" cy="8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the future </a:t>
            </a:r>
            <a:b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of liveLOUD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7" name="Google Shape;407;p51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2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52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414" name="Google Shape;414;p52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52"/>
          <p:cNvSpPr/>
          <p:nvPr/>
        </p:nvSpPr>
        <p:spPr>
          <a:xfrm>
            <a:off x="916575" y="1989788"/>
            <a:ext cx="7566600" cy="2133600"/>
          </a:xfrm>
          <a:prstGeom prst="homePlate">
            <a:avLst>
              <a:gd name="adj" fmla="val 22385"/>
            </a:avLst>
          </a:prstGeom>
          <a:solidFill>
            <a:srgbClr val="9D1D64">
              <a:alpha val="4887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8" name="Google Shape;418;p52"/>
          <p:cNvCxnSpPr/>
          <p:nvPr/>
        </p:nvCxnSpPr>
        <p:spPr>
          <a:xfrm>
            <a:off x="1113475" y="2169213"/>
            <a:ext cx="0" cy="18075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9" name="Google Shape;419;p52"/>
          <p:cNvCxnSpPr/>
          <p:nvPr/>
        </p:nvCxnSpPr>
        <p:spPr>
          <a:xfrm>
            <a:off x="4015888" y="2169213"/>
            <a:ext cx="0" cy="18075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0" name="Google Shape;420;p52"/>
          <p:cNvSpPr txBox="1"/>
          <p:nvPr/>
        </p:nvSpPr>
        <p:spPr>
          <a:xfrm>
            <a:off x="1234450" y="2276913"/>
            <a:ext cx="26997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9D1D6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reach &amp; frequency</a:t>
            </a:r>
            <a:endParaRPr sz="2200">
              <a:solidFill>
                <a:srgbClr val="9D1D6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reach all audiences across multiple channels with a </a:t>
            </a:r>
            <a:br>
              <a:rPr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range of messages</a:t>
            </a: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1" name="Google Shape;421;p52"/>
          <p:cNvSpPr txBox="1"/>
          <p:nvPr/>
        </p:nvSpPr>
        <p:spPr>
          <a:xfrm>
            <a:off x="4177663" y="2276913"/>
            <a:ext cx="20208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9D1D6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engagement</a:t>
            </a:r>
            <a:endParaRPr sz="2200">
              <a:solidFill>
                <a:srgbClr val="9D1D6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Interact and build relationships with audiences </a:t>
            </a:r>
            <a:endParaRPr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22" name="Google Shape;422;p52"/>
          <p:cNvCxnSpPr/>
          <p:nvPr/>
        </p:nvCxnSpPr>
        <p:spPr>
          <a:xfrm>
            <a:off x="6286200" y="2169213"/>
            <a:ext cx="0" cy="18075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3" name="Google Shape;423;p52"/>
          <p:cNvSpPr txBox="1"/>
          <p:nvPr/>
        </p:nvSpPr>
        <p:spPr>
          <a:xfrm>
            <a:off x="6443925" y="2276913"/>
            <a:ext cx="1765800" cy="17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9D1D6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action</a:t>
            </a:r>
            <a:endParaRPr sz="2200">
              <a:solidFill>
                <a:srgbClr val="9D1D64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FFFFFF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3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empower audiences with simple next steps to take</a:t>
            </a:r>
            <a:endParaRPr sz="13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4" name="Google Shape;424;p52"/>
          <p:cNvSpPr txBox="1"/>
          <p:nvPr/>
        </p:nvSpPr>
        <p:spPr>
          <a:xfrm>
            <a:off x="916575" y="723125"/>
            <a:ext cx="4922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5" name="Google Shape;425;p52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52"/>
          <p:cNvSpPr txBox="1"/>
          <p:nvPr/>
        </p:nvSpPr>
        <p:spPr>
          <a:xfrm>
            <a:off x="916575" y="825525"/>
            <a:ext cx="3017700" cy="7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maximize impact</a:t>
            </a:r>
            <a:endParaRPr sz="11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1D64"/>
        </a:solidFill>
        <a:effectLst/>
      </p:bgPr>
    </p:bg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53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53"/>
          <p:cNvSpPr txBox="1"/>
          <p:nvPr/>
        </p:nvSpPr>
        <p:spPr>
          <a:xfrm>
            <a:off x="850500" y="397375"/>
            <a:ext cx="30000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436" name="Google Shape;436;p53"/>
          <p:cNvSpPr txBox="1"/>
          <p:nvPr/>
        </p:nvSpPr>
        <p:spPr>
          <a:xfrm>
            <a:off x="916575" y="825125"/>
            <a:ext cx="33933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maximize messaging</a:t>
            </a:r>
            <a:endParaRPr sz="11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7" name="Google Shape;437;p53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4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54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444" name="Google Shape;444;p54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54"/>
          <p:cNvSpPr txBox="1"/>
          <p:nvPr/>
        </p:nvSpPr>
        <p:spPr>
          <a:xfrm>
            <a:off x="916575" y="817950"/>
            <a:ext cx="29244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liveLOUD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8" name="Google Shape;448;p54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9" name="Google Shape;449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2150" y="1445375"/>
            <a:ext cx="2377439" cy="237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54"/>
          <p:cNvPicPr preferRelativeResize="0"/>
          <p:nvPr/>
        </p:nvPicPr>
        <p:blipFill rotWithShape="1">
          <a:blip r:embed="rId8">
            <a:alphaModFix/>
          </a:blip>
          <a:srcRect l="149" r="149"/>
          <a:stretch/>
        </p:blipFill>
        <p:spPr>
          <a:xfrm>
            <a:off x="5832275" y="1443300"/>
            <a:ext cx="2377440" cy="2377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5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377213" y="1445375"/>
            <a:ext cx="2377439" cy="2377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55"/>
          <p:cNvPicPr preferRelativeResize="0"/>
          <p:nvPr/>
        </p:nvPicPr>
        <p:blipFill rotWithShape="1">
          <a:blip r:embed="rId4">
            <a:alphaModFix/>
          </a:blip>
          <a:srcRect b="1903"/>
          <a:stretch/>
        </p:blipFill>
        <p:spPr>
          <a:xfrm>
            <a:off x="0" y="0"/>
            <a:ext cx="9143977" cy="5045625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55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55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459" name="Google Shape;459;p55"/>
          <p:cNvPicPr preferRelativeResize="0"/>
          <p:nvPr/>
        </p:nvPicPr>
        <p:blipFill rotWithShape="1">
          <a:blip r:embed="rId5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5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55"/>
          <p:cNvSpPr txBox="1"/>
          <p:nvPr/>
        </p:nvSpPr>
        <p:spPr>
          <a:xfrm>
            <a:off x="916575" y="723125"/>
            <a:ext cx="4922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3" name="Google Shape;463;p55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55"/>
          <p:cNvSpPr txBox="1"/>
          <p:nvPr/>
        </p:nvSpPr>
        <p:spPr>
          <a:xfrm>
            <a:off x="916575" y="796625"/>
            <a:ext cx="2923200" cy="10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maximize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media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6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56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471" name="Google Shape;471;p56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5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56"/>
          <p:cNvSpPr txBox="1"/>
          <p:nvPr/>
        </p:nvSpPr>
        <p:spPr>
          <a:xfrm>
            <a:off x="916575" y="1985625"/>
            <a:ext cx="28032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65C07"/>
                </a:solidFill>
                <a:latin typeface="Montserrat"/>
                <a:ea typeface="Montserrat"/>
                <a:cs typeface="Montserrat"/>
                <a:sym typeface="Montserrat"/>
              </a:rPr>
              <a:t>tracking &amp; reporting</a:t>
            </a:r>
            <a:endParaRPr sz="1100">
              <a:solidFill>
                <a:srgbClr val="F65C0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5" name="Google Shape;475;p56"/>
          <p:cNvSpPr/>
          <p:nvPr/>
        </p:nvSpPr>
        <p:spPr>
          <a:xfrm>
            <a:off x="916575" y="1801538"/>
            <a:ext cx="2803200" cy="70200"/>
          </a:xfrm>
          <a:prstGeom prst="rect">
            <a:avLst/>
          </a:prstGeom>
          <a:solidFill>
            <a:srgbClr val="F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56"/>
          <p:cNvSpPr txBox="1"/>
          <p:nvPr/>
        </p:nvSpPr>
        <p:spPr>
          <a:xfrm>
            <a:off x="4211475" y="1985625"/>
            <a:ext cx="4497300" cy="17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Brand Awareness (reach and impressions)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Engagement (how users are interacting with content)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Traffic Performance (clicks, web activity, pages viewed)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7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57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483" name="Google Shape;483;p57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57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87" name="Google Shape;487;p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67000" y="965525"/>
            <a:ext cx="4930225" cy="3574225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57"/>
          <p:cNvSpPr txBox="1"/>
          <p:nvPr/>
        </p:nvSpPr>
        <p:spPr>
          <a:xfrm>
            <a:off x="916575" y="817950"/>
            <a:ext cx="2924400" cy="8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liveLOUD.org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48A"/>
        </a:solid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58"/>
          <p:cNvSpPr txBox="1"/>
          <p:nvPr/>
        </p:nvSpPr>
        <p:spPr>
          <a:xfrm>
            <a:off x="916575" y="2204050"/>
            <a:ext cx="3450000" cy="8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thank you</a:t>
            </a:r>
            <a:endParaRPr sz="3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95" name="Google Shape;495;p58"/>
          <p:cNvSpPr/>
          <p:nvPr/>
        </p:nvSpPr>
        <p:spPr>
          <a:xfrm>
            <a:off x="916575" y="2060213"/>
            <a:ext cx="2803200" cy="70200"/>
          </a:xfrm>
          <a:prstGeom prst="rect">
            <a:avLst/>
          </a:prstGeom>
          <a:solidFill>
            <a:srgbClr val="F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6" name="Google Shape;496;p58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68630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10362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5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10363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58"/>
          <p:cNvSpPr txBox="1"/>
          <p:nvPr/>
        </p:nvSpPr>
        <p:spPr>
          <a:xfrm>
            <a:off x="916575" y="1740250"/>
            <a:ext cx="30084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500" name="Google Shape;500;p58"/>
          <p:cNvSpPr txBox="1"/>
          <p:nvPr/>
        </p:nvSpPr>
        <p:spPr>
          <a:xfrm>
            <a:off x="916575" y="1730450"/>
            <a:ext cx="21357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WWW.LIVE</a:t>
            </a:r>
            <a:r>
              <a:rPr lang="en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LOUD</a:t>
            </a: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.ORG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2"/>
          <p:cNvSpPr txBox="1"/>
          <p:nvPr/>
        </p:nvSpPr>
        <p:spPr>
          <a:xfrm>
            <a:off x="916575" y="1912375"/>
            <a:ext cx="28032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65C07"/>
                </a:solidFill>
                <a:latin typeface="Montserrat"/>
                <a:ea typeface="Montserrat"/>
                <a:cs typeface="Montserrat"/>
                <a:sym typeface="Montserrat"/>
              </a:rPr>
              <a:t>key audiences</a:t>
            </a:r>
            <a:endParaRPr sz="1100">
              <a:solidFill>
                <a:srgbClr val="F65C0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" name="Google Shape;139;p32"/>
          <p:cNvSpPr/>
          <p:nvPr/>
        </p:nvSpPr>
        <p:spPr>
          <a:xfrm>
            <a:off x="916575" y="1801538"/>
            <a:ext cx="2803200" cy="70200"/>
          </a:xfrm>
          <a:prstGeom prst="rect">
            <a:avLst/>
          </a:prstGeom>
          <a:solidFill>
            <a:srgbClr val="F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32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2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142" name="Google Shape;142;p32"/>
          <p:cNvSpPr txBox="1"/>
          <p:nvPr/>
        </p:nvSpPr>
        <p:spPr>
          <a:xfrm>
            <a:off x="4338525" y="1985625"/>
            <a:ext cx="4083900" cy="17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Individuals struggling with opioid addiction </a:t>
            </a:r>
            <a:b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or at risk of opioid overdose and death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</a:b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Friends and family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Stakeholders, professionals, community leaders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Treatment professionals, providers, first responders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848276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Connecticut communities</a:t>
            </a:r>
            <a:endParaRPr sz="1200">
              <a:solidFill>
                <a:srgbClr val="848276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43" name="Google Shape;143;p32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32"/>
          <p:cNvSpPr txBox="1"/>
          <p:nvPr/>
        </p:nvSpPr>
        <p:spPr>
          <a:xfrm>
            <a:off x="916575" y="1498175"/>
            <a:ext cx="3065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BEHAVIOR CHANGE CAMPAIGN</a:t>
            </a:r>
            <a:endParaRPr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48A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1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33"/>
          <p:cNvSpPr txBox="1"/>
          <p:nvPr/>
        </p:nvSpPr>
        <p:spPr>
          <a:xfrm>
            <a:off x="916575" y="2204050"/>
            <a:ext cx="3450000" cy="16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changing behavior in a complex crisis</a:t>
            </a:r>
            <a:endParaRPr sz="30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3" name="Google Shape;153;p33"/>
          <p:cNvSpPr/>
          <p:nvPr/>
        </p:nvSpPr>
        <p:spPr>
          <a:xfrm>
            <a:off x="916575" y="2060213"/>
            <a:ext cx="2803200" cy="70200"/>
          </a:xfrm>
          <a:prstGeom prst="rect">
            <a:avLst/>
          </a:prstGeom>
          <a:solidFill>
            <a:srgbClr val="F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4" name="Google Shape;154;p33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68630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10362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10363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3"/>
          <p:cNvSpPr txBox="1"/>
          <p:nvPr/>
        </p:nvSpPr>
        <p:spPr>
          <a:xfrm>
            <a:off x="916575" y="1740250"/>
            <a:ext cx="3008400" cy="2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ADDRESSING OPIOIDS IN CT</a:t>
            </a:r>
            <a:endParaRPr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6" y="0"/>
            <a:ext cx="9144003" cy="514351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34"/>
          <p:cNvSpPr txBox="1"/>
          <p:nvPr/>
        </p:nvSpPr>
        <p:spPr>
          <a:xfrm>
            <a:off x="916575" y="723125"/>
            <a:ext cx="4922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barriers</a:t>
            </a:r>
            <a:endParaRPr sz="11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" name="Google Shape;164;p34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34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34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167" name="Google Shape;167;p34"/>
          <p:cNvPicPr preferRelativeResize="0"/>
          <p:nvPr/>
        </p:nvPicPr>
        <p:blipFill rotWithShape="1">
          <a:blip r:embed="rId5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4"/>
          <p:cNvSpPr txBox="1"/>
          <p:nvPr/>
        </p:nvSpPr>
        <p:spPr>
          <a:xfrm>
            <a:off x="850500" y="322925"/>
            <a:ext cx="30000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35"/>
          <p:cNvSpPr txBox="1"/>
          <p:nvPr/>
        </p:nvSpPr>
        <p:spPr>
          <a:xfrm>
            <a:off x="916575" y="835700"/>
            <a:ext cx="2658600" cy="7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a connected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chain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7" name="Google Shape;177;p35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5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5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180" name="Google Shape;180;p35"/>
          <p:cNvPicPr preferRelativeResize="0"/>
          <p:nvPr/>
        </p:nvPicPr>
        <p:blipFill rotWithShape="1">
          <a:blip r:embed="rId5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5"/>
          <p:cNvSpPr txBox="1"/>
          <p:nvPr/>
        </p:nvSpPr>
        <p:spPr>
          <a:xfrm>
            <a:off x="850500" y="322925"/>
            <a:ext cx="30000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6"/>
          <p:cNvSpPr txBox="1"/>
          <p:nvPr/>
        </p:nvSpPr>
        <p:spPr>
          <a:xfrm>
            <a:off x="7461050" y="965525"/>
            <a:ext cx="6768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36"/>
          <p:cNvSpPr txBox="1"/>
          <p:nvPr/>
        </p:nvSpPr>
        <p:spPr>
          <a:xfrm>
            <a:off x="8046975" y="1002275"/>
            <a:ext cx="501600" cy="4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pic>
        <p:nvPicPr>
          <p:cNvPr id="191" name="Google Shape;191;p36"/>
          <p:cNvPicPr preferRelativeResize="0"/>
          <p:nvPr/>
        </p:nvPicPr>
        <p:blipFill rotWithShape="1">
          <a:blip r:embed="rId5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36"/>
          <p:cNvSpPr txBox="1"/>
          <p:nvPr/>
        </p:nvSpPr>
        <p:spPr>
          <a:xfrm>
            <a:off x="850500" y="322925"/>
            <a:ext cx="30000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5" name="Google Shape;195;p36"/>
          <p:cNvSpPr txBox="1"/>
          <p:nvPr/>
        </p:nvSpPr>
        <p:spPr>
          <a:xfrm>
            <a:off x="916575" y="835700"/>
            <a:ext cx="2803200" cy="96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a connected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chain</a:t>
            </a:r>
            <a:endParaRPr sz="30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" name="Google Shape;196;p36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1D64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7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7"/>
          <p:cNvSpPr txBox="1"/>
          <p:nvPr/>
        </p:nvSpPr>
        <p:spPr>
          <a:xfrm>
            <a:off x="850500" y="397375"/>
            <a:ext cx="30000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06" name="Google Shape;206;p37"/>
          <p:cNvSpPr txBox="1"/>
          <p:nvPr/>
        </p:nvSpPr>
        <p:spPr>
          <a:xfrm>
            <a:off x="916575" y="723125"/>
            <a:ext cx="4922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the individual</a:t>
            </a:r>
            <a:endParaRPr sz="11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7" name="Google Shape;207;p37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D1D64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8"/>
          <p:cNvPicPr preferRelativeResize="0"/>
          <p:nvPr/>
        </p:nvPicPr>
        <p:blipFill rotWithShape="1">
          <a:blip r:embed="rId4">
            <a:alphaModFix/>
          </a:blip>
          <a:srcRect l="1941" t="2903" r="4696" b="67255"/>
          <a:stretch/>
        </p:blipFill>
        <p:spPr>
          <a:xfrm>
            <a:off x="8016050" y="4578250"/>
            <a:ext cx="847150" cy="31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9800" y="273625"/>
            <a:ext cx="779920" cy="41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5760" y="273625"/>
            <a:ext cx="632490" cy="4121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8"/>
          <p:cNvSpPr txBox="1"/>
          <p:nvPr/>
        </p:nvSpPr>
        <p:spPr>
          <a:xfrm>
            <a:off x="850500" y="397375"/>
            <a:ext cx="3000000" cy="2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7" name="Google Shape;217;p38"/>
          <p:cNvSpPr txBox="1"/>
          <p:nvPr/>
        </p:nvSpPr>
        <p:spPr>
          <a:xfrm>
            <a:off x="916575" y="723125"/>
            <a:ext cx="4922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1D64"/>
                </a:solidFill>
                <a:latin typeface="Montserrat"/>
                <a:ea typeface="Montserrat"/>
                <a:cs typeface="Montserrat"/>
                <a:sym typeface="Montserrat"/>
              </a:rPr>
              <a:t>the community</a:t>
            </a:r>
            <a:endParaRPr sz="1100">
              <a:solidFill>
                <a:srgbClr val="9D1D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Google Shape;218;p38"/>
          <p:cNvSpPr/>
          <p:nvPr/>
        </p:nvSpPr>
        <p:spPr>
          <a:xfrm>
            <a:off x="916575" y="685788"/>
            <a:ext cx="2803200" cy="70200"/>
          </a:xfrm>
          <a:prstGeom prst="rect">
            <a:avLst/>
          </a:prstGeom>
          <a:solidFill>
            <a:srgbClr val="9D1D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434343"/>
      </a:dk1>
      <a:lt1>
        <a:srgbClr val="FFFFFF"/>
      </a:lt1>
      <a:dk2>
        <a:srgbClr val="666666"/>
      </a:dk2>
      <a:lt2>
        <a:srgbClr val="EEEEEE"/>
      </a:lt2>
      <a:accent1>
        <a:srgbClr val="426CAA"/>
      </a:accent1>
      <a:accent2>
        <a:srgbClr val="D35E37"/>
      </a:accent2>
      <a:accent3>
        <a:srgbClr val="A81D3F"/>
      </a:accent3>
      <a:accent4>
        <a:srgbClr val="7BC24E"/>
      </a:accent4>
      <a:accent5>
        <a:srgbClr val="625E9D"/>
      </a:accent5>
      <a:accent6>
        <a:srgbClr val="FFC60A"/>
      </a:accent6>
      <a:hlink>
        <a:srgbClr val="B654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222222"/>
      </a:dk1>
      <a:lt1>
        <a:srgbClr val="FFFFFF"/>
      </a:lt1>
      <a:dk2>
        <a:srgbClr val="666666"/>
      </a:dk2>
      <a:lt2>
        <a:srgbClr val="EEEEEE"/>
      </a:lt2>
      <a:accent1>
        <a:srgbClr val="6D2B3D"/>
      </a:accent1>
      <a:accent2>
        <a:srgbClr val="CBC3A6"/>
      </a:accent2>
      <a:accent3>
        <a:srgbClr val="37573D"/>
      </a:accent3>
      <a:accent4>
        <a:srgbClr val="0375B4"/>
      </a:accent4>
      <a:accent5>
        <a:srgbClr val="FFDD4C"/>
      </a:accent5>
      <a:accent6>
        <a:srgbClr val="FFFFFF"/>
      </a:accent6>
      <a:hlink>
        <a:srgbClr val="0375B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</Words>
  <Application>Microsoft Office PowerPoint</Application>
  <PresentationFormat>On-screen Show (16:9)</PresentationFormat>
  <Paragraphs>123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Montserrat SemiBold</vt:lpstr>
      <vt:lpstr>Noto Sans Symbols</vt:lpstr>
      <vt:lpstr>Arial</vt:lpstr>
      <vt:lpstr>Calibri</vt:lpstr>
      <vt:lpstr>Montserrat</vt:lpstr>
      <vt:lpstr>Montserrat Light</vt:lpstr>
      <vt:lpstr>Montserrat Medium</vt:lpstr>
      <vt:lpstr>Montserrat ExtraBold</vt:lpstr>
      <vt:lpstr>Simple 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Antonio Gueudinot</cp:lastModifiedBy>
  <cp:revision>1</cp:revision>
  <dcterms:modified xsi:type="dcterms:W3CDTF">2024-07-08T14:12:14Z</dcterms:modified>
</cp:coreProperties>
</file>