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62" r:id="rId1"/>
    <p:sldMasterId id="2147483667" r:id="rId2"/>
    <p:sldMasterId id="2147483674" r:id="rId3"/>
  </p:sldMasterIdLst>
  <p:sldIdLst>
    <p:sldId id="256" r:id="rId4"/>
    <p:sldId id="269" r:id="rId5"/>
    <p:sldId id="262" r:id="rId6"/>
    <p:sldId id="333" r:id="rId7"/>
    <p:sldId id="321" r:id="rId8"/>
    <p:sldId id="331" r:id="rId9"/>
    <p:sldId id="316" r:id="rId10"/>
    <p:sldId id="307" r:id="rId11"/>
    <p:sldId id="322" r:id="rId12"/>
    <p:sldId id="314" r:id="rId13"/>
    <p:sldId id="313" r:id="rId14"/>
    <p:sldId id="294" r:id="rId15"/>
    <p:sldId id="299" r:id="rId16"/>
    <p:sldId id="295" r:id="rId17"/>
    <p:sldId id="265" r:id="rId18"/>
    <p:sldId id="330" r:id="rId19"/>
    <p:sldId id="303" r:id="rId20"/>
    <p:sldId id="324" r:id="rId21"/>
    <p:sldId id="304" r:id="rId22"/>
    <p:sldId id="275" r:id="rId23"/>
    <p:sldId id="323" r:id="rId24"/>
    <p:sldId id="332" r:id="rId25"/>
    <p:sldId id="271" r:id="rId26"/>
    <p:sldId id="327" r:id="rId27"/>
    <p:sldId id="329" r:id="rId28"/>
    <p:sldId id="267" r:id="rId29"/>
    <p:sldId id="281" r:id="rId30"/>
    <p:sldId id="301" r:id="rId31"/>
    <p:sldId id="326" r:id="rId32"/>
    <p:sldId id="276" r:id="rId33"/>
    <p:sldId id="284" r:id="rId34"/>
    <p:sldId id="27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1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863D"/>
    <a:srgbClr val="008000"/>
    <a:srgbClr val="00006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6" autoAdjust="0"/>
    <p:restoredTop sz="94660"/>
  </p:normalViewPr>
  <p:slideViewPr>
    <p:cSldViewPr snapToGrid="0">
      <p:cViewPr varScale="1">
        <p:scale>
          <a:sx n="75" d="100"/>
          <a:sy n="75" d="100"/>
        </p:scale>
        <p:origin x="174" y="72"/>
      </p:cViewPr>
      <p:guideLst>
        <p:guide orient="horz" pos="711"/>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6.jpe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2" name="Rectangle 11"/>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p:cNvPicPr>
            <a:picLocks noChangeAspect="1" noChangeArrowheads="1"/>
          </p:cNvPicPr>
          <p:nvPr/>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4" name="Picture 16" descr="DEEPsFirstslides2-8-12ONLY.jpg"/>
          <p:cNvPicPr>
            <a:picLocks noChangeAspect="1"/>
          </p:cNvPicPr>
          <p:nvPr/>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5" name="Picture 6" descr="DEEPLogoRectangleCOLORsmall.jpg"/>
          <p:cNvPicPr>
            <a:picLocks noChangeAspect="1"/>
          </p:cNvPicPr>
          <p:nvPr/>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6" name="Rectangle 15"/>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TextBox 16"/>
          <p:cNvSpPr txBox="1"/>
          <p:nvPr/>
        </p:nvSpPr>
        <p:spPr>
          <a:xfrm>
            <a:off x="50799" y="3505200"/>
            <a:ext cx="9144000" cy="1200329"/>
          </a:xfrm>
          <a:prstGeom prst="rect">
            <a:avLst/>
          </a:prstGeom>
          <a:noFill/>
        </p:spPr>
        <p:txBody>
          <a:bodyPr wrap="square" rtlCol="0">
            <a:spAutoFit/>
          </a:bodyPr>
          <a:lstStyle/>
          <a:p>
            <a:r>
              <a:rPr lang="en-US" sz="3600" dirty="0" smtClean="0">
                <a:latin typeface="+mj-lt"/>
              </a:rPr>
              <a:t>Connecticut Department of</a:t>
            </a:r>
          </a:p>
          <a:p>
            <a:r>
              <a:rPr lang="en-US" sz="3600" dirty="0" smtClean="0">
                <a:latin typeface="+mj-lt"/>
              </a:rPr>
              <a:t>Energy and Environmental Protection</a:t>
            </a:r>
            <a:endParaRPr lang="en-US" sz="3600" dirty="0">
              <a:latin typeface="+mj-lt"/>
            </a:endParaRPr>
          </a:p>
        </p:txBody>
      </p:sp>
      <p:sp>
        <p:nvSpPr>
          <p:cNvPr id="8" name="Rectangle 7"/>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0" name="Picture 16" descr="DEEPsFirstslides2-8-12ONLY.jpg"/>
          <p:cNvPicPr>
            <a:picLocks noChangeAspect="1"/>
          </p:cNvPicPr>
          <p:nvPr/>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1" name="Picture 6" descr="DEEPLogoRectangleCOLORsmall.jpg"/>
          <p:cNvPicPr>
            <a:picLocks noChangeAspect="1"/>
          </p:cNvPicPr>
          <p:nvPr/>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8" name="Rectangle 17"/>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0" name="Rectangle 9"/>
          <p:cNvSpPr/>
          <p:nvPr userDrawn="1"/>
        </p:nvSpPr>
        <p:spPr>
          <a:xfrm>
            <a:off x="0" y="0"/>
            <a:ext cx="9144000" cy="725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2" name="Rectangle 11"/>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4"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5"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6" name="Title 1"/>
          <p:cNvSpPr>
            <a:spLocks noGrp="1"/>
          </p:cNvSpPr>
          <p:nvPr>
            <p:ph type="title"/>
          </p:nvPr>
        </p:nvSpPr>
        <p:spPr>
          <a:xfrm>
            <a:off x="0" y="0"/>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
        <p:nvSpPr>
          <p:cNvPr id="23" name="Content Placeholder 2"/>
          <p:cNvSpPr>
            <a:spLocks noGrp="1"/>
          </p:cNvSpPr>
          <p:nvPr userDrawn="1">
            <p:ph idx="1"/>
          </p:nvPr>
        </p:nvSpPr>
        <p:spPr>
          <a:xfrm>
            <a:off x="609600" y="1447800"/>
            <a:ext cx="8229600" cy="3733800"/>
          </a:xfrm>
          <a:prstGeom prst="rect">
            <a:avLst/>
          </a:prstGeom>
        </p:spPr>
        <p:txBody>
          <a:body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extLst>
      <p:ext uri="{BB962C8B-B14F-4D97-AF65-F5344CB8AC3E}">
        <p14:creationId xmlns:p14="http://schemas.microsoft.com/office/powerpoint/2010/main" val="407264593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Rectangle 6"/>
          <p:cNvSpPr/>
          <p:nvPr userDrawn="1"/>
        </p:nvSpPr>
        <p:spPr>
          <a:xfrm>
            <a:off x="0" y="6415314"/>
            <a:ext cx="9144000" cy="4426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8" name="Rectangle 7"/>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pic>
        <p:nvPicPr>
          <p:cNvPr id="3" name="Picture 10" descr="21050604.JPG"/>
          <p:cNvPicPr>
            <a:picLocks noChangeAspect="1"/>
          </p:cNvPicPr>
          <p:nvPr userDrawn="1"/>
        </p:nvPicPr>
        <p:blipFill>
          <a:blip r:embed="rId2" cstate="print"/>
          <a:srcRect b="11644"/>
          <a:stretch>
            <a:fillRect/>
          </a:stretch>
        </p:blipFill>
        <p:spPr bwMode="auto">
          <a:xfrm>
            <a:off x="0" y="0"/>
            <a:ext cx="9144000" cy="4914900"/>
          </a:xfrm>
          <a:prstGeom prst="rect">
            <a:avLst/>
          </a:prstGeom>
          <a:noFill/>
          <a:ln w="9525">
            <a:noFill/>
            <a:miter lim="800000"/>
            <a:headEnd/>
            <a:tailEnd/>
          </a:ln>
        </p:spPr>
      </p:pic>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5" name="Picture 7" descr="DEEPLogoRectangleCOLOR755px337px300dpi.gif"/>
          <p:cNvPicPr>
            <a:picLocks noChangeAspect="1"/>
          </p:cNvPicPr>
          <p:nvPr userDrawn="1"/>
        </p:nvPicPr>
        <p:blipFill>
          <a:blip r:embed="rId3"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Title 1"/>
          <p:cNvSpPr>
            <a:spLocks noGrp="1"/>
          </p:cNvSpPr>
          <p:nvPr>
            <p:ph type="title"/>
          </p:nvPr>
        </p:nvSpPr>
        <p:spPr>
          <a:xfrm>
            <a:off x="0" y="4916487"/>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682562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Rectangle 6"/>
          <p:cNvSpPr/>
          <p:nvPr userDrawn="1"/>
        </p:nvSpPr>
        <p:spPr>
          <a:xfrm>
            <a:off x="0" y="6400800"/>
            <a:ext cx="9144000" cy="457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5" name="Rectangle 4"/>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8" name="Picture 7" descr="DEEPLogoRectangleCOLOR755px337px300dpi.gif"/>
          <p:cNvPicPr>
            <a:picLocks noChangeAspect="1"/>
          </p:cNvPicPr>
          <p:nvPr userDrawn="1"/>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userDrawn="1"/>
        </p:nvSpPr>
        <p:spPr>
          <a:xfrm>
            <a:off x="0" y="0"/>
            <a:ext cx="9144000" cy="7257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 name="Title 1"/>
          <p:cNvSpPr>
            <a:spLocks noGrp="1"/>
          </p:cNvSpPr>
          <p:nvPr>
            <p:ph type="title" hasCustomPrompt="1"/>
          </p:nvPr>
        </p:nvSpPr>
        <p:spPr>
          <a:xfrm>
            <a:off x="0" y="0"/>
            <a:ext cx="8229600" cy="1143000"/>
          </a:xfrm>
          <a:prstGeom prst="rect">
            <a:avLst/>
          </a:prstGeom>
        </p:spPr>
        <p:txBody>
          <a:bodyPr/>
          <a:lstStyle>
            <a:lvl1pPr algn="l">
              <a:defRPr>
                <a:solidFill>
                  <a:schemeClr val="bg1"/>
                </a:solidFill>
              </a:defRPr>
            </a:lvl1pPr>
          </a:lstStyle>
          <a:p>
            <a:r>
              <a:rPr lang="en-US" dirty="0" smtClean="0"/>
              <a:t>Questions?</a:t>
            </a:r>
            <a:endParaRPr lang="en-US" dirty="0"/>
          </a:p>
        </p:txBody>
      </p:sp>
    </p:spTree>
    <p:extLst>
      <p:ext uri="{BB962C8B-B14F-4D97-AF65-F5344CB8AC3E}">
        <p14:creationId xmlns:p14="http://schemas.microsoft.com/office/powerpoint/2010/main" val="2370892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sp>
        <p:nvSpPr>
          <p:cNvPr id="12" name="Rectangle 11"/>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pic>
        <p:nvPicPr>
          <p:cNvPr id="14" name="Picture 16" descr="DEEPsFirstslides2-8-12ONLY.jpg"/>
          <p:cNvPicPr>
            <a:picLocks noChangeAspect="1"/>
          </p:cNvPicPr>
          <p:nvPr/>
        </p:nvPicPr>
        <p:blipFill>
          <a:blip r:embed="rId2" cstate="print"/>
          <a:srcRect/>
          <a:stretch>
            <a:fillRect/>
          </a:stretch>
        </p:blipFill>
        <p:spPr bwMode="auto">
          <a:xfrm>
            <a:off x="0" y="4800600"/>
            <a:ext cx="6737350" cy="1268413"/>
          </a:xfrm>
          <a:prstGeom prst="rect">
            <a:avLst/>
          </a:prstGeom>
          <a:noFill/>
          <a:ln w="9525">
            <a:noFill/>
            <a:miter lim="800000"/>
            <a:headEnd/>
            <a:tailEnd/>
          </a:ln>
        </p:spPr>
      </p:pic>
      <p:pic>
        <p:nvPicPr>
          <p:cNvPr id="15" name="Picture 6" descr="DEEPLogoRectangleCOLORsmall.jpg"/>
          <p:cNvPicPr>
            <a:picLocks noChangeAspect="1"/>
          </p:cNvPicPr>
          <p:nvPr/>
        </p:nvPicPr>
        <p:blipFill>
          <a:blip r:embed="rId3" cstate="print"/>
          <a:srcRect/>
          <a:stretch>
            <a:fillRect/>
          </a:stretch>
        </p:blipFill>
        <p:spPr bwMode="auto">
          <a:xfrm>
            <a:off x="6934200" y="4953000"/>
            <a:ext cx="1962150" cy="869950"/>
          </a:xfrm>
          <a:prstGeom prst="rect">
            <a:avLst/>
          </a:prstGeom>
          <a:noFill/>
          <a:ln w="9525">
            <a:noFill/>
            <a:miter lim="800000"/>
            <a:headEnd/>
            <a:tailEnd/>
          </a:ln>
        </p:spPr>
      </p:pic>
      <p:sp>
        <p:nvSpPr>
          <p:cNvPr id="16" name="Rectangle 15"/>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8" name="Rectangle 7"/>
          <p:cNvSpPr/>
          <p:nvPr userDrawn="1"/>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pic>
        <p:nvPicPr>
          <p:cNvPr id="10" name="Picture 16" descr="DEEPsFirstslides2-8-12ONLY.jpg"/>
          <p:cNvPicPr>
            <a:picLocks noChangeAspect="1"/>
          </p:cNvPicPr>
          <p:nvPr userDrawn="1"/>
        </p:nvPicPr>
        <p:blipFill>
          <a:blip r:embed="rId2" cstate="print"/>
          <a:srcRect/>
          <a:stretch>
            <a:fillRect/>
          </a:stretch>
        </p:blipFill>
        <p:spPr bwMode="auto">
          <a:xfrm>
            <a:off x="0" y="4800600"/>
            <a:ext cx="6737350" cy="1268413"/>
          </a:xfrm>
          <a:prstGeom prst="rect">
            <a:avLst/>
          </a:prstGeom>
          <a:noFill/>
          <a:ln w="9525">
            <a:noFill/>
            <a:miter lim="800000"/>
            <a:headEnd/>
            <a:tailEnd/>
          </a:ln>
        </p:spPr>
      </p:pic>
      <p:pic>
        <p:nvPicPr>
          <p:cNvPr id="11" name="Picture 6" descr="DEEPLogoRectangleCOLORsmall.jpg"/>
          <p:cNvPicPr>
            <a:picLocks noChangeAspect="1"/>
          </p:cNvPicPr>
          <p:nvPr userDrawn="1"/>
        </p:nvPicPr>
        <p:blipFill>
          <a:blip r:embed="rId3" cstate="print"/>
          <a:srcRect/>
          <a:stretch>
            <a:fillRect/>
          </a:stretch>
        </p:blipFill>
        <p:spPr bwMode="auto">
          <a:xfrm>
            <a:off x="6934200" y="4953000"/>
            <a:ext cx="1962150" cy="869950"/>
          </a:xfrm>
          <a:prstGeom prst="rect">
            <a:avLst/>
          </a:prstGeom>
          <a:noFill/>
          <a:ln w="9525">
            <a:noFill/>
            <a:miter lim="800000"/>
            <a:headEnd/>
            <a:tailEnd/>
          </a:ln>
        </p:spPr>
      </p:pic>
      <p:sp>
        <p:nvSpPr>
          <p:cNvPr id="18" name="Rectangle 17"/>
          <p:cNvSpPr/>
          <p:nvPr userDrawn="1"/>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pic>
        <p:nvPicPr>
          <p:cNvPr id="21" name="Picture 8" descr="2012 sky.jpg"/>
          <p:cNvPicPr>
            <a:picLocks noChangeAspect="1"/>
          </p:cNvPicPr>
          <p:nvPr userDrawn="1"/>
        </p:nvPicPr>
        <p:blipFill>
          <a:blip r:embed="rId4" cstate="print"/>
          <a:srcRect t="17651" b="31863"/>
          <a:stretch>
            <a:fillRect/>
          </a:stretch>
        </p:blipFill>
        <p:spPr bwMode="auto">
          <a:xfrm>
            <a:off x="10" y="0"/>
            <a:ext cx="9144000" cy="3519714"/>
          </a:xfrm>
          <a:prstGeom prst="rect">
            <a:avLst/>
          </a:prstGeom>
          <a:noFill/>
          <a:ln w="9525">
            <a:noFill/>
            <a:miter lim="800000"/>
            <a:headEnd/>
            <a:tailEnd/>
          </a:ln>
        </p:spPr>
      </p:pic>
      <p:sp>
        <p:nvSpPr>
          <p:cNvPr id="17" name="TextBox 16"/>
          <p:cNvSpPr txBox="1"/>
          <p:nvPr/>
        </p:nvSpPr>
        <p:spPr>
          <a:xfrm>
            <a:off x="0" y="3548743"/>
            <a:ext cx="8890000" cy="1200329"/>
          </a:xfrm>
          <a:prstGeom prst="rect">
            <a:avLst/>
          </a:prstGeom>
          <a:noFill/>
        </p:spPr>
        <p:txBody>
          <a:bodyPr wrap="square" rtlCol="0">
            <a:spAutoFit/>
          </a:bodyPr>
          <a:lstStyle/>
          <a:p>
            <a:r>
              <a:rPr lang="en-US" sz="3600" dirty="0" smtClean="0">
                <a:solidFill>
                  <a:srgbClr val="FFFFFF"/>
                </a:solidFill>
              </a:rPr>
              <a:t>Connecticut Department of</a:t>
            </a:r>
          </a:p>
          <a:p>
            <a:r>
              <a:rPr lang="en-US" sz="3600" dirty="0" smtClean="0">
                <a:solidFill>
                  <a:srgbClr val="FFFFFF"/>
                </a:solidFill>
              </a:rPr>
              <a:t>Energy and Environmental Protection</a:t>
            </a:r>
            <a:endParaRPr lang="en-US" sz="3600" dirty="0">
              <a:solidFill>
                <a:srgbClr val="FFFFFF"/>
              </a:solidFill>
            </a:endParaRPr>
          </a:p>
        </p:txBody>
      </p:sp>
    </p:spTree>
    <p:extLst>
      <p:ext uri="{BB962C8B-B14F-4D97-AF65-F5344CB8AC3E}">
        <p14:creationId xmlns:p14="http://schemas.microsoft.com/office/powerpoint/2010/main" val="2371637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sp>
        <p:nvSpPr>
          <p:cNvPr id="22" name="Rectangle 21"/>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17" name="Rectangle 16"/>
          <p:cNvSpPr/>
          <p:nvPr userDrawn="1"/>
        </p:nvSpPr>
        <p:spPr>
          <a:xfrm>
            <a:off x="0" y="0"/>
            <a:ext cx="9144000" cy="41873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13" name="Title 12"/>
          <p:cNvSpPr>
            <a:spLocks noGrp="1"/>
          </p:cNvSpPr>
          <p:nvPr>
            <p:ph type="title" hasCustomPrompt="1"/>
          </p:nvPr>
        </p:nvSpPr>
        <p:spPr>
          <a:xfrm>
            <a:off x="304800" y="1600200"/>
            <a:ext cx="8229600" cy="1143000"/>
          </a:xfrm>
          <a:prstGeom prst="rect">
            <a:avLst/>
          </a:prstGeom>
        </p:spPr>
        <p:txBody>
          <a:bodyPr/>
          <a:lstStyle>
            <a:lvl1pPr>
              <a:defRPr>
                <a:solidFill>
                  <a:schemeClr val="tx1"/>
                </a:solidFill>
              </a:defRPr>
            </a:lvl1pPr>
          </a:lstStyle>
          <a:p>
            <a:r>
              <a:rPr lang="en-US" dirty="0" smtClean="0"/>
              <a:t>Title of Presentation</a:t>
            </a:r>
            <a:endParaRPr lang="en-US" dirty="0"/>
          </a:p>
        </p:txBody>
      </p:sp>
      <p:sp>
        <p:nvSpPr>
          <p:cNvPr id="20" name="Rectangle 19"/>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2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19"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Tree>
    <p:extLst>
      <p:ext uri="{BB962C8B-B14F-4D97-AF65-F5344CB8AC3E}">
        <p14:creationId xmlns:p14="http://schemas.microsoft.com/office/powerpoint/2010/main" val="235693208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2" name="Title 1"/>
          <p:cNvSpPr>
            <a:spLocks noGrp="1"/>
          </p:cNvSpPr>
          <p:nvPr>
            <p:ph type="title"/>
          </p:nvPr>
        </p:nvSpPr>
        <p:spPr>
          <a:xfrm>
            <a:off x="0" y="0"/>
            <a:ext cx="8229600" cy="1143000"/>
          </a:xfrm>
          <a:prstGeom prst="rect">
            <a:avLst/>
          </a:prstGeom>
        </p:spPr>
        <p:txBody>
          <a:bodyPr/>
          <a:lstStyle>
            <a:lvl1pPr>
              <a:defRPr baseline="0">
                <a:solidFill>
                  <a:schemeClr val="bg1"/>
                </a:solidFill>
              </a:defRPr>
            </a:lvl1pPr>
          </a:lstStyle>
          <a:p>
            <a:r>
              <a:rPr lang="en-US" smtClean="0"/>
              <a:t>Click to edit Master title style</a:t>
            </a:r>
            <a:endParaRPr lang="en-US" dirty="0"/>
          </a:p>
        </p:txBody>
      </p:sp>
      <p:sp>
        <p:nvSpPr>
          <p:cNvPr id="7" name="Rectangle 6"/>
          <p:cNvSpPr/>
          <p:nvPr userDrawn="1"/>
        </p:nvSpPr>
        <p:spPr bwMode="auto">
          <a:xfrm>
            <a:off x="5106022" y="1130300"/>
            <a:ext cx="1931988" cy="1869420"/>
          </a:xfrm>
          <a:prstGeom prst="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17375E"/>
              </a:solidFill>
            </a:endParaRPr>
          </a:p>
        </p:txBody>
      </p:sp>
      <p:sp>
        <p:nvSpPr>
          <p:cNvPr id="4" name="Rectangle 3"/>
          <p:cNvSpPr/>
          <p:nvPr userDrawn="1"/>
        </p:nvSpPr>
        <p:spPr>
          <a:xfrm>
            <a:off x="5114617" y="2993972"/>
            <a:ext cx="1923393" cy="1842921"/>
          </a:xfrm>
          <a:prstGeom prst="rect">
            <a:avLst/>
          </a:prstGeom>
          <a:solidFill>
            <a:schemeClr val="accent4"/>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5" name="Rectangle 4"/>
          <p:cNvSpPr/>
          <p:nvPr userDrawn="1"/>
        </p:nvSpPr>
        <p:spPr>
          <a:xfrm>
            <a:off x="3194562" y="2994957"/>
            <a:ext cx="1923393" cy="1841936"/>
          </a:xfrm>
          <a:prstGeom prst="rect">
            <a:avLst/>
          </a:prstGeom>
          <a:solidFill>
            <a:schemeClr val="accent3"/>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9" name="Rectangle 8"/>
          <p:cNvSpPr/>
          <p:nvPr userDrawn="1"/>
        </p:nvSpPr>
        <p:spPr>
          <a:xfrm>
            <a:off x="0" y="6477000"/>
            <a:ext cx="9144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10" name="Rectangle 9"/>
          <p:cNvSpPr/>
          <p:nvPr userDrawn="1"/>
        </p:nvSpPr>
        <p:spPr bwMode="auto">
          <a:xfrm>
            <a:off x="0" y="6026150"/>
            <a:ext cx="9144000" cy="5381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pic>
        <p:nvPicPr>
          <p:cNvPr id="12"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sp>
        <p:nvSpPr>
          <p:cNvPr id="13" name="TextBox 7"/>
          <p:cNvSpPr txBox="1">
            <a:spLocks noChangeArrowheads="1"/>
          </p:cNvSpPr>
          <p:nvPr userDrawn="1"/>
        </p:nvSpPr>
        <p:spPr bwMode="auto">
          <a:xfrm rot="16200000">
            <a:off x="318244" y="2845747"/>
            <a:ext cx="2876060" cy="369332"/>
          </a:xfrm>
          <a:prstGeom prst="rect">
            <a:avLst/>
          </a:prstGeom>
          <a:noFill/>
          <a:ln w="9525">
            <a:noFill/>
            <a:miter lim="800000"/>
            <a:headEnd/>
            <a:tailEnd/>
          </a:ln>
        </p:spPr>
        <p:txBody>
          <a:bodyPr>
            <a:spAutoFit/>
          </a:bodyPr>
          <a:lstStyle/>
          <a:p>
            <a:pPr algn="ctr"/>
            <a:r>
              <a:rPr lang="en-US" b="1" dirty="0">
                <a:solidFill>
                  <a:srgbClr val="FFFFFF"/>
                </a:solidFill>
              </a:rPr>
              <a:t>Impact on Agency Brand</a:t>
            </a:r>
          </a:p>
        </p:txBody>
      </p:sp>
      <p:sp>
        <p:nvSpPr>
          <p:cNvPr id="14" name="TextBox 8"/>
          <p:cNvSpPr txBox="1">
            <a:spLocks noChangeArrowheads="1"/>
          </p:cNvSpPr>
          <p:nvPr userDrawn="1"/>
        </p:nvSpPr>
        <p:spPr bwMode="auto">
          <a:xfrm>
            <a:off x="2695030" y="5665956"/>
            <a:ext cx="4314917" cy="369332"/>
          </a:xfrm>
          <a:prstGeom prst="rect">
            <a:avLst/>
          </a:prstGeom>
          <a:noFill/>
          <a:ln w="9525">
            <a:noFill/>
            <a:miter lim="800000"/>
            <a:headEnd/>
            <a:tailEnd/>
          </a:ln>
        </p:spPr>
        <p:txBody>
          <a:bodyPr>
            <a:spAutoFit/>
          </a:bodyPr>
          <a:lstStyle/>
          <a:p>
            <a:pPr algn="ctr"/>
            <a:r>
              <a:rPr lang="en-US" b="1">
                <a:solidFill>
                  <a:srgbClr val="FFFFFF"/>
                </a:solidFill>
              </a:rPr>
              <a:t>Value to Staff</a:t>
            </a:r>
          </a:p>
        </p:txBody>
      </p:sp>
      <p:sp>
        <p:nvSpPr>
          <p:cNvPr id="15" name="TextBox 9"/>
          <p:cNvSpPr txBox="1">
            <a:spLocks noChangeArrowheads="1"/>
          </p:cNvSpPr>
          <p:nvPr userDrawn="1"/>
        </p:nvSpPr>
        <p:spPr bwMode="auto">
          <a:xfrm>
            <a:off x="1857808" y="1092198"/>
            <a:ext cx="1159229" cy="307777"/>
          </a:xfrm>
          <a:prstGeom prst="rect">
            <a:avLst/>
          </a:prstGeom>
          <a:noFill/>
          <a:ln w="9525">
            <a:noFill/>
            <a:miter lim="800000"/>
            <a:headEnd/>
            <a:tailEnd/>
          </a:ln>
        </p:spPr>
        <p:txBody>
          <a:bodyPr>
            <a:spAutoFit/>
          </a:bodyPr>
          <a:lstStyle/>
          <a:p>
            <a:pPr algn="ctr"/>
            <a:r>
              <a:rPr lang="en-US" sz="1400" b="1">
                <a:solidFill>
                  <a:srgbClr val="FFFFFF"/>
                </a:solidFill>
              </a:rPr>
              <a:t>High</a:t>
            </a:r>
          </a:p>
        </p:txBody>
      </p:sp>
      <p:sp>
        <p:nvSpPr>
          <p:cNvPr id="16" name="TextBox 10"/>
          <p:cNvSpPr txBox="1">
            <a:spLocks noChangeArrowheads="1"/>
          </p:cNvSpPr>
          <p:nvPr userDrawn="1"/>
        </p:nvSpPr>
        <p:spPr bwMode="auto">
          <a:xfrm>
            <a:off x="1986611" y="2902925"/>
            <a:ext cx="966024" cy="307777"/>
          </a:xfrm>
          <a:prstGeom prst="rect">
            <a:avLst/>
          </a:prstGeom>
          <a:noFill/>
          <a:ln w="9525">
            <a:noFill/>
            <a:miter lim="800000"/>
            <a:headEnd/>
            <a:tailEnd/>
          </a:ln>
        </p:spPr>
        <p:txBody>
          <a:bodyPr>
            <a:spAutoFit/>
          </a:bodyPr>
          <a:lstStyle/>
          <a:p>
            <a:pPr algn="ctr"/>
            <a:r>
              <a:rPr lang="en-US" sz="1400" b="1">
                <a:solidFill>
                  <a:srgbClr val="FFFFFF"/>
                </a:solidFill>
              </a:rPr>
              <a:t>Medium</a:t>
            </a:r>
          </a:p>
        </p:txBody>
      </p:sp>
      <p:sp>
        <p:nvSpPr>
          <p:cNvPr id="17" name="TextBox 11"/>
          <p:cNvSpPr txBox="1">
            <a:spLocks noChangeArrowheads="1"/>
          </p:cNvSpPr>
          <p:nvPr userDrawn="1"/>
        </p:nvSpPr>
        <p:spPr bwMode="auto">
          <a:xfrm>
            <a:off x="1729007" y="4716094"/>
            <a:ext cx="1481237" cy="307777"/>
          </a:xfrm>
          <a:prstGeom prst="rect">
            <a:avLst/>
          </a:prstGeom>
          <a:noFill/>
          <a:ln w="9525">
            <a:noFill/>
            <a:miter lim="800000"/>
            <a:headEnd/>
            <a:tailEnd/>
          </a:ln>
        </p:spPr>
        <p:txBody>
          <a:bodyPr>
            <a:spAutoFit/>
          </a:bodyPr>
          <a:lstStyle/>
          <a:p>
            <a:pPr algn="ctr"/>
            <a:r>
              <a:rPr lang="en-US" sz="1400" b="1">
                <a:solidFill>
                  <a:srgbClr val="FFFFFF"/>
                </a:solidFill>
              </a:rPr>
              <a:t>Low</a:t>
            </a:r>
          </a:p>
        </p:txBody>
      </p:sp>
      <p:sp>
        <p:nvSpPr>
          <p:cNvPr id="18" name="TextBox 12"/>
          <p:cNvSpPr txBox="1">
            <a:spLocks noChangeArrowheads="1"/>
          </p:cNvSpPr>
          <p:nvPr userDrawn="1"/>
        </p:nvSpPr>
        <p:spPr bwMode="auto">
          <a:xfrm rot="18006833">
            <a:off x="2463916" y="5089698"/>
            <a:ext cx="937846" cy="307777"/>
          </a:xfrm>
          <a:prstGeom prst="rect">
            <a:avLst/>
          </a:prstGeom>
          <a:noFill/>
          <a:ln w="9525">
            <a:noFill/>
            <a:miter lim="800000"/>
            <a:headEnd/>
            <a:tailEnd/>
          </a:ln>
        </p:spPr>
        <p:txBody>
          <a:bodyPr>
            <a:spAutoFit/>
          </a:bodyPr>
          <a:lstStyle/>
          <a:p>
            <a:pPr algn="ctr"/>
            <a:r>
              <a:rPr lang="en-US" sz="1400" b="1">
                <a:solidFill>
                  <a:srgbClr val="FFFFFF"/>
                </a:solidFill>
              </a:rPr>
              <a:t>None</a:t>
            </a:r>
          </a:p>
        </p:txBody>
      </p:sp>
      <p:sp>
        <p:nvSpPr>
          <p:cNvPr id="19" name="TextBox 13"/>
          <p:cNvSpPr txBox="1">
            <a:spLocks noChangeArrowheads="1"/>
          </p:cNvSpPr>
          <p:nvPr userDrawn="1"/>
        </p:nvSpPr>
        <p:spPr bwMode="auto">
          <a:xfrm rot="18006833">
            <a:off x="4336713" y="5136280"/>
            <a:ext cx="1015973" cy="307777"/>
          </a:xfrm>
          <a:prstGeom prst="rect">
            <a:avLst/>
          </a:prstGeom>
          <a:noFill/>
          <a:ln w="9525">
            <a:noFill/>
            <a:miter lim="800000"/>
            <a:headEnd/>
            <a:tailEnd/>
          </a:ln>
        </p:spPr>
        <p:txBody>
          <a:bodyPr>
            <a:spAutoFit/>
          </a:bodyPr>
          <a:lstStyle/>
          <a:p>
            <a:pPr algn="ctr"/>
            <a:r>
              <a:rPr lang="en-US" sz="1400" b="1">
                <a:solidFill>
                  <a:srgbClr val="FFFFFF"/>
                </a:solidFill>
              </a:rPr>
              <a:t>Little</a:t>
            </a:r>
          </a:p>
        </p:txBody>
      </p:sp>
      <p:sp>
        <p:nvSpPr>
          <p:cNvPr id="20" name="TextBox 14"/>
          <p:cNvSpPr txBox="1">
            <a:spLocks noChangeArrowheads="1"/>
          </p:cNvSpPr>
          <p:nvPr userDrawn="1"/>
        </p:nvSpPr>
        <p:spPr bwMode="auto">
          <a:xfrm rot="18006833">
            <a:off x="6229576" y="5119277"/>
            <a:ext cx="1121217" cy="307777"/>
          </a:xfrm>
          <a:prstGeom prst="rect">
            <a:avLst/>
          </a:prstGeom>
          <a:noFill/>
          <a:ln w="9525">
            <a:noFill/>
            <a:miter lim="800000"/>
            <a:headEnd/>
            <a:tailEnd/>
          </a:ln>
        </p:spPr>
        <p:txBody>
          <a:bodyPr>
            <a:spAutoFit/>
          </a:bodyPr>
          <a:lstStyle/>
          <a:p>
            <a:pPr algn="ctr"/>
            <a:r>
              <a:rPr lang="en-US" sz="1400" b="1">
                <a:solidFill>
                  <a:srgbClr val="FFFFFF"/>
                </a:solidFill>
              </a:rPr>
              <a:t>A Lot</a:t>
            </a:r>
          </a:p>
        </p:txBody>
      </p:sp>
      <p:sp>
        <p:nvSpPr>
          <p:cNvPr id="21" name="Rectangle 20"/>
          <p:cNvSpPr/>
          <p:nvPr userDrawn="1"/>
        </p:nvSpPr>
        <p:spPr bwMode="auto">
          <a:xfrm>
            <a:off x="3185967" y="1128713"/>
            <a:ext cx="1931988" cy="186942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17375E"/>
              </a:solidFill>
            </a:endParaRPr>
          </a:p>
        </p:txBody>
      </p:sp>
    </p:spTree>
    <p:extLst>
      <p:ext uri="{BB962C8B-B14F-4D97-AF65-F5344CB8AC3E}">
        <p14:creationId xmlns:p14="http://schemas.microsoft.com/office/powerpoint/2010/main" val="2737265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10" name="Rectangle 9"/>
          <p:cNvSpPr/>
          <p:nvPr userDrawn="1"/>
        </p:nvSpPr>
        <p:spPr>
          <a:xfrm>
            <a:off x="0" y="0"/>
            <a:ext cx="9144000" cy="725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12" name="Rectangle 11"/>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14"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15"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6" name="Title 1"/>
          <p:cNvSpPr>
            <a:spLocks noGrp="1"/>
          </p:cNvSpPr>
          <p:nvPr>
            <p:ph type="title"/>
          </p:nvPr>
        </p:nvSpPr>
        <p:spPr>
          <a:xfrm>
            <a:off x="0" y="0"/>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
        <p:nvSpPr>
          <p:cNvPr id="23" name="Content Placeholder 2"/>
          <p:cNvSpPr>
            <a:spLocks noGrp="1"/>
          </p:cNvSpPr>
          <p:nvPr userDrawn="1">
            <p:ph idx="1"/>
          </p:nvPr>
        </p:nvSpPr>
        <p:spPr>
          <a:xfrm>
            <a:off x="609600" y="1447800"/>
            <a:ext cx="8229600" cy="3733800"/>
          </a:xfrm>
          <a:prstGeom prst="rect">
            <a:avLst/>
          </a:prstGeom>
        </p:spPr>
        <p:txBody>
          <a:body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extLst>
      <p:ext uri="{BB962C8B-B14F-4D97-AF65-F5344CB8AC3E}">
        <p14:creationId xmlns:p14="http://schemas.microsoft.com/office/powerpoint/2010/main" val="1784738256"/>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Rectangle 6"/>
          <p:cNvSpPr/>
          <p:nvPr userDrawn="1"/>
        </p:nvSpPr>
        <p:spPr>
          <a:xfrm>
            <a:off x="0" y="6415314"/>
            <a:ext cx="9144000" cy="4426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8" name="Rectangle 7"/>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5"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Title 1"/>
          <p:cNvSpPr>
            <a:spLocks noGrp="1"/>
          </p:cNvSpPr>
          <p:nvPr>
            <p:ph type="title"/>
          </p:nvPr>
        </p:nvSpPr>
        <p:spPr>
          <a:xfrm>
            <a:off x="0" y="4916487"/>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pic>
        <p:nvPicPr>
          <p:cNvPr id="10" name="Picture 9" descr="2012 sky.jpg"/>
          <p:cNvPicPr>
            <a:picLocks noChangeAspect="1"/>
          </p:cNvPicPr>
          <p:nvPr userDrawn="1"/>
        </p:nvPicPr>
        <p:blipFill>
          <a:blip r:embed="rId3" cstate="print"/>
          <a:srcRect t="49348" b="29885"/>
          <a:stretch>
            <a:fillRect/>
          </a:stretch>
        </p:blipFill>
        <p:spPr bwMode="auto">
          <a:xfrm>
            <a:off x="0" y="-457200"/>
            <a:ext cx="9144000" cy="1447800"/>
          </a:xfrm>
          <a:prstGeom prst="rect">
            <a:avLst/>
          </a:prstGeom>
          <a:noFill/>
          <a:ln w="9525">
            <a:noFill/>
            <a:miter lim="800000"/>
            <a:headEnd/>
            <a:tailEnd/>
          </a:ln>
        </p:spPr>
      </p:pic>
      <p:sp>
        <p:nvSpPr>
          <p:cNvPr id="11" name="Content Placeholder 2"/>
          <p:cNvSpPr>
            <a:spLocks noGrp="1"/>
          </p:cNvSpPr>
          <p:nvPr>
            <p:ph idx="1"/>
          </p:nvPr>
        </p:nvSpPr>
        <p:spPr>
          <a:xfrm>
            <a:off x="609600" y="1447800"/>
            <a:ext cx="8229600" cy="37338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extLst>
      <p:ext uri="{BB962C8B-B14F-4D97-AF65-F5344CB8AC3E}">
        <p14:creationId xmlns:p14="http://schemas.microsoft.com/office/powerpoint/2010/main" val="2991070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Rectangle 6"/>
          <p:cNvSpPr/>
          <p:nvPr userDrawn="1"/>
        </p:nvSpPr>
        <p:spPr>
          <a:xfrm>
            <a:off x="0" y="6400800"/>
            <a:ext cx="9144000" cy="457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5" name="Rectangle 4"/>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8"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Rectangle 8"/>
          <p:cNvSpPr/>
          <p:nvPr userDrawn="1"/>
        </p:nvSpPr>
        <p:spPr>
          <a:xfrm>
            <a:off x="0" y="0"/>
            <a:ext cx="9144000" cy="7257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2" name="Title 1"/>
          <p:cNvSpPr>
            <a:spLocks noGrp="1"/>
          </p:cNvSpPr>
          <p:nvPr>
            <p:ph type="title" hasCustomPrompt="1"/>
          </p:nvPr>
        </p:nvSpPr>
        <p:spPr>
          <a:xfrm>
            <a:off x="0" y="0"/>
            <a:ext cx="8229600" cy="1143000"/>
          </a:xfrm>
          <a:prstGeom prst="rect">
            <a:avLst/>
          </a:prstGeom>
        </p:spPr>
        <p:txBody>
          <a:bodyPr/>
          <a:lstStyle>
            <a:lvl1pPr algn="l">
              <a:defRPr>
                <a:solidFill>
                  <a:schemeClr val="bg1"/>
                </a:solidFill>
              </a:defRPr>
            </a:lvl1pPr>
          </a:lstStyle>
          <a:p>
            <a:r>
              <a:rPr lang="en-US" dirty="0" smtClean="0"/>
              <a:t>Questions?</a:t>
            </a:r>
            <a:endParaRPr lang="en-US" dirty="0"/>
          </a:p>
        </p:txBody>
      </p:sp>
    </p:spTree>
    <p:extLst>
      <p:ext uri="{BB962C8B-B14F-4D97-AF65-F5344CB8AC3E}">
        <p14:creationId xmlns:p14="http://schemas.microsoft.com/office/powerpoint/2010/main" val="3334694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Ref idx="1001">
        <a:schemeClr val="bg2"/>
      </p:bgRef>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0"/>
            <a:ext cx="9144000" cy="41873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itle 12"/>
          <p:cNvSpPr>
            <a:spLocks noGrp="1"/>
          </p:cNvSpPr>
          <p:nvPr>
            <p:ph type="title" hasCustomPrompt="1"/>
          </p:nvPr>
        </p:nvSpPr>
        <p:spPr>
          <a:xfrm>
            <a:off x="304800" y="1600200"/>
            <a:ext cx="8229600" cy="1143000"/>
          </a:xfrm>
          <a:prstGeom prst="rect">
            <a:avLst/>
          </a:prstGeom>
        </p:spPr>
        <p:txBody>
          <a:bodyPr/>
          <a:lstStyle>
            <a:lvl1pPr>
              <a:defRPr>
                <a:solidFill>
                  <a:schemeClr val="tx1"/>
                </a:solidFill>
              </a:defRPr>
            </a:lvl1pPr>
          </a:lstStyle>
          <a:p>
            <a:r>
              <a:rPr lang="en-US" dirty="0" smtClean="0"/>
              <a:t>Title of Presentation</a:t>
            </a:r>
            <a:endParaRPr lang="en-US" dirty="0"/>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tx1"/>
                </a:solidFill>
                <a:latin typeface="+mj-lt"/>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a:xfrm>
            <a:off x="0" y="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0" y="0"/>
            <a:ext cx="8229600" cy="1143000"/>
          </a:xfrm>
          <a:prstGeom prst="rect">
            <a:avLst/>
          </a:prstGeom>
        </p:spPr>
        <p:txBody>
          <a:bodyPr/>
          <a:lstStyle>
            <a:lvl1pPr>
              <a:defRPr baseline="0">
                <a:solidFill>
                  <a:schemeClr val="bg1"/>
                </a:solidFill>
              </a:defRPr>
            </a:lvl1pPr>
          </a:lstStyle>
          <a:p>
            <a:r>
              <a:rPr lang="en-US" smtClean="0"/>
              <a:t>Click to edit Master title style</a:t>
            </a:r>
            <a:endParaRPr lang="en-US" dirty="0"/>
          </a:p>
        </p:txBody>
      </p:sp>
      <p:sp>
        <p:nvSpPr>
          <p:cNvPr id="7" name="Rectangle 6"/>
          <p:cNvSpPr/>
          <p:nvPr/>
        </p:nvSpPr>
        <p:spPr bwMode="auto">
          <a:xfrm>
            <a:off x="5106022" y="1130300"/>
            <a:ext cx="1931988" cy="1869420"/>
          </a:xfrm>
          <a:prstGeom prst="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Rectangle 3"/>
          <p:cNvSpPr/>
          <p:nvPr/>
        </p:nvSpPr>
        <p:spPr>
          <a:xfrm>
            <a:off x="5114617" y="2993972"/>
            <a:ext cx="1923393" cy="1842921"/>
          </a:xfrm>
          <a:prstGeom prst="rect">
            <a:avLst/>
          </a:prstGeom>
          <a:solidFill>
            <a:schemeClr val="accent4"/>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3194562" y="2994957"/>
            <a:ext cx="1923393" cy="1841936"/>
          </a:xfrm>
          <a:prstGeom prst="rect">
            <a:avLst/>
          </a:prstGeom>
          <a:solidFill>
            <a:schemeClr val="accent3"/>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0" y="6477000"/>
            <a:ext cx="9144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bwMode="auto">
          <a:xfrm>
            <a:off x="0" y="6026150"/>
            <a:ext cx="9144000" cy="5381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7" descr="DEEPLogoRectangleCOLOR755px337px300dpi.gif"/>
          <p:cNvPicPr>
            <a:picLocks noChangeAspect="1"/>
          </p:cNvPicPr>
          <p:nvPr/>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
        <p:nvSpPr>
          <p:cNvPr id="1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bg1"/>
                </a:solidFill>
                <a:latin typeface="+mj-lt"/>
              </a:rPr>
              <a:t>Connecticut Department of Energy and Environmental Protection</a:t>
            </a:r>
          </a:p>
        </p:txBody>
      </p:sp>
      <p:sp>
        <p:nvSpPr>
          <p:cNvPr id="13" name="TextBox 7"/>
          <p:cNvSpPr txBox="1">
            <a:spLocks noChangeArrowheads="1"/>
          </p:cNvSpPr>
          <p:nvPr/>
        </p:nvSpPr>
        <p:spPr bwMode="auto">
          <a:xfrm rot="16200000">
            <a:off x="318244" y="2845747"/>
            <a:ext cx="2876060" cy="369332"/>
          </a:xfrm>
          <a:prstGeom prst="rect">
            <a:avLst/>
          </a:prstGeom>
          <a:noFill/>
          <a:ln w="9525">
            <a:noFill/>
            <a:miter lim="800000"/>
            <a:headEnd/>
            <a:tailEnd/>
          </a:ln>
        </p:spPr>
        <p:txBody>
          <a:bodyPr>
            <a:spAutoFit/>
          </a:bodyPr>
          <a:lstStyle/>
          <a:p>
            <a:pPr algn="ctr"/>
            <a:r>
              <a:rPr lang="en-US" b="1" dirty="0">
                <a:solidFill>
                  <a:schemeClr val="tx1"/>
                </a:solidFill>
                <a:latin typeface="Calibri" pitchFamily="34" charset="0"/>
              </a:rPr>
              <a:t>Impact on Agency Brand</a:t>
            </a:r>
          </a:p>
        </p:txBody>
      </p:sp>
      <p:sp>
        <p:nvSpPr>
          <p:cNvPr id="14" name="TextBox 8"/>
          <p:cNvSpPr txBox="1">
            <a:spLocks noChangeArrowheads="1"/>
          </p:cNvSpPr>
          <p:nvPr/>
        </p:nvSpPr>
        <p:spPr bwMode="auto">
          <a:xfrm>
            <a:off x="2695030" y="5665956"/>
            <a:ext cx="4314917" cy="369332"/>
          </a:xfrm>
          <a:prstGeom prst="rect">
            <a:avLst/>
          </a:prstGeom>
          <a:noFill/>
          <a:ln w="9525">
            <a:noFill/>
            <a:miter lim="800000"/>
            <a:headEnd/>
            <a:tailEnd/>
          </a:ln>
        </p:spPr>
        <p:txBody>
          <a:bodyPr>
            <a:spAutoFit/>
          </a:bodyPr>
          <a:lstStyle/>
          <a:p>
            <a:pPr algn="ctr"/>
            <a:r>
              <a:rPr lang="en-US" b="1">
                <a:solidFill>
                  <a:schemeClr val="tx1"/>
                </a:solidFill>
                <a:latin typeface="Calibri" pitchFamily="34" charset="0"/>
              </a:rPr>
              <a:t>Value to Staff</a:t>
            </a:r>
          </a:p>
        </p:txBody>
      </p:sp>
      <p:sp>
        <p:nvSpPr>
          <p:cNvPr id="15" name="TextBox 9"/>
          <p:cNvSpPr txBox="1">
            <a:spLocks noChangeArrowheads="1"/>
          </p:cNvSpPr>
          <p:nvPr/>
        </p:nvSpPr>
        <p:spPr bwMode="auto">
          <a:xfrm>
            <a:off x="1857808" y="1092198"/>
            <a:ext cx="1159229"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High</a:t>
            </a:r>
          </a:p>
        </p:txBody>
      </p:sp>
      <p:sp>
        <p:nvSpPr>
          <p:cNvPr id="16" name="TextBox 10"/>
          <p:cNvSpPr txBox="1">
            <a:spLocks noChangeArrowheads="1"/>
          </p:cNvSpPr>
          <p:nvPr/>
        </p:nvSpPr>
        <p:spPr bwMode="auto">
          <a:xfrm>
            <a:off x="1986611" y="2902925"/>
            <a:ext cx="966024"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Medium</a:t>
            </a:r>
          </a:p>
        </p:txBody>
      </p:sp>
      <p:sp>
        <p:nvSpPr>
          <p:cNvPr id="17" name="TextBox 11"/>
          <p:cNvSpPr txBox="1">
            <a:spLocks noChangeArrowheads="1"/>
          </p:cNvSpPr>
          <p:nvPr/>
        </p:nvSpPr>
        <p:spPr bwMode="auto">
          <a:xfrm>
            <a:off x="1729007" y="4716094"/>
            <a:ext cx="1481237"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Low</a:t>
            </a:r>
          </a:p>
        </p:txBody>
      </p:sp>
      <p:sp>
        <p:nvSpPr>
          <p:cNvPr id="18" name="TextBox 12"/>
          <p:cNvSpPr txBox="1">
            <a:spLocks noChangeArrowheads="1"/>
          </p:cNvSpPr>
          <p:nvPr/>
        </p:nvSpPr>
        <p:spPr bwMode="auto">
          <a:xfrm rot="18006833">
            <a:off x="2463916" y="5089698"/>
            <a:ext cx="937846"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None</a:t>
            </a:r>
          </a:p>
        </p:txBody>
      </p:sp>
      <p:sp>
        <p:nvSpPr>
          <p:cNvPr id="19" name="TextBox 13"/>
          <p:cNvSpPr txBox="1">
            <a:spLocks noChangeArrowheads="1"/>
          </p:cNvSpPr>
          <p:nvPr/>
        </p:nvSpPr>
        <p:spPr bwMode="auto">
          <a:xfrm rot="18006833">
            <a:off x="4336713" y="5136280"/>
            <a:ext cx="1015973"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Little</a:t>
            </a:r>
          </a:p>
        </p:txBody>
      </p:sp>
      <p:sp>
        <p:nvSpPr>
          <p:cNvPr id="20" name="TextBox 14"/>
          <p:cNvSpPr txBox="1">
            <a:spLocks noChangeArrowheads="1"/>
          </p:cNvSpPr>
          <p:nvPr/>
        </p:nvSpPr>
        <p:spPr bwMode="auto">
          <a:xfrm rot="18006833">
            <a:off x="6229576" y="5119277"/>
            <a:ext cx="1121217"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A Lot</a:t>
            </a:r>
          </a:p>
        </p:txBody>
      </p:sp>
      <p:sp>
        <p:nvSpPr>
          <p:cNvPr id="21" name="Rectangle 20"/>
          <p:cNvSpPr/>
          <p:nvPr/>
        </p:nvSpPr>
        <p:spPr bwMode="auto">
          <a:xfrm>
            <a:off x="3185967" y="1128713"/>
            <a:ext cx="1931988" cy="186942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tx1"/>
                </a:solidFill>
                <a:latin typeface="+mj-lt"/>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0"/>
            <a:ext cx="9144000" cy="725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tx1"/>
                </a:solidFill>
                <a:latin typeface="+mj-lt"/>
              </a:rPr>
              <a:t>Connecticut Department of Energy and Environmental Protection</a:t>
            </a:r>
          </a:p>
        </p:txBody>
      </p:sp>
      <p:pic>
        <p:nvPicPr>
          <p:cNvPr id="15" name="Picture 7" descr="DEEPLogoRectangleCOLOR755px337px300dpi.gif"/>
          <p:cNvPicPr>
            <a:picLocks noChangeAspect="1"/>
          </p:cNvPicPr>
          <p:nvPr/>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6" name="Title 1"/>
          <p:cNvSpPr>
            <a:spLocks noGrp="1"/>
          </p:cNvSpPr>
          <p:nvPr>
            <p:ph type="title"/>
          </p:nvPr>
        </p:nvSpPr>
        <p:spPr>
          <a:xfrm>
            <a:off x="0" y="0"/>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
        <p:nvSpPr>
          <p:cNvPr id="23" name="Content Placeholder 2"/>
          <p:cNvSpPr>
            <a:spLocks noGrp="1"/>
          </p:cNvSpPr>
          <p:nvPr>
            <p:ph idx="1"/>
          </p:nvPr>
        </p:nvSpPr>
        <p:spPr>
          <a:xfrm>
            <a:off x="609600" y="1447800"/>
            <a:ext cx="8229600" cy="3733800"/>
          </a:xfrm>
          <a:prstGeom prst="rect">
            <a:avLst/>
          </a:prstGeom>
        </p:spPr>
        <p:txBody>
          <a:body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7" name="Rectangle 6"/>
          <p:cNvSpPr/>
          <p:nvPr/>
        </p:nvSpPr>
        <p:spPr>
          <a:xfrm>
            <a:off x="0" y="6415314"/>
            <a:ext cx="9144000" cy="4426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 name="Picture 10" descr="21050604.JPG"/>
          <p:cNvPicPr>
            <a:picLocks noChangeAspect="1"/>
          </p:cNvPicPr>
          <p:nvPr/>
        </p:nvPicPr>
        <p:blipFill>
          <a:blip r:embed="rId2" cstate="print"/>
          <a:srcRect b="11644"/>
          <a:stretch>
            <a:fillRect/>
          </a:stretch>
        </p:blipFill>
        <p:spPr bwMode="auto">
          <a:xfrm>
            <a:off x="0" y="0"/>
            <a:ext cx="9144000" cy="4914900"/>
          </a:xfrm>
          <a:prstGeom prst="rect">
            <a:avLst/>
          </a:prstGeom>
          <a:noFill/>
          <a:ln w="9525">
            <a:noFill/>
            <a:miter lim="800000"/>
            <a:headEnd/>
            <a:tailEnd/>
          </a:ln>
        </p:spPr>
      </p:pic>
      <p:sp>
        <p:nvSpPr>
          <p:cNvPr id="6"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bg1"/>
                </a:solidFill>
                <a:latin typeface="+mj-lt"/>
              </a:rPr>
              <a:t>Connecticut Department of Energy and Environmental Protection</a:t>
            </a:r>
          </a:p>
        </p:txBody>
      </p:sp>
      <p:pic>
        <p:nvPicPr>
          <p:cNvPr id="5" name="Picture 7" descr="DEEPLogoRectangleCOLOR755px337px300dpi.gif"/>
          <p:cNvPicPr>
            <a:picLocks noChangeAspect="1"/>
          </p:cNvPicPr>
          <p:nvPr/>
        </p:nvPicPr>
        <p:blipFill>
          <a:blip r:embed="rId3"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Title 1"/>
          <p:cNvSpPr>
            <a:spLocks noGrp="1"/>
          </p:cNvSpPr>
          <p:nvPr>
            <p:ph type="title"/>
          </p:nvPr>
        </p:nvSpPr>
        <p:spPr>
          <a:xfrm>
            <a:off x="0" y="4916487"/>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7" name="Rectangle 6"/>
          <p:cNvSpPr/>
          <p:nvPr/>
        </p:nvSpPr>
        <p:spPr>
          <a:xfrm>
            <a:off x="0" y="6400800"/>
            <a:ext cx="9144000" cy="457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bg1"/>
                </a:solidFill>
                <a:latin typeface="+mj-lt"/>
              </a:rPr>
              <a:t>Connecticut Department of Energy and Environmental Protection</a:t>
            </a:r>
          </a:p>
        </p:txBody>
      </p:sp>
      <p:pic>
        <p:nvPicPr>
          <p:cNvPr id="8"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p:nvSpPr>
        <p:spPr>
          <a:xfrm>
            <a:off x="0" y="0"/>
            <a:ext cx="9144000" cy="7257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hasCustomPrompt="1"/>
          </p:nvPr>
        </p:nvSpPr>
        <p:spPr>
          <a:xfrm>
            <a:off x="0" y="0"/>
            <a:ext cx="8229600" cy="1143000"/>
          </a:xfrm>
          <a:prstGeom prst="rect">
            <a:avLst/>
          </a:prstGeom>
        </p:spPr>
        <p:txBody>
          <a:bodyPr/>
          <a:lstStyle>
            <a:lvl1pPr algn="l">
              <a:defRPr>
                <a:solidFill>
                  <a:schemeClr val="bg1"/>
                </a:solidFill>
              </a:defRPr>
            </a:lvl1pPr>
          </a:lstStyle>
          <a:p>
            <a:r>
              <a:rPr lang="en-US" dirty="0" smtClean="0"/>
              <a:t>Questions?</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2" name="Rectangle 11"/>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pic>
        <p:nvPicPr>
          <p:cNvPr id="13" name="Picture 2"/>
          <p:cNvPicPr>
            <a:picLocks noChangeAspect="1" noChangeArrowheads="1"/>
          </p:cNvPicPr>
          <p:nvPr/>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4" name="Picture 16" descr="DEEPsFirstslides2-8-12ONLY.jpg"/>
          <p:cNvPicPr>
            <a:picLocks noChangeAspect="1"/>
          </p:cNvPicPr>
          <p:nvPr/>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5" name="Picture 6" descr="DEEPLogoRectangleCOLORsmall.jpg"/>
          <p:cNvPicPr>
            <a:picLocks noChangeAspect="1"/>
          </p:cNvPicPr>
          <p:nvPr/>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6" name="Rectangle 15"/>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7" name="TextBox 16"/>
          <p:cNvSpPr txBox="1"/>
          <p:nvPr/>
        </p:nvSpPr>
        <p:spPr>
          <a:xfrm>
            <a:off x="50799" y="3505200"/>
            <a:ext cx="9144000" cy="1200329"/>
          </a:xfrm>
          <a:prstGeom prst="rect">
            <a:avLst/>
          </a:prstGeom>
          <a:noFill/>
        </p:spPr>
        <p:txBody>
          <a:bodyPr wrap="square" rtlCol="0">
            <a:spAutoFit/>
          </a:bodyPr>
          <a:lstStyle/>
          <a:p>
            <a:r>
              <a:rPr lang="en-US" sz="3600" dirty="0" smtClean="0">
                <a:solidFill>
                  <a:srgbClr val="FFFFFF"/>
                </a:solidFill>
              </a:rPr>
              <a:t>Connecticut Department of</a:t>
            </a:r>
          </a:p>
          <a:p>
            <a:r>
              <a:rPr lang="en-US" sz="3600" dirty="0" smtClean="0">
                <a:solidFill>
                  <a:srgbClr val="FFFFFF"/>
                </a:solidFill>
              </a:rPr>
              <a:t>Energy and Environmental Protection</a:t>
            </a:r>
            <a:endParaRPr lang="en-US" sz="3600" dirty="0">
              <a:solidFill>
                <a:srgbClr val="FFFFFF"/>
              </a:solidFill>
            </a:endParaRPr>
          </a:p>
        </p:txBody>
      </p:sp>
      <p:sp>
        <p:nvSpPr>
          <p:cNvPr id="8" name="Rectangle 7"/>
          <p:cNvSpPr/>
          <p:nvPr userDrawn="1"/>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pic>
        <p:nvPicPr>
          <p:cNvPr id="9" name="Picture 2"/>
          <p:cNvPicPr>
            <a:picLocks noChangeAspect="1" noChangeArrowheads="1"/>
          </p:cNvPicPr>
          <p:nvPr userDrawn="1"/>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0" name="Picture 16" descr="DEEPsFirstslides2-8-12ONLY.jpg"/>
          <p:cNvPicPr>
            <a:picLocks noChangeAspect="1"/>
          </p:cNvPicPr>
          <p:nvPr userDrawn="1"/>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1" name="Picture 6" descr="DEEPLogoRectangleCOLORsmall.jpg"/>
          <p:cNvPicPr>
            <a:picLocks noChangeAspect="1"/>
          </p:cNvPicPr>
          <p:nvPr userDrawn="1"/>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8" name="Rectangle 17"/>
          <p:cNvSpPr/>
          <p:nvPr userDrawn="1"/>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Tree>
    <p:extLst>
      <p:ext uri="{BB962C8B-B14F-4D97-AF65-F5344CB8AC3E}">
        <p14:creationId xmlns:p14="http://schemas.microsoft.com/office/powerpoint/2010/main" val="1497456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2"/>
      </p:bgRef>
    </p:bg>
    <p:spTree>
      <p:nvGrpSpPr>
        <p:cNvPr id="1" name=""/>
        <p:cNvGrpSpPr/>
        <p:nvPr/>
      </p:nvGrpSpPr>
      <p:grpSpPr>
        <a:xfrm>
          <a:off x="0" y="0"/>
          <a:ext cx="0" cy="0"/>
          <a:chOff x="0" y="0"/>
          <a:chExt cx="0" cy="0"/>
        </a:xfrm>
      </p:grpSpPr>
      <p:sp>
        <p:nvSpPr>
          <p:cNvPr id="22" name="Rectangle 21"/>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7" name="Rectangle 16"/>
          <p:cNvSpPr/>
          <p:nvPr userDrawn="1"/>
        </p:nvSpPr>
        <p:spPr>
          <a:xfrm>
            <a:off x="0" y="0"/>
            <a:ext cx="9144000" cy="41873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3" name="Title 12"/>
          <p:cNvSpPr>
            <a:spLocks noGrp="1"/>
          </p:cNvSpPr>
          <p:nvPr>
            <p:ph type="title" hasCustomPrompt="1"/>
          </p:nvPr>
        </p:nvSpPr>
        <p:spPr>
          <a:xfrm>
            <a:off x="304800" y="1600200"/>
            <a:ext cx="8229600" cy="1143000"/>
          </a:xfrm>
          <a:prstGeom prst="rect">
            <a:avLst/>
          </a:prstGeom>
        </p:spPr>
        <p:txBody>
          <a:bodyPr/>
          <a:lstStyle>
            <a:lvl1pPr>
              <a:defRPr>
                <a:solidFill>
                  <a:schemeClr val="tx1"/>
                </a:solidFill>
              </a:defRPr>
            </a:lvl1pPr>
          </a:lstStyle>
          <a:p>
            <a:r>
              <a:rPr lang="en-US" dirty="0" smtClean="0"/>
              <a:t>Title of Presentation</a:t>
            </a:r>
            <a:endParaRPr lang="en-US" dirty="0"/>
          </a:p>
        </p:txBody>
      </p:sp>
      <p:sp>
        <p:nvSpPr>
          <p:cNvPr id="20" name="Rectangle 19"/>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9" name="Picture 7" descr="DEEPLogoRectangleCOLOR755px337px300dpi.gif"/>
          <p:cNvPicPr>
            <a:picLocks noChangeAspect="1"/>
          </p:cNvPicPr>
          <p:nvPr userDrawn="1"/>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Tree>
    <p:extLst>
      <p:ext uri="{BB962C8B-B14F-4D97-AF65-F5344CB8AC3E}">
        <p14:creationId xmlns:p14="http://schemas.microsoft.com/office/powerpoint/2010/main" val="3403189855"/>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 name="Title 1"/>
          <p:cNvSpPr>
            <a:spLocks noGrp="1"/>
          </p:cNvSpPr>
          <p:nvPr>
            <p:ph type="title"/>
          </p:nvPr>
        </p:nvSpPr>
        <p:spPr>
          <a:xfrm>
            <a:off x="0" y="0"/>
            <a:ext cx="8229600" cy="1143000"/>
          </a:xfrm>
          <a:prstGeom prst="rect">
            <a:avLst/>
          </a:prstGeom>
        </p:spPr>
        <p:txBody>
          <a:bodyPr/>
          <a:lstStyle>
            <a:lvl1pPr>
              <a:defRPr baseline="0">
                <a:solidFill>
                  <a:schemeClr val="bg1"/>
                </a:solidFill>
              </a:defRPr>
            </a:lvl1pPr>
          </a:lstStyle>
          <a:p>
            <a:r>
              <a:rPr lang="en-US" smtClean="0"/>
              <a:t>Click to edit Master title style</a:t>
            </a:r>
            <a:endParaRPr lang="en-US" dirty="0"/>
          </a:p>
        </p:txBody>
      </p:sp>
      <p:sp>
        <p:nvSpPr>
          <p:cNvPr id="7" name="Rectangle 6"/>
          <p:cNvSpPr/>
          <p:nvPr userDrawn="1"/>
        </p:nvSpPr>
        <p:spPr bwMode="auto">
          <a:xfrm>
            <a:off x="5106022" y="1130300"/>
            <a:ext cx="1931988" cy="1869420"/>
          </a:xfrm>
          <a:prstGeom prst="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2A7E"/>
              </a:solidFill>
            </a:endParaRPr>
          </a:p>
        </p:txBody>
      </p:sp>
      <p:sp>
        <p:nvSpPr>
          <p:cNvPr id="4" name="Rectangle 3"/>
          <p:cNvSpPr/>
          <p:nvPr userDrawn="1"/>
        </p:nvSpPr>
        <p:spPr>
          <a:xfrm>
            <a:off x="5114617" y="2993972"/>
            <a:ext cx="1923393" cy="1842921"/>
          </a:xfrm>
          <a:prstGeom prst="rect">
            <a:avLst/>
          </a:prstGeom>
          <a:solidFill>
            <a:schemeClr val="accent4"/>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5" name="Rectangle 4"/>
          <p:cNvSpPr/>
          <p:nvPr userDrawn="1"/>
        </p:nvSpPr>
        <p:spPr>
          <a:xfrm>
            <a:off x="3194562" y="2994957"/>
            <a:ext cx="1923393" cy="1841936"/>
          </a:xfrm>
          <a:prstGeom prst="rect">
            <a:avLst/>
          </a:prstGeom>
          <a:solidFill>
            <a:schemeClr val="accent3"/>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9" name="Rectangle 8"/>
          <p:cNvSpPr/>
          <p:nvPr userDrawn="1"/>
        </p:nvSpPr>
        <p:spPr>
          <a:xfrm>
            <a:off x="0" y="6477000"/>
            <a:ext cx="9144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0" name="Rectangle 9"/>
          <p:cNvSpPr/>
          <p:nvPr userDrawn="1"/>
        </p:nvSpPr>
        <p:spPr bwMode="auto">
          <a:xfrm>
            <a:off x="0" y="6026150"/>
            <a:ext cx="9144000" cy="5381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pic>
        <p:nvPicPr>
          <p:cNvPr id="12" name="Picture 7" descr="DEEPLogoRectangleCOLOR755px337px300dpi.gif"/>
          <p:cNvPicPr>
            <a:picLocks noChangeAspect="1"/>
          </p:cNvPicPr>
          <p:nvPr userDrawn="1"/>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
        <p:nvSpPr>
          <p:cNvPr id="1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sp>
        <p:nvSpPr>
          <p:cNvPr id="13" name="TextBox 7"/>
          <p:cNvSpPr txBox="1">
            <a:spLocks noChangeArrowheads="1"/>
          </p:cNvSpPr>
          <p:nvPr userDrawn="1"/>
        </p:nvSpPr>
        <p:spPr bwMode="auto">
          <a:xfrm rot="16200000">
            <a:off x="318244" y="2845747"/>
            <a:ext cx="2876060" cy="369332"/>
          </a:xfrm>
          <a:prstGeom prst="rect">
            <a:avLst/>
          </a:prstGeom>
          <a:noFill/>
          <a:ln w="9525">
            <a:noFill/>
            <a:miter lim="800000"/>
            <a:headEnd/>
            <a:tailEnd/>
          </a:ln>
        </p:spPr>
        <p:txBody>
          <a:bodyPr>
            <a:spAutoFit/>
          </a:bodyPr>
          <a:lstStyle/>
          <a:p>
            <a:pPr algn="ctr"/>
            <a:r>
              <a:rPr lang="en-US" b="1" dirty="0">
                <a:solidFill>
                  <a:srgbClr val="FFFFFF"/>
                </a:solidFill>
              </a:rPr>
              <a:t>Impact on Agency Brand</a:t>
            </a:r>
          </a:p>
        </p:txBody>
      </p:sp>
      <p:sp>
        <p:nvSpPr>
          <p:cNvPr id="14" name="TextBox 8"/>
          <p:cNvSpPr txBox="1">
            <a:spLocks noChangeArrowheads="1"/>
          </p:cNvSpPr>
          <p:nvPr userDrawn="1"/>
        </p:nvSpPr>
        <p:spPr bwMode="auto">
          <a:xfrm>
            <a:off x="2695030" y="5665956"/>
            <a:ext cx="4314917" cy="369332"/>
          </a:xfrm>
          <a:prstGeom prst="rect">
            <a:avLst/>
          </a:prstGeom>
          <a:noFill/>
          <a:ln w="9525">
            <a:noFill/>
            <a:miter lim="800000"/>
            <a:headEnd/>
            <a:tailEnd/>
          </a:ln>
        </p:spPr>
        <p:txBody>
          <a:bodyPr>
            <a:spAutoFit/>
          </a:bodyPr>
          <a:lstStyle/>
          <a:p>
            <a:pPr algn="ctr"/>
            <a:r>
              <a:rPr lang="en-US" b="1">
                <a:solidFill>
                  <a:srgbClr val="FFFFFF"/>
                </a:solidFill>
              </a:rPr>
              <a:t>Value to Staff</a:t>
            </a:r>
          </a:p>
        </p:txBody>
      </p:sp>
      <p:sp>
        <p:nvSpPr>
          <p:cNvPr id="15" name="TextBox 9"/>
          <p:cNvSpPr txBox="1">
            <a:spLocks noChangeArrowheads="1"/>
          </p:cNvSpPr>
          <p:nvPr userDrawn="1"/>
        </p:nvSpPr>
        <p:spPr bwMode="auto">
          <a:xfrm>
            <a:off x="1857808" y="1092198"/>
            <a:ext cx="1159229" cy="307777"/>
          </a:xfrm>
          <a:prstGeom prst="rect">
            <a:avLst/>
          </a:prstGeom>
          <a:noFill/>
          <a:ln w="9525">
            <a:noFill/>
            <a:miter lim="800000"/>
            <a:headEnd/>
            <a:tailEnd/>
          </a:ln>
        </p:spPr>
        <p:txBody>
          <a:bodyPr>
            <a:spAutoFit/>
          </a:bodyPr>
          <a:lstStyle/>
          <a:p>
            <a:pPr algn="ctr"/>
            <a:r>
              <a:rPr lang="en-US" sz="1400" b="1">
                <a:solidFill>
                  <a:srgbClr val="FFFFFF"/>
                </a:solidFill>
              </a:rPr>
              <a:t>High</a:t>
            </a:r>
          </a:p>
        </p:txBody>
      </p:sp>
      <p:sp>
        <p:nvSpPr>
          <p:cNvPr id="16" name="TextBox 10"/>
          <p:cNvSpPr txBox="1">
            <a:spLocks noChangeArrowheads="1"/>
          </p:cNvSpPr>
          <p:nvPr userDrawn="1"/>
        </p:nvSpPr>
        <p:spPr bwMode="auto">
          <a:xfrm>
            <a:off x="1986611" y="2902925"/>
            <a:ext cx="966024" cy="307777"/>
          </a:xfrm>
          <a:prstGeom prst="rect">
            <a:avLst/>
          </a:prstGeom>
          <a:noFill/>
          <a:ln w="9525">
            <a:noFill/>
            <a:miter lim="800000"/>
            <a:headEnd/>
            <a:tailEnd/>
          </a:ln>
        </p:spPr>
        <p:txBody>
          <a:bodyPr>
            <a:spAutoFit/>
          </a:bodyPr>
          <a:lstStyle/>
          <a:p>
            <a:pPr algn="ctr"/>
            <a:r>
              <a:rPr lang="en-US" sz="1400" b="1">
                <a:solidFill>
                  <a:srgbClr val="FFFFFF"/>
                </a:solidFill>
              </a:rPr>
              <a:t>Medium</a:t>
            </a:r>
          </a:p>
        </p:txBody>
      </p:sp>
      <p:sp>
        <p:nvSpPr>
          <p:cNvPr id="17" name="TextBox 11"/>
          <p:cNvSpPr txBox="1">
            <a:spLocks noChangeArrowheads="1"/>
          </p:cNvSpPr>
          <p:nvPr userDrawn="1"/>
        </p:nvSpPr>
        <p:spPr bwMode="auto">
          <a:xfrm>
            <a:off x="1729007" y="4716094"/>
            <a:ext cx="1481237" cy="307777"/>
          </a:xfrm>
          <a:prstGeom prst="rect">
            <a:avLst/>
          </a:prstGeom>
          <a:noFill/>
          <a:ln w="9525">
            <a:noFill/>
            <a:miter lim="800000"/>
            <a:headEnd/>
            <a:tailEnd/>
          </a:ln>
        </p:spPr>
        <p:txBody>
          <a:bodyPr>
            <a:spAutoFit/>
          </a:bodyPr>
          <a:lstStyle/>
          <a:p>
            <a:pPr algn="ctr"/>
            <a:r>
              <a:rPr lang="en-US" sz="1400" b="1">
                <a:solidFill>
                  <a:srgbClr val="FFFFFF"/>
                </a:solidFill>
              </a:rPr>
              <a:t>Low</a:t>
            </a:r>
          </a:p>
        </p:txBody>
      </p:sp>
      <p:sp>
        <p:nvSpPr>
          <p:cNvPr id="18" name="TextBox 12"/>
          <p:cNvSpPr txBox="1">
            <a:spLocks noChangeArrowheads="1"/>
          </p:cNvSpPr>
          <p:nvPr userDrawn="1"/>
        </p:nvSpPr>
        <p:spPr bwMode="auto">
          <a:xfrm rot="18006833">
            <a:off x="2463916" y="5089698"/>
            <a:ext cx="937846" cy="307777"/>
          </a:xfrm>
          <a:prstGeom prst="rect">
            <a:avLst/>
          </a:prstGeom>
          <a:noFill/>
          <a:ln w="9525">
            <a:noFill/>
            <a:miter lim="800000"/>
            <a:headEnd/>
            <a:tailEnd/>
          </a:ln>
        </p:spPr>
        <p:txBody>
          <a:bodyPr>
            <a:spAutoFit/>
          </a:bodyPr>
          <a:lstStyle/>
          <a:p>
            <a:pPr algn="ctr"/>
            <a:r>
              <a:rPr lang="en-US" sz="1400" b="1">
                <a:solidFill>
                  <a:srgbClr val="FFFFFF"/>
                </a:solidFill>
              </a:rPr>
              <a:t>None</a:t>
            </a:r>
          </a:p>
        </p:txBody>
      </p:sp>
      <p:sp>
        <p:nvSpPr>
          <p:cNvPr id="19" name="TextBox 13"/>
          <p:cNvSpPr txBox="1">
            <a:spLocks noChangeArrowheads="1"/>
          </p:cNvSpPr>
          <p:nvPr userDrawn="1"/>
        </p:nvSpPr>
        <p:spPr bwMode="auto">
          <a:xfrm rot="18006833">
            <a:off x="4336713" y="5136280"/>
            <a:ext cx="1015973" cy="307777"/>
          </a:xfrm>
          <a:prstGeom prst="rect">
            <a:avLst/>
          </a:prstGeom>
          <a:noFill/>
          <a:ln w="9525">
            <a:noFill/>
            <a:miter lim="800000"/>
            <a:headEnd/>
            <a:tailEnd/>
          </a:ln>
        </p:spPr>
        <p:txBody>
          <a:bodyPr>
            <a:spAutoFit/>
          </a:bodyPr>
          <a:lstStyle/>
          <a:p>
            <a:pPr algn="ctr"/>
            <a:r>
              <a:rPr lang="en-US" sz="1400" b="1">
                <a:solidFill>
                  <a:srgbClr val="FFFFFF"/>
                </a:solidFill>
              </a:rPr>
              <a:t>Little</a:t>
            </a:r>
          </a:p>
        </p:txBody>
      </p:sp>
      <p:sp>
        <p:nvSpPr>
          <p:cNvPr id="20" name="TextBox 14"/>
          <p:cNvSpPr txBox="1">
            <a:spLocks noChangeArrowheads="1"/>
          </p:cNvSpPr>
          <p:nvPr userDrawn="1"/>
        </p:nvSpPr>
        <p:spPr bwMode="auto">
          <a:xfrm rot="18006833">
            <a:off x="6229576" y="5119277"/>
            <a:ext cx="1121217" cy="307777"/>
          </a:xfrm>
          <a:prstGeom prst="rect">
            <a:avLst/>
          </a:prstGeom>
          <a:noFill/>
          <a:ln w="9525">
            <a:noFill/>
            <a:miter lim="800000"/>
            <a:headEnd/>
            <a:tailEnd/>
          </a:ln>
        </p:spPr>
        <p:txBody>
          <a:bodyPr>
            <a:spAutoFit/>
          </a:bodyPr>
          <a:lstStyle/>
          <a:p>
            <a:pPr algn="ctr"/>
            <a:r>
              <a:rPr lang="en-US" sz="1400" b="1">
                <a:solidFill>
                  <a:srgbClr val="FFFFFF"/>
                </a:solidFill>
              </a:rPr>
              <a:t>A Lot</a:t>
            </a:r>
          </a:p>
        </p:txBody>
      </p:sp>
      <p:sp>
        <p:nvSpPr>
          <p:cNvPr id="21" name="Rectangle 20"/>
          <p:cNvSpPr/>
          <p:nvPr userDrawn="1"/>
        </p:nvSpPr>
        <p:spPr bwMode="auto">
          <a:xfrm>
            <a:off x="3185967" y="1128713"/>
            <a:ext cx="1931988" cy="186942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2A7E"/>
              </a:solidFill>
            </a:endParaRPr>
          </a:p>
        </p:txBody>
      </p:sp>
    </p:spTree>
    <p:extLst>
      <p:ext uri="{BB962C8B-B14F-4D97-AF65-F5344CB8AC3E}">
        <p14:creationId xmlns:p14="http://schemas.microsoft.com/office/powerpoint/2010/main" val="33426432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D6B9D"/>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49" r:id="rId2"/>
    <p:sldLayoutId id="2147483661" r:id="rId3"/>
    <p:sldLayoutId id="2147483664" r:id="rId4"/>
    <p:sldLayoutId id="2147483665" r:id="rId5"/>
    <p:sldLayoutId id="2147483666"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3D6B9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99986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74124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g"/><Relationship Id="rId1" Type="http://schemas.openxmlformats.org/officeDocument/2006/relationships/slideLayout" Target="../slideLayouts/slideLayout10.xml"/><Relationship Id="rId4" Type="http://schemas.openxmlformats.org/officeDocument/2006/relationships/image" Target="../media/image19.gi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7.jpg"/><Relationship Id="rId1" Type="http://schemas.openxmlformats.org/officeDocument/2006/relationships/slideLayout" Target="../slideLayouts/slideLayout10.xml"/><Relationship Id="rId5" Type="http://schemas.openxmlformats.org/officeDocument/2006/relationships/image" Target="../media/image31.jpg"/><Relationship Id="rId4" Type="http://schemas.openxmlformats.org/officeDocument/2006/relationships/image" Target="../media/image30.jp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jpg"/><Relationship Id="rId1" Type="http://schemas.openxmlformats.org/officeDocument/2006/relationships/slideLayout" Target="../slideLayouts/slideLayout10.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7.jpg"/><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7.jpg"/><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jpg"/></Relationships>
</file>

<file path=ppt/slides/_rels/slide5.xml.rels><?xml version="1.0" encoding="UTF-8" standalone="yes"?>
<Relationships xmlns="http://schemas.openxmlformats.org/package/2006/relationships"><Relationship Id="rId3" Type="http://schemas.openxmlformats.org/officeDocument/2006/relationships/hyperlink" Target="https://www.epa.gov/sites/production/files/2016-09/documents/exceptional_events_rule_revisions_2060-as02_final.pdf" TargetMode="External"/><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www.ct.gov/deep/lib/deep/air/ozone/2016_exceptional_event_request/Letter_to_EPA-notification_of_potential_Exceptional_Event_for_ozone.pdf" TargetMode="External"/><Relationship Id="rId2" Type="http://schemas.openxmlformats.org/officeDocument/2006/relationships/image" Target="../media/image7.jpg"/><Relationship Id="rId1" Type="http://schemas.openxmlformats.org/officeDocument/2006/relationships/slideLayout" Target="../slideLayouts/slideLayout10.xml"/><Relationship Id="rId6" Type="http://schemas.openxmlformats.org/officeDocument/2006/relationships/hyperlink" Target="http://www.ct.gov/deep/lib/deep/air/ozone/2016_exceptional_event_request/may_2016_ozone_exceptional_event_analysis_draft_for_public_comment.pdf" TargetMode="External"/><Relationship Id="rId5" Type="http://schemas.openxmlformats.org/officeDocument/2006/relationships/hyperlink" Target="http://www.ct.gov/deep/cwp/view.asp?A=2586&amp;Q=592114" TargetMode="External"/><Relationship Id="rId4" Type="http://schemas.openxmlformats.org/officeDocument/2006/relationships/hyperlink" Target="http://www.ct.gov/deep/lib/deep/air/ozone/2016_exceptional_event_request/epa_response_to_ct_ee_request_11-17-2016.pdf"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9045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0" y="0"/>
            <a:ext cx="9144000" cy="711200"/>
          </a:xfrm>
        </p:spPr>
        <p:txBody>
          <a:bodyPr/>
          <a:lstStyle/>
          <a:p>
            <a:r>
              <a:rPr lang="en-US" sz="4800" dirty="0"/>
              <a:t>Attainment Status Affected</a:t>
            </a:r>
          </a:p>
        </p:txBody>
      </p:sp>
      <p:sp>
        <p:nvSpPr>
          <p:cNvPr id="12" name="TextBox 11"/>
          <p:cNvSpPr txBox="1"/>
          <p:nvPr/>
        </p:nvSpPr>
        <p:spPr>
          <a:xfrm>
            <a:off x="0" y="4957135"/>
            <a:ext cx="8988056" cy="830997"/>
          </a:xfrm>
          <a:prstGeom prst="rect">
            <a:avLst/>
          </a:prstGeom>
          <a:noFill/>
          <a:effectLst>
            <a:outerShdw blurRad="25400" dist="12700" dir="2700000" algn="tl" rotWithShape="0">
              <a:schemeClr val="bg1">
                <a:alpha val="40000"/>
              </a:schemeClr>
            </a:outerShdw>
          </a:effectLst>
        </p:spPr>
        <p:txBody>
          <a:bodyPr wrap="square" rtlCol="0">
            <a:spAutoFit/>
          </a:bodyPr>
          <a:lstStyle/>
          <a:p>
            <a:endParaRPr lang="en-US" sz="2400" dirty="0" smtClean="0"/>
          </a:p>
          <a:p>
            <a:endParaRPr lang="en-US" sz="2400" dirty="0"/>
          </a:p>
        </p:txBody>
      </p:sp>
      <p:graphicFrame>
        <p:nvGraphicFramePr>
          <p:cNvPr id="5" name="Table 4"/>
          <p:cNvGraphicFramePr>
            <a:graphicFrameLocks noGrp="1"/>
          </p:cNvGraphicFramePr>
          <p:nvPr>
            <p:extLst>
              <p:ext uri="{D42A27DB-BD31-4B8C-83A1-F6EECF244321}">
                <p14:modId xmlns:p14="http://schemas.microsoft.com/office/powerpoint/2010/main" val="4105741247"/>
              </p:ext>
            </p:extLst>
          </p:nvPr>
        </p:nvGraphicFramePr>
        <p:xfrm>
          <a:off x="39247" y="2276540"/>
          <a:ext cx="9059234" cy="3081604"/>
        </p:xfrm>
        <a:graphic>
          <a:graphicData uri="http://schemas.openxmlformats.org/drawingml/2006/table">
            <a:tbl>
              <a:tblPr firstRow="1" firstCol="1" bandRow="1"/>
              <a:tblGrid>
                <a:gridCol w="1339586"/>
                <a:gridCol w="809201"/>
                <a:gridCol w="786496"/>
                <a:gridCol w="760158"/>
                <a:gridCol w="819191"/>
                <a:gridCol w="1438579"/>
                <a:gridCol w="859152"/>
                <a:gridCol w="801935"/>
                <a:gridCol w="1444936"/>
              </a:tblGrid>
              <a:tr h="556825">
                <a:tc gridSpan="6">
                  <a:txBody>
                    <a:bodyPr/>
                    <a:lstStyle/>
                    <a:p>
                      <a:pPr marL="0" marR="0" algn="ctr">
                        <a:lnSpc>
                          <a:spcPct val="105000"/>
                        </a:lnSpc>
                        <a:spcBef>
                          <a:spcPts val="0"/>
                        </a:spcBef>
                        <a:spcAft>
                          <a:spcPts val="0"/>
                        </a:spcAft>
                      </a:pPr>
                      <a:r>
                        <a:rPr lang="en-US" sz="17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Current Values</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ctr">
                    <a:lnL w="1905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lnSpc>
                          <a:spcPct val="105000"/>
                        </a:lnSpc>
                        <a:spcBef>
                          <a:spcPts val="0"/>
                        </a:spcBef>
                        <a:spcAft>
                          <a:spcPts val="0"/>
                        </a:spcAft>
                      </a:pPr>
                      <a:r>
                        <a:rPr lang="en-US" sz="17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Revised Values Excluding  May 25-26, 2016</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ctr">
                    <a:lnL w="57150" cap="flat" cmpd="dbl"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1216979">
                <a:tc>
                  <a:txBody>
                    <a:bodyPr/>
                    <a:lstStyle/>
                    <a:p>
                      <a:pPr marL="0" marR="0">
                        <a:lnSpc>
                          <a:spcPct val="105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Site Name</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5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4th high 2014</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5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4th high 2015</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5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4th high 2016</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5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2014-2016 DV</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5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 Critical</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05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1600" b="1" baseline="30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High Value (NAAQS Standard)</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5000"/>
                        </a:lnSpc>
                        <a:spcBef>
                          <a:spcPts val="0"/>
                        </a:spcBef>
                        <a:spcAft>
                          <a:spcPts val="0"/>
                        </a:spcAft>
                      </a:pPr>
                      <a:r>
                        <a:rPr lang="en-US" sz="1600" b="1" spc="-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4th high 2016</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5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2014-2016 DV</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5000"/>
                        </a:lnSpc>
                        <a:spcBef>
                          <a:spcPts val="0"/>
                        </a:spcBef>
                        <a:spcAft>
                          <a:spcPts val="0"/>
                        </a:spcAft>
                      </a:pPr>
                      <a:r>
                        <a:rPr lang="en-US" sz="16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 Critical </a:t>
                      </a: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1600" b="1"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High Value (NAAQS Standard)</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26950">
                <a:tc>
                  <a:txBody>
                    <a:bodyPr/>
                    <a:lstStyle/>
                    <a:p>
                      <a:pPr marL="0" marR="0">
                        <a:lnSpc>
                          <a:spcPct val="105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Abington</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74</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69 (70)</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 (70)</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6950">
                <a:tc>
                  <a:txBody>
                    <a:bodyPr/>
                    <a:lstStyle/>
                    <a:p>
                      <a:pPr marL="0" marR="0">
                        <a:lnSpc>
                          <a:spcPct val="105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Westport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81</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85</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 (84)</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81</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83</a:t>
                      </a:r>
                      <a:endParaRPr lang="en-US" sz="17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87 (84)</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6950">
                <a:tc>
                  <a:txBody>
                    <a:bodyPr/>
                    <a:lstStyle/>
                    <a:p>
                      <a:pPr marL="0" marR="0">
                        <a:lnSpc>
                          <a:spcPct val="105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Cornwall</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76</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78</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74</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 (75)</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74</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72</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78 (75)</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6950">
                <a:tc>
                  <a:txBody>
                    <a:bodyPr/>
                    <a:lstStyle/>
                    <a:p>
                      <a:pPr marL="0" marR="0">
                        <a:lnSpc>
                          <a:spcPct val="105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East Hartford</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77</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75</a:t>
                      </a:r>
                      <a:endParaRPr lang="en-US" sz="17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75</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75</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78 (75)</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72</a:t>
                      </a:r>
                      <a:endParaRPr lang="en-US" sz="17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74</a:t>
                      </a:r>
                      <a:endParaRPr lang="en-US" sz="17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 (75)</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8084" marR="98084"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r>
            </a:tbl>
          </a:graphicData>
        </a:graphic>
      </p:graphicFrame>
      <p:sp>
        <p:nvSpPr>
          <p:cNvPr id="7" name="Rectangle 2"/>
          <p:cNvSpPr>
            <a:spLocks noChangeArrowheads="1"/>
          </p:cNvSpPr>
          <p:nvPr/>
        </p:nvSpPr>
        <p:spPr bwMode="auto">
          <a:xfrm>
            <a:off x="131485" y="731617"/>
            <a:ext cx="896699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bmk="_Toc48020351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Comparison of 2016 Design Values with and without May 25 and 26, 2016 Data, and Corresponding 2017 Critical 4th High Values at the Four Sites Proposed for Exclusion.</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b="1" dirty="0" bmk="_Toc480203510">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bmk="_Toc480203510">
                <a:ln>
                  <a:noFill/>
                </a:ln>
                <a:solidFill>
                  <a:srgbClr val="FF0000"/>
                </a:solidFill>
                <a:effectLst/>
                <a:latin typeface="Arial" panose="020B0604020202020204" pitchFamily="34" charset="0"/>
                <a:cs typeface="Times New Roman" panose="02020603050405020304" pitchFamily="18" charset="0"/>
              </a:rPr>
              <a:t>Critical 4</a:t>
            </a:r>
            <a:r>
              <a:rPr kumimoji="0" lang="en-US" altLang="en-US" sz="1600" b="1" i="0" u="none" strike="noStrike" cap="none" normalizeH="0" baseline="30000" dirty="0" smtClean="0" bmk="_Toc480203510">
                <a:ln>
                  <a:noFill/>
                </a:ln>
                <a:solidFill>
                  <a:srgbClr val="FF0000"/>
                </a:solidFill>
                <a:effectLst/>
                <a:latin typeface="Arial" panose="020B0604020202020204" pitchFamily="34" charset="0"/>
                <a:cs typeface="Times New Roman" panose="02020603050405020304" pitchFamily="18" charset="0"/>
              </a:rPr>
              <a:t>th</a:t>
            </a:r>
            <a:r>
              <a:rPr kumimoji="0" lang="en-US" altLang="en-US" sz="1600" b="1" i="0" u="none" strike="noStrike" cap="none" normalizeH="0" baseline="0" dirty="0" smtClean="0" bmk="_Toc480203510">
                <a:ln>
                  <a:noFill/>
                </a:ln>
                <a:solidFill>
                  <a:srgbClr val="FF0000"/>
                </a:solidFill>
                <a:effectLst/>
                <a:latin typeface="Arial" panose="020B0604020202020204" pitchFamily="34" charset="0"/>
                <a:cs typeface="Times New Roman" panose="02020603050405020304" pitchFamily="18" charset="0"/>
              </a:rPr>
              <a:t> high is the value at which</a:t>
            </a:r>
            <a:r>
              <a:rPr kumimoji="0" lang="en-US" altLang="en-US" sz="1600" b="1" i="0" u="none" strike="noStrike" cap="none" normalizeH="0" dirty="0" smtClean="0" bmk="_Toc480203510">
                <a:ln>
                  <a:noFill/>
                </a:ln>
                <a:solidFill>
                  <a:srgbClr val="FF0000"/>
                </a:solidFill>
                <a:effectLst/>
                <a:latin typeface="Arial" panose="020B0604020202020204" pitchFamily="34" charset="0"/>
                <a:cs typeface="Times New Roman" panose="02020603050405020304" pitchFamily="18" charset="0"/>
              </a:rPr>
              <a:t> the monitor will exceed the NAAQS (in parenthesis) for the 2017 season.</a:t>
            </a:r>
            <a:endParaRPr kumimoji="0" lang="en-US" altLang="en-US" sz="1600" b="0" i="0" u="none" strike="noStrike" cap="none" normalizeH="0" baseline="0" dirty="0" smtClean="0">
              <a:ln>
                <a:noFill/>
              </a:ln>
              <a:solidFill>
                <a:srgbClr val="FF0000"/>
              </a:solidFill>
              <a:effectLst/>
              <a:latin typeface="Arial" panose="020B0604020202020204" pitchFamily="34" charset="0"/>
            </a:endParaRPr>
          </a:p>
        </p:txBody>
      </p:sp>
      <p:sp>
        <p:nvSpPr>
          <p:cNvPr id="10" name="Oval 9"/>
          <p:cNvSpPr/>
          <p:nvPr/>
        </p:nvSpPr>
        <p:spPr>
          <a:xfrm>
            <a:off x="3987800" y="4415612"/>
            <a:ext cx="320040" cy="3200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086599" y="4408770"/>
            <a:ext cx="320040" cy="32688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p:cNvSpPr/>
          <p:nvPr/>
        </p:nvSpPr>
        <p:spPr>
          <a:xfrm>
            <a:off x="4292600" y="4064000"/>
            <a:ext cx="2923426" cy="177800"/>
          </a:xfrm>
          <a:custGeom>
            <a:avLst/>
            <a:gdLst>
              <a:gd name="connsiteX0" fmla="*/ 0 w 2923426"/>
              <a:gd name="connsiteY0" fmla="*/ 177800 h 177800"/>
              <a:gd name="connsiteX1" fmla="*/ 590550 w 2923426"/>
              <a:gd name="connsiteY1" fmla="*/ 31750 h 177800"/>
              <a:gd name="connsiteX2" fmla="*/ 1949450 w 2923426"/>
              <a:gd name="connsiteY2" fmla="*/ 0 h 177800"/>
              <a:gd name="connsiteX3" fmla="*/ 2628900 w 2923426"/>
              <a:gd name="connsiteY3" fmla="*/ 6350 h 177800"/>
              <a:gd name="connsiteX4" fmla="*/ 2895600 w 2923426"/>
              <a:gd name="connsiteY4" fmla="*/ 69850 h 177800"/>
              <a:gd name="connsiteX5" fmla="*/ 2901950 w 2923426"/>
              <a:gd name="connsiteY5" fmla="*/ 76200 h 17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3426" h="177800">
                <a:moveTo>
                  <a:pt x="0" y="177800"/>
                </a:moveTo>
                <a:cubicBezTo>
                  <a:pt x="132821" y="119591"/>
                  <a:pt x="265642" y="61383"/>
                  <a:pt x="590550" y="31750"/>
                </a:cubicBezTo>
                <a:cubicBezTo>
                  <a:pt x="915458" y="2117"/>
                  <a:pt x="1949450" y="0"/>
                  <a:pt x="1949450" y="0"/>
                </a:cubicBezTo>
                <a:lnTo>
                  <a:pt x="2628900" y="6350"/>
                </a:lnTo>
                <a:cubicBezTo>
                  <a:pt x="2786592" y="17992"/>
                  <a:pt x="2850092" y="58208"/>
                  <a:pt x="2895600" y="69850"/>
                </a:cubicBezTo>
                <a:cubicBezTo>
                  <a:pt x="2941108" y="81492"/>
                  <a:pt x="2921529" y="78846"/>
                  <a:pt x="2901950" y="76200"/>
                </a:cubicBezTo>
              </a:path>
            </a:pathLst>
          </a:custGeom>
          <a:noFill/>
          <a:ln>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292600" y="4367894"/>
            <a:ext cx="2923426" cy="177800"/>
          </a:xfrm>
          <a:custGeom>
            <a:avLst/>
            <a:gdLst>
              <a:gd name="connsiteX0" fmla="*/ 0 w 2923426"/>
              <a:gd name="connsiteY0" fmla="*/ 177800 h 177800"/>
              <a:gd name="connsiteX1" fmla="*/ 590550 w 2923426"/>
              <a:gd name="connsiteY1" fmla="*/ 31750 h 177800"/>
              <a:gd name="connsiteX2" fmla="*/ 1949450 w 2923426"/>
              <a:gd name="connsiteY2" fmla="*/ 0 h 177800"/>
              <a:gd name="connsiteX3" fmla="*/ 2628900 w 2923426"/>
              <a:gd name="connsiteY3" fmla="*/ 6350 h 177800"/>
              <a:gd name="connsiteX4" fmla="*/ 2895600 w 2923426"/>
              <a:gd name="connsiteY4" fmla="*/ 69850 h 177800"/>
              <a:gd name="connsiteX5" fmla="*/ 2901950 w 2923426"/>
              <a:gd name="connsiteY5" fmla="*/ 76200 h 17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3426" h="177800">
                <a:moveTo>
                  <a:pt x="0" y="177800"/>
                </a:moveTo>
                <a:cubicBezTo>
                  <a:pt x="132821" y="119591"/>
                  <a:pt x="265642" y="61383"/>
                  <a:pt x="590550" y="31750"/>
                </a:cubicBezTo>
                <a:cubicBezTo>
                  <a:pt x="915458" y="2117"/>
                  <a:pt x="1949450" y="0"/>
                  <a:pt x="1949450" y="0"/>
                </a:cubicBezTo>
                <a:lnTo>
                  <a:pt x="2628900" y="6350"/>
                </a:lnTo>
                <a:cubicBezTo>
                  <a:pt x="2786592" y="17992"/>
                  <a:pt x="2850092" y="58208"/>
                  <a:pt x="2895600" y="69850"/>
                </a:cubicBezTo>
                <a:cubicBezTo>
                  <a:pt x="2941108" y="81492"/>
                  <a:pt x="2921529" y="78846"/>
                  <a:pt x="2901950" y="76200"/>
                </a:cubicBezTo>
              </a:path>
            </a:pathLst>
          </a:custGeom>
          <a:noFill/>
          <a:ln>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4292600" y="4717982"/>
            <a:ext cx="2923426" cy="177800"/>
          </a:xfrm>
          <a:custGeom>
            <a:avLst/>
            <a:gdLst>
              <a:gd name="connsiteX0" fmla="*/ 0 w 2923426"/>
              <a:gd name="connsiteY0" fmla="*/ 177800 h 177800"/>
              <a:gd name="connsiteX1" fmla="*/ 590550 w 2923426"/>
              <a:gd name="connsiteY1" fmla="*/ 31750 h 177800"/>
              <a:gd name="connsiteX2" fmla="*/ 1949450 w 2923426"/>
              <a:gd name="connsiteY2" fmla="*/ 0 h 177800"/>
              <a:gd name="connsiteX3" fmla="*/ 2628900 w 2923426"/>
              <a:gd name="connsiteY3" fmla="*/ 6350 h 177800"/>
              <a:gd name="connsiteX4" fmla="*/ 2895600 w 2923426"/>
              <a:gd name="connsiteY4" fmla="*/ 69850 h 177800"/>
              <a:gd name="connsiteX5" fmla="*/ 2901950 w 2923426"/>
              <a:gd name="connsiteY5" fmla="*/ 76200 h 17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3426" h="177800">
                <a:moveTo>
                  <a:pt x="0" y="177800"/>
                </a:moveTo>
                <a:cubicBezTo>
                  <a:pt x="132821" y="119591"/>
                  <a:pt x="265642" y="61383"/>
                  <a:pt x="590550" y="31750"/>
                </a:cubicBezTo>
                <a:cubicBezTo>
                  <a:pt x="915458" y="2117"/>
                  <a:pt x="1949450" y="0"/>
                  <a:pt x="1949450" y="0"/>
                </a:cubicBezTo>
                <a:lnTo>
                  <a:pt x="2628900" y="6350"/>
                </a:lnTo>
                <a:cubicBezTo>
                  <a:pt x="2786592" y="17992"/>
                  <a:pt x="2850092" y="58208"/>
                  <a:pt x="2895600" y="69850"/>
                </a:cubicBezTo>
                <a:cubicBezTo>
                  <a:pt x="2941108" y="81492"/>
                  <a:pt x="2921529" y="78846"/>
                  <a:pt x="2901950" y="76200"/>
                </a:cubicBezTo>
              </a:path>
            </a:pathLst>
          </a:custGeom>
          <a:noFill/>
          <a:ln>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4307840" y="5035206"/>
            <a:ext cx="2923426" cy="177800"/>
          </a:xfrm>
          <a:custGeom>
            <a:avLst/>
            <a:gdLst>
              <a:gd name="connsiteX0" fmla="*/ 0 w 2923426"/>
              <a:gd name="connsiteY0" fmla="*/ 177800 h 177800"/>
              <a:gd name="connsiteX1" fmla="*/ 590550 w 2923426"/>
              <a:gd name="connsiteY1" fmla="*/ 31750 h 177800"/>
              <a:gd name="connsiteX2" fmla="*/ 1949450 w 2923426"/>
              <a:gd name="connsiteY2" fmla="*/ 0 h 177800"/>
              <a:gd name="connsiteX3" fmla="*/ 2628900 w 2923426"/>
              <a:gd name="connsiteY3" fmla="*/ 6350 h 177800"/>
              <a:gd name="connsiteX4" fmla="*/ 2895600 w 2923426"/>
              <a:gd name="connsiteY4" fmla="*/ 69850 h 177800"/>
              <a:gd name="connsiteX5" fmla="*/ 2901950 w 2923426"/>
              <a:gd name="connsiteY5" fmla="*/ 76200 h 17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3426" h="177800">
                <a:moveTo>
                  <a:pt x="0" y="177800"/>
                </a:moveTo>
                <a:cubicBezTo>
                  <a:pt x="132821" y="119591"/>
                  <a:pt x="265642" y="61383"/>
                  <a:pt x="590550" y="31750"/>
                </a:cubicBezTo>
                <a:cubicBezTo>
                  <a:pt x="915458" y="2117"/>
                  <a:pt x="1949450" y="0"/>
                  <a:pt x="1949450" y="0"/>
                </a:cubicBezTo>
                <a:lnTo>
                  <a:pt x="2628900" y="6350"/>
                </a:lnTo>
                <a:cubicBezTo>
                  <a:pt x="2786592" y="17992"/>
                  <a:pt x="2850092" y="58208"/>
                  <a:pt x="2895600" y="69850"/>
                </a:cubicBezTo>
                <a:cubicBezTo>
                  <a:pt x="2941108" y="81492"/>
                  <a:pt x="2921529" y="78846"/>
                  <a:pt x="2901950" y="76200"/>
                </a:cubicBezTo>
              </a:path>
            </a:pathLst>
          </a:custGeom>
          <a:noFill/>
          <a:ln>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272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65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500"/>
                                        <p:tgtEl>
                                          <p:spTgt spid="9"/>
                                        </p:tgtEl>
                                      </p:cBhvr>
                                    </p:animEffect>
                                    <p:anim calcmode="lin" valueType="num">
                                      <p:cBhvr>
                                        <p:cTn id="14" dur="1500" fill="hold"/>
                                        <p:tgtEl>
                                          <p:spTgt spid="9"/>
                                        </p:tgtEl>
                                        <p:attrNameLst>
                                          <p:attrName>ppt_x</p:attrName>
                                        </p:attrNameLst>
                                      </p:cBhvr>
                                      <p:tavLst>
                                        <p:tav tm="0">
                                          <p:val>
                                            <p:strVal val="#ppt_x"/>
                                          </p:val>
                                        </p:tav>
                                        <p:tav tm="100000">
                                          <p:val>
                                            <p:strVal val="#ppt_x"/>
                                          </p:val>
                                        </p:tav>
                                      </p:tavLst>
                                    </p:anim>
                                    <p:anim calcmode="lin" valueType="num">
                                      <p:cBhvr>
                                        <p:cTn id="15" dur="15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80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85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childTnLst>
                                </p:cTn>
                              </p:par>
                            </p:childTnLst>
                          </p:cTn>
                        </p:par>
                        <p:par>
                          <p:cTn id="24" fill="hold">
                            <p:stCondLst>
                              <p:cond delay="9500"/>
                            </p:stCondLst>
                            <p:childTnLst>
                              <p:par>
                                <p:cTn id="25" presetID="42"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500"/>
                                        <p:tgtEl>
                                          <p:spTgt spid="14"/>
                                        </p:tgtEl>
                                      </p:cBhvr>
                                    </p:animEffect>
                                    <p:anim calcmode="lin" valueType="num">
                                      <p:cBhvr>
                                        <p:cTn id="28" dur="1500" fill="hold"/>
                                        <p:tgtEl>
                                          <p:spTgt spid="14"/>
                                        </p:tgtEl>
                                        <p:attrNameLst>
                                          <p:attrName>ppt_x</p:attrName>
                                        </p:attrNameLst>
                                      </p:cBhvr>
                                      <p:tavLst>
                                        <p:tav tm="0">
                                          <p:val>
                                            <p:strVal val="#ppt_x"/>
                                          </p:val>
                                        </p:tav>
                                        <p:tav tm="100000">
                                          <p:val>
                                            <p:strVal val="#ppt_x"/>
                                          </p:val>
                                        </p:tav>
                                      </p:tavLst>
                                    </p:anim>
                                    <p:anim calcmode="lin" valueType="num">
                                      <p:cBhvr>
                                        <p:cTn id="29" dur="1500" fill="hold"/>
                                        <p:tgtEl>
                                          <p:spTgt spid="14"/>
                                        </p:tgtEl>
                                        <p:attrNameLst>
                                          <p:attrName>ppt_y</p:attrName>
                                        </p:attrNameLst>
                                      </p:cBhvr>
                                      <p:tavLst>
                                        <p:tav tm="0">
                                          <p:val>
                                            <p:strVal val="#ppt_y+.1"/>
                                          </p:val>
                                        </p:tav>
                                        <p:tav tm="100000">
                                          <p:val>
                                            <p:strVal val="#ppt_y"/>
                                          </p:val>
                                        </p:tav>
                                      </p:tavLst>
                                    </p:anim>
                                  </p:childTnLst>
                                </p:cTn>
                              </p:par>
                            </p:childTnLst>
                          </p:cTn>
                        </p:par>
                        <p:par>
                          <p:cTn id="30" fill="hold">
                            <p:stCondLst>
                              <p:cond delay="11000"/>
                            </p:stCondLst>
                            <p:childTnLst>
                              <p:par>
                                <p:cTn id="31" presetID="42" presetClass="entr" presetSubtype="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500"/>
                                        <p:tgtEl>
                                          <p:spTgt spid="15"/>
                                        </p:tgtEl>
                                      </p:cBhvr>
                                    </p:animEffect>
                                    <p:anim calcmode="lin" valueType="num">
                                      <p:cBhvr>
                                        <p:cTn id="34" dur="1500" fill="hold"/>
                                        <p:tgtEl>
                                          <p:spTgt spid="15"/>
                                        </p:tgtEl>
                                        <p:attrNameLst>
                                          <p:attrName>ppt_x</p:attrName>
                                        </p:attrNameLst>
                                      </p:cBhvr>
                                      <p:tavLst>
                                        <p:tav tm="0">
                                          <p:val>
                                            <p:strVal val="#ppt_x"/>
                                          </p:val>
                                        </p:tav>
                                        <p:tav tm="100000">
                                          <p:val>
                                            <p:strVal val="#ppt_x"/>
                                          </p:val>
                                        </p:tav>
                                      </p:tavLst>
                                    </p:anim>
                                    <p:anim calcmode="lin" valueType="num">
                                      <p:cBhvr>
                                        <p:cTn id="35" dur="1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2" grpId="0" animBg="1"/>
      <p:bldP spid="9"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Weight of Evidence</a:t>
            </a:r>
            <a:endParaRPr lang="en-US" dirty="0"/>
          </a:p>
        </p:txBody>
      </p:sp>
      <p:sp>
        <p:nvSpPr>
          <p:cNvPr id="3" name="Content Placeholder 2"/>
          <p:cNvSpPr>
            <a:spLocks noGrp="1"/>
          </p:cNvSpPr>
          <p:nvPr>
            <p:ph idx="1"/>
          </p:nvPr>
        </p:nvSpPr>
        <p:spPr>
          <a:xfrm>
            <a:off x="6997" y="982497"/>
            <a:ext cx="8979693" cy="4876069"/>
          </a:xfrm>
        </p:spPr>
        <p:txBody>
          <a:bodyPr/>
          <a:lstStyle/>
          <a:p>
            <a:r>
              <a:rPr lang="en-US" sz="1800" b="1" dirty="0" smtClean="0">
                <a:solidFill>
                  <a:srgbClr val="000066"/>
                </a:solidFill>
                <a:effectLst>
                  <a:outerShdw blurRad="50800" dist="38100" dir="2700000" algn="tl" rotWithShape="0">
                    <a:schemeClr val="bg1">
                      <a:alpha val="40000"/>
                    </a:schemeClr>
                  </a:outerShdw>
                </a:effectLst>
              </a:rPr>
              <a:t>CONCEPTUAL MODEL: </a:t>
            </a:r>
            <a:r>
              <a:rPr lang="en-US" sz="1800" dirty="0" smtClean="0">
                <a:solidFill>
                  <a:srgbClr val="000066"/>
                </a:solidFill>
                <a:effectLst>
                  <a:outerShdw blurRad="50800" dist="38100" dir="2700000" algn="tl" rotWithShape="0">
                    <a:schemeClr val="bg1">
                      <a:alpha val="40000"/>
                    </a:schemeClr>
                  </a:outerShdw>
                </a:effectLst>
              </a:rPr>
              <a:t>Typical exceedance day meteorology (I-95 corridor);</a:t>
            </a:r>
          </a:p>
          <a:p>
            <a:r>
              <a:rPr lang="en-US" sz="1800" b="1" dirty="0" smtClean="0">
                <a:solidFill>
                  <a:srgbClr val="000066"/>
                </a:solidFill>
                <a:effectLst>
                  <a:outerShdw blurRad="50800" dist="38100" dir="2700000" algn="tl" rotWithShape="0">
                    <a:schemeClr val="bg1">
                      <a:alpha val="40000"/>
                    </a:schemeClr>
                  </a:outerShdw>
                </a:effectLst>
              </a:rPr>
              <a:t>PROOF OF TRANSPORT:</a:t>
            </a:r>
          </a:p>
          <a:p>
            <a:pPr lvl="1">
              <a:buFont typeface="Courier New" panose="02070309020205020404" pitchFamily="49" charset="0"/>
              <a:buChar char="o"/>
            </a:pPr>
            <a:r>
              <a:rPr lang="en-US" sz="1800" dirty="0" smtClean="0">
                <a:solidFill>
                  <a:srgbClr val="000066"/>
                </a:solidFill>
                <a:effectLst>
                  <a:outerShdw blurRad="50800" dist="38100" dir="2700000" algn="tl" rotWithShape="0">
                    <a:schemeClr val="bg1">
                      <a:alpha val="40000"/>
                    </a:schemeClr>
                  </a:outerShdw>
                </a:effectLst>
              </a:rPr>
              <a:t>Evidence that wildfire emissions </a:t>
            </a:r>
            <a:r>
              <a:rPr lang="en-US" sz="1800" dirty="0">
                <a:solidFill>
                  <a:srgbClr val="000066"/>
                </a:solidFill>
                <a:effectLst>
                  <a:outerShdw blurRad="50800" dist="38100" dir="2700000" algn="tl" rotWithShape="0">
                    <a:schemeClr val="bg1">
                      <a:alpha val="40000"/>
                    </a:schemeClr>
                  </a:outerShdw>
                </a:effectLst>
              </a:rPr>
              <a:t>to the influenced </a:t>
            </a:r>
            <a:r>
              <a:rPr lang="en-US" sz="1800" dirty="0" smtClean="0">
                <a:solidFill>
                  <a:srgbClr val="000066"/>
                </a:solidFill>
                <a:effectLst>
                  <a:outerShdw blurRad="50800" dist="38100" dir="2700000" algn="tl" rotWithShape="0">
                    <a:schemeClr val="bg1">
                      <a:alpha val="40000"/>
                    </a:schemeClr>
                  </a:outerShdw>
                </a:effectLst>
              </a:rPr>
              <a:t>monitors, </a:t>
            </a:r>
            <a:r>
              <a:rPr lang="en-US" sz="1800" dirty="0">
                <a:solidFill>
                  <a:srgbClr val="000066"/>
                </a:solidFill>
                <a:effectLst>
                  <a:outerShdw blurRad="50800" dist="38100" dir="2700000" algn="tl" rotWithShape="0">
                    <a:schemeClr val="bg1">
                      <a:alpha val="40000"/>
                    </a:schemeClr>
                  </a:outerShdw>
                </a:effectLst>
              </a:rPr>
              <a:t>including meteorological information regarding the transport of wildfire emissions to the </a:t>
            </a:r>
            <a:r>
              <a:rPr lang="en-US" sz="1800" dirty="0" smtClean="0">
                <a:solidFill>
                  <a:srgbClr val="000066"/>
                </a:solidFill>
                <a:effectLst>
                  <a:outerShdw blurRad="50800" dist="38100" dir="2700000" algn="tl" rotWithShape="0">
                    <a:schemeClr val="bg1">
                      <a:alpha val="40000"/>
                    </a:schemeClr>
                  </a:outerShdw>
                </a:effectLst>
              </a:rPr>
              <a:t>monitor</a:t>
            </a:r>
            <a:r>
              <a:rPr lang="en-US" sz="1800" dirty="0">
                <a:solidFill>
                  <a:srgbClr val="000066"/>
                </a:solidFill>
                <a:effectLst>
                  <a:outerShdw blurRad="50800" dist="38100" dir="2700000" algn="tl" rotWithShape="0">
                    <a:schemeClr val="bg1">
                      <a:alpha val="40000"/>
                    </a:schemeClr>
                  </a:outerShdw>
                </a:effectLst>
              </a:rPr>
              <a:t>;</a:t>
            </a:r>
            <a:endParaRPr lang="en-US" sz="1800" dirty="0" smtClean="0">
              <a:solidFill>
                <a:srgbClr val="000066"/>
              </a:solidFill>
              <a:effectLst>
                <a:outerShdw blurRad="50800" dist="38100" dir="2700000" algn="tl" rotWithShape="0">
                  <a:schemeClr val="bg1">
                    <a:alpha val="40000"/>
                  </a:schemeClr>
                </a:outerShdw>
              </a:effectLst>
            </a:endParaRPr>
          </a:p>
          <a:p>
            <a:pPr lvl="1">
              <a:buFont typeface="Courier New" panose="02070309020205020404" pitchFamily="49" charset="0"/>
              <a:buChar char="o"/>
            </a:pPr>
            <a:r>
              <a:rPr lang="en-US" sz="1800" dirty="0" smtClean="0">
                <a:solidFill>
                  <a:srgbClr val="000066"/>
                </a:solidFill>
                <a:effectLst>
                  <a:outerShdw blurRad="50800" dist="38100" dir="2700000" algn="tl" rotWithShape="0">
                    <a:schemeClr val="bg1">
                      <a:alpha val="40000"/>
                    </a:schemeClr>
                  </a:outerShdw>
                </a:effectLst>
              </a:rPr>
              <a:t>Satellite </a:t>
            </a:r>
            <a:r>
              <a:rPr lang="en-US" sz="1800" dirty="0">
                <a:solidFill>
                  <a:srgbClr val="000066"/>
                </a:solidFill>
                <a:effectLst>
                  <a:outerShdw blurRad="50800" dist="38100" dir="2700000" algn="tl" rotWithShape="0">
                    <a:schemeClr val="bg1">
                      <a:alpha val="40000"/>
                    </a:schemeClr>
                  </a:outerShdw>
                </a:effectLst>
              </a:rPr>
              <a:t>imagery and smoke plume analysis that shows the Fort McMurray plume </a:t>
            </a:r>
            <a:r>
              <a:rPr lang="en-US" sz="1800" dirty="0" smtClean="0">
                <a:solidFill>
                  <a:srgbClr val="000066"/>
                </a:solidFill>
                <a:effectLst>
                  <a:outerShdw blurRad="50800" dist="38100" dir="2700000" algn="tl" rotWithShape="0">
                    <a:schemeClr val="bg1">
                      <a:alpha val="40000"/>
                    </a:schemeClr>
                  </a:outerShdw>
                </a:effectLst>
              </a:rPr>
              <a:t>moving to the </a:t>
            </a:r>
            <a:r>
              <a:rPr lang="en-US" sz="1800" dirty="0">
                <a:solidFill>
                  <a:srgbClr val="000066"/>
                </a:solidFill>
                <a:effectLst>
                  <a:outerShdw blurRad="50800" dist="38100" dir="2700000" algn="tl" rotWithShape="0">
                    <a:schemeClr val="bg1">
                      <a:alpha val="40000"/>
                    </a:schemeClr>
                  </a:outerShdw>
                </a:effectLst>
              </a:rPr>
              <a:t>Great Lakes area producing high concentrations </a:t>
            </a:r>
            <a:r>
              <a:rPr lang="en-US" sz="1800" dirty="0" smtClean="0">
                <a:solidFill>
                  <a:srgbClr val="000066"/>
                </a:solidFill>
                <a:effectLst>
                  <a:outerShdw blurRad="50800" dist="38100" dir="2700000" algn="tl" rotWithShape="0">
                    <a:schemeClr val="bg1">
                      <a:alpha val="40000"/>
                    </a:schemeClr>
                  </a:outerShdw>
                </a:effectLst>
              </a:rPr>
              <a:t>before being transported to Connecticut;</a:t>
            </a:r>
          </a:p>
          <a:p>
            <a:pPr lvl="1">
              <a:buFont typeface="Courier New" panose="02070309020205020404" pitchFamily="49" charset="0"/>
              <a:buChar char="o"/>
            </a:pPr>
            <a:r>
              <a:rPr lang="en-US" sz="1800" dirty="0" smtClean="0">
                <a:solidFill>
                  <a:srgbClr val="000066"/>
                </a:solidFill>
                <a:effectLst>
                  <a:outerShdw blurRad="50800" dist="38100" dir="2700000" algn="tl" rotWithShape="0">
                    <a:schemeClr val="bg1">
                      <a:alpha val="40000"/>
                    </a:schemeClr>
                  </a:outerShdw>
                </a:effectLst>
              </a:rPr>
              <a:t>Hysplit trajectory analysis showing the plume originated from Fort McMurray;</a:t>
            </a:r>
            <a:endParaRPr lang="en-US" sz="1800" dirty="0">
              <a:solidFill>
                <a:srgbClr val="000066"/>
              </a:solidFill>
              <a:effectLst>
                <a:outerShdw blurRad="50800" dist="38100" dir="2700000" algn="tl" rotWithShape="0">
                  <a:schemeClr val="bg1">
                    <a:alpha val="40000"/>
                  </a:schemeClr>
                </a:outerShdw>
              </a:effectLst>
            </a:endParaRPr>
          </a:p>
          <a:p>
            <a:r>
              <a:rPr lang="en-US" sz="1800" b="1" dirty="0" smtClean="0">
                <a:solidFill>
                  <a:srgbClr val="000066"/>
                </a:solidFill>
                <a:effectLst>
                  <a:outerShdw blurRad="50800" dist="38100" dir="2700000" algn="tl" rotWithShape="0">
                    <a:schemeClr val="bg1">
                      <a:alpha val="40000"/>
                    </a:schemeClr>
                  </a:outerShdw>
                </a:effectLst>
              </a:rPr>
              <a:t>SIMILAR DAY ANALYSIS: </a:t>
            </a:r>
            <a:r>
              <a:rPr lang="en-US" sz="1800" dirty="0" smtClean="0">
                <a:solidFill>
                  <a:srgbClr val="000066"/>
                </a:solidFill>
                <a:effectLst>
                  <a:outerShdw blurRad="50800" dist="38100" dir="2700000" algn="tl" rotWithShape="0">
                    <a:schemeClr val="bg1">
                      <a:alpha val="40000"/>
                    </a:schemeClr>
                  </a:outerShdw>
                </a:effectLst>
              </a:rPr>
              <a:t>Finding examples of other days when upper level wind flow and back trajectories were similar to the those of the event and yet produced </a:t>
            </a:r>
            <a:r>
              <a:rPr lang="en-US" sz="1800" u="sng" dirty="0" smtClean="0">
                <a:solidFill>
                  <a:srgbClr val="000066"/>
                </a:solidFill>
                <a:effectLst>
                  <a:outerShdw blurRad="50800" dist="38100" dir="2700000" algn="tl" rotWithShape="0">
                    <a:schemeClr val="bg1">
                      <a:alpha val="40000"/>
                    </a:schemeClr>
                  </a:outerShdw>
                </a:effectLst>
              </a:rPr>
              <a:t>GOOD</a:t>
            </a:r>
            <a:r>
              <a:rPr lang="en-US" sz="1800" dirty="0" smtClean="0">
                <a:solidFill>
                  <a:srgbClr val="000066"/>
                </a:solidFill>
                <a:effectLst>
                  <a:outerShdw blurRad="50800" dist="38100" dir="2700000" algn="tl" rotWithShape="0">
                    <a:schemeClr val="bg1">
                      <a:alpha val="40000"/>
                    </a:schemeClr>
                  </a:outerShdw>
                </a:effectLst>
              </a:rPr>
              <a:t> air quality;</a:t>
            </a:r>
          </a:p>
          <a:p>
            <a:r>
              <a:rPr lang="en-US" sz="1800" b="1" dirty="0" smtClean="0">
                <a:solidFill>
                  <a:srgbClr val="000066"/>
                </a:solidFill>
                <a:effectLst>
                  <a:outerShdw blurRad="50800" dist="38100" dir="2700000" algn="tl" rotWithShape="0">
                    <a:schemeClr val="bg1">
                      <a:alpha val="40000"/>
                    </a:schemeClr>
                  </a:outerShdw>
                </a:effectLst>
              </a:rPr>
              <a:t>MONITORING DATA: </a:t>
            </a:r>
            <a:r>
              <a:rPr lang="en-US" sz="1800" dirty="0" smtClean="0">
                <a:solidFill>
                  <a:srgbClr val="000066"/>
                </a:solidFill>
                <a:effectLst>
                  <a:outerShdw blurRad="50800" dist="38100" dir="2700000" algn="tl" rotWithShape="0">
                    <a:schemeClr val="bg1">
                      <a:alpha val="40000"/>
                    </a:schemeClr>
                  </a:outerShdw>
                </a:effectLst>
              </a:rPr>
              <a:t>Producing data from local and regional monitors that show that aerosols and other pollutants from the plume were present;</a:t>
            </a:r>
          </a:p>
          <a:p>
            <a:r>
              <a:rPr lang="en-US" sz="1800" b="1" dirty="0" smtClean="0">
                <a:solidFill>
                  <a:srgbClr val="000066"/>
                </a:solidFill>
                <a:effectLst>
                  <a:outerShdw blurRad="50800" dist="38100" dir="2700000" algn="tl" rotWithShape="0">
                    <a:schemeClr val="bg1">
                      <a:alpha val="40000"/>
                    </a:schemeClr>
                  </a:outerShdw>
                </a:effectLst>
              </a:rPr>
              <a:t>MODELING: </a:t>
            </a:r>
            <a:r>
              <a:rPr lang="en-US" sz="1800" dirty="0" smtClean="0">
                <a:solidFill>
                  <a:srgbClr val="000066"/>
                </a:solidFill>
                <a:effectLst>
                  <a:outerShdw blurRad="50800" dist="38100" dir="2700000" algn="tl" rotWithShape="0">
                    <a:schemeClr val="bg1">
                      <a:alpha val="40000"/>
                    </a:schemeClr>
                  </a:outerShdw>
                </a:effectLst>
              </a:rPr>
              <a:t>Showing that the NOAA operational ozone model, which did not incorporate real time wildfire emissions into the inventory, was under predicting ozone levels at the onset by at least 20-30 ppb;</a:t>
            </a:r>
            <a:endParaRPr lang="en-US" sz="1600" dirty="0" smtClean="0">
              <a:solidFill>
                <a:srgbClr val="000066"/>
              </a:solidFill>
              <a:effectLst>
                <a:outerShdw blurRad="50800" dist="38100" dir="2700000" algn="tl" rotWithShape="0">
                  <a:schemeClr val="bg1">
                    <a:alpha val="40000"/>
                  </a:schemeClr>
                </a:outerShdw>
              </a:effectLst>
            </a:endParaRPr>
          </a:p>
          <a:p>
            <a:endParaRPr lang="en-US" sz="1500" dirty="0">
              <a:solidFill>
                <a:srgbClr val="000066"/>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0" y="12526"/>
            <a:ext cx="2015956" cy="173624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1610" y="62630"/>
            <a:ext cx="1083501" cy="1083501"/>
          </a:xfrm>
          <a:prstGeom prst="rect">
            <a:avLst/>
          </a:prstGeom>
        </p:spPr>
      </p:pic>
    </p:spTree>
    <p:extLst>
      <p:ext uri="{BB962C8B-B14F-4D97-AF65-F5344CB8AC3E}">
        <p14:creationId xmlns:p14="http://schemas.microsoft.com/office/powerpoint/2010/main" val="183709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3600" dirty="0" smtClean="0"/>
              <a:t>Video of Wildfire Evolution from May 2</a:t>
            </a:r>
            <a:r>
              <a:rPr lang="en-US" sz="3600" baseline="30000" dirty="0" smtClean="0"/>
              <a:t>th</a:t>
            </a:r>
            <a:r>
              <a:rPr lang="en-US" sz="3600" dirty="0" smtClean="0"/>
              <a:t>, 2016</a:t>
            </a:r>
            <a:endParaRPr lang="en-US" sz="3600" dirty="0"/>
          </a:p>
        </p:txBody>
      </p:sp>
      <p:pic>
        <p:nvPicPr>
          <p:cNvPr id="6" name="Fort McMurray Wildfire 2016">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636615"/>
            <a:ext cx="9144000" cy="5143908"/>
          </a:xfrm>
        </p:spPr>
      </p:pic>
      <p:sp>
        <p:nvSpPr>
          <p:cNvPr id="5" name="TextBox 4"/>
          <p:cNvSpPr txBox="1"/>
          <p:nvPr/>
        </p:nvSpPr>
        <p:spPr>
          <a:xfrm>
            <a:off x="3479127" y="1129385"/>
            <a:ext cx="2515945" cy="523220"/>
          </a:xfrm>
          <a:prstGeom prst="rect">
            <a:avLst/>
          </a:prstGeom>
          <a:solidFill>
            <a:schemeClr val="tx1"/>
          </a:solidFill>
        </p:spPr>
        <p:txBody>
          <a:bodyPr wrap="none" rtlCol="0">
            <a:spAutoFit/>
          </a:bodyPr>
          <a:lstStyle/>
          <a:p>
            <a:r>
              <a:rPr lang="en-US" sz="2800" dirty="0" smtClean="0">
                <a:solidFill>
                  <a:srgbClr val="FFFF00"/>
                </a:solidFill>
              </a:rPr>
              <a:t>Click to animate</a:t>
            </a:r>
            <a:endParaRPr lang="en-US" sz="2800" dirty="0">
              <a:solidFill>
                <a:srgbClr val="FFFF00"/>
              </a:solidFill>
            </a:endParaRPr>
          </a:p>
        </p:txBody>
      </p:sp>
    </p:spTree>
    <p:extLst>
      <p:ext uri="{BB962C8B-B14F-4D97-AF65-F5344CB8AC3E}">
        <p14:creationId xmlns:p14="http://schemas.microsoft.com/office/powerpoint/2010/main" val="41444784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6"/>
                                        </p:tgtEl>
                                      </p:cBhvr>
                                    </p:cmd>
                                  </p:childTnLst>
                                </p:cTn>
                              </p:par>
                              <p:par>
                                <p:cTn id="7" presetID="10" presetClass="exit" presetSubtype="0" fill="hold" grpId="0" nodeType="withEffect">
                                  <p:stCondLst>
                                    <p:cond delay="0"/>
                                  </p:stCondLst>
                                  <p:childTnLst>
                                    <p:animEffect transition="out" filter="fade">
                                      <p:cBhvr>
                                        <p:cTn id="8" dur="3000"/>
                                        <p:tgtEl>
                                          <p:spTgt spid="5"/>
                                        </p:tgtEl>
                                      </p:cBhvr>
                                    </p:animEffect>
                                    <p:set>
                                      <p:cBhvr>
                                        <p:cTn id="9"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6"/>
                  </p:tgtEl>
                </p:cond>
              </p:nextCondLst>
            </p:seq>
            <p:video>
              <p:cMediaNode vol="80000">
                <p:cTn id="10" fill="hold" display="0">
                  <p:stCondLst>
                    <p:cond delay="indefinite"/>
                  </p:stCondLst>
                </p:cTn>
                <p:tgtEl>
                  <p:spTgt spid="6"/>
                </p:tgtEl>
              </p:cMediaNode>
            </p:video>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May 20-28 AOD Satellite Animation</a:t>
            </a:r>
            <a:endParaRPr lang="en-US" dirty="0"/>
          </a:p>
        </p:txBody>
      </p:sp>
      <p:pic>
        <p:nvPicPr>
          <p:cNvPr id="11" name="Content Placehold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862013"/>
            <a:ext cx="9144000" cy="5890846"/>
          </a:xfrm>
        </p:spPr>
      </p:pic>
      <p:sp>
        <p:nvSpPr>
          <p:cNvPr id="12" name="TextBox 11"/>
          <p:cNvSpPr txBox="1"/>
          <p:nvPr/>
        </p:nvSpPr>
        <p:spPr>
          <a:xfrm>
            <a:off x="4436269" y="5657850"/>
            <a:ext cx="3345531" cy="923330"/>
          </a:xfrm>
          <a:prstGeom prst="rect">
            <a:avLst/>
          </a:prstGeom>
          <a:solidFill>
            <a:schemeClr val="bg1"/>
          </a:solidFill>
        </p:spPr>
        <p:txBody>
          <a:bodyPr wrap="none" rtlCol="0">
            <a:spAutoFit/>
          </a:bodyPr>
          <a:lstStyle/>
          <a:p>
            <a:r>
              <a:rPr lang="en-US" dirty="0" smtClean="0">
                <a:solidFill>
                  <a:srgbClr val="002A7E"/>
                </a:solidFill>
              </a:rPr>
              <a:t>Orange and red AOD signify </a:t>
            </a:r>
          </a:p>
          <a:p>
            <a:r>
              <a:rPr lang="en-US" dirty="0" smtClean="0">
                <a:solidFill>
                  <a:srgbClr val="002A7E"/>
                </a:solidFill>
              </a:rPr>
              <a:t>Higher aerosol concentrations in </a:t>
            </a:r>
          </a:p>
          <a:p>
            <a:r>
              <a:rPr lang="en-US" dirty="0" smtClean="0">
                <a:solidFill>
                  <a:srgbClr val="002A7E"/>
                </a:solidFill>
              </a:rPr>
              <a:t>Total vertical column </a:t>
            </a:r>
            <a:r>
              <a:rPr lang="en-US" dirty="0">
                <a:solidFill>
                  <a:srgbClr val="002A7E"/>
                </a:solidFill>
              </a:rPr>
              <a:t>(</a:t>
            </a:r>
            <a:r>
              <a:rPr lang="en-US" dirty="0" smtClean="0">
                <a:solidFill>
                  <a:srgbClr val="002A7E"/>
                </a:solidFill>
              </a:rPr>
              <a:t>not surface)</a:t>
            </a:r>
            <a:endParaRPr lang="en-US" dirty="0">
              <a:solidFill>
                <a:srgbClr val="002A7E"/>
              </a:solidFill>
            </a:endParaRPr>
          </a:p>
        </p:txBody>
      </p:sp>
    </p:spTree>
    <p:extLst>
      <p:ext uri="{BB962C8B-B14F-4D97-AF65-F5344CB8AC3E}">
        <p14:creationId xmlns:p14="http://schemas.microsoft.com/office/powerpoint/2010/main" val="3622903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3200" dirty="0" smtClean="0"/>
              <a:t>Smoke Plume Animation from May 18</a:t>
            </a:r>
            <a:r>
              <a:rPr lang="en-US" sz="3200" baseline="30000" dirty="0" smtClean="0"/>
              <a:t>th</a:t>
            </a:r>
            <a:r>
              <a:rPr lang="en-US" sz="3200" dirty="0" smtClean="0"/>
              <a:t>- May 28th</a:t>
            </a:r>
          </a:p>
        </p:txBody>
      </p:sp>
      <p:pic>
        <p:nvPicPr>
          <p:cNvPr id="11" name="Smoke Anim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2499" y="904605"/>
            <a:ext cx="8779001" cy="5486875"/>
          </a:xfrm>
          <a:prstGeom prst="rect">
            <a:avLst/>
          </a:prstGeom>
          <a:effectLst>
            <a:glow rad="152400">
              <a:schemeClr val="accent2">
                <a:satMod val="175000"/>
              </a:schemeClr>
            </a:glow>
            <a:innerShdw blurRad="38100" dist="88900">
              <a:srgbClr val="FFC000"/>
            </a:innerShdw>
            <a:softEdge rad="76200"/>
          </a:effectLst>
          <a:scene3d>
            <a:camera prst="orthographicFront"/>
            <a:lightRig rig="chilly" dir="t"/>
          </a:scene3d>
          <a:sp3d prstMaterial="powder">
            <a:bevelT w="38100" h="38100" prst="relaxedInset"/>
            <a:extrusionClr>
              <a:srgbClr val="FF0000"/>
            </a:extrusionClr>
            <a:contourClr>
              <a:schemeClr val="bg1"/>
            </a:contourClr>
          </a:sp3d>
        </p:spPr>
      </p:pic>
      <p:sp>
        <p:nvSpPr>
          <p:cNvPr id="12" name="TextBox 11"/>
          <p:cNvSpPr txBox="1"/>
          <p:nvPr/>
        </p:nvSpPr>
        <p:spPr>
          <a:xfrm>
            <a:off x="3388630" y="833323"/>
            <a:ext cx="2366738" cy="461665"/>
          </a:xfrm>
          <a:prstGeom prst="rect">
            <a:avLst/>
          </a:prstGeom>
          <a:noFill/>
        </p:spPr>
        <p:txBody>
          <a:bodyPr wrap="none" rtlCol="0">
            <a:spAutoFit/>
          </a:bodyPr>
          <a:lstStyle/>
          <a:p>
            <a:r>
              <a:rPr lang="en-US" sz="2400" dirty="0" smtClean="0">
                <a:solidFill>
                  <a:srgbClr val="FFFF00"/>
                </a:solidFill>
              </a:rPr>
              <a:t>(Click to animate)</a:t>
            </a:r>
            <a:endParaRPr lang="en-US" sz="2400" dirty="0">
              <a:solidFill>
                <a:srgbClr val="FFFF00"/>
              </a:solidFill>
            </a:endParaRPr>
          </a:p>
        </p:txBody>
      </p:sp>
    </p:spTree>
    <p:extLst>
      <p:ext uri="{BB962C8B-B14F-4D97-AF65-F5344CB8AC3E}">
        <p14:creationId xmlns:p14="http://schemas.microsoft.com/office/powerpoint/2010/main" val="592511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11"/>
                                        </p:tgtEl>
                                      </p:cBhvr>
                                    </p:cmd>
                                  </p:childTnLst>
                                </p:cTn>
                              </p:par>
                            </p:childTnLst>
                          </p:cTn>
                        </p:par>
                        <p:par>
                          <p:cTn id="7" fill="hold">
                            <p:stCondLst>
                              <p:cond delay="0"/>
                            </p:stCondLst>
                            <p:childTnLst>
                              <p:par>
                                <p:cTn id="8" presetID="10" presetClass="exit" presetSubtype="0" fill="hold" grpId="0" nodeType="afterEffect">
                                  <p:stCondLst>
                                    <p:cond delay="0"/>
                                  </p:stCondLst>
                                  <p:childTnLst>
                                    <p:animEffect transition="out" filter="fade">
                                      <p:cBhvr>
                                        <p:cTn id="9" dur="3000"/>
                                        <p:tgtEl>
                                          <p:spTgt spid="12"/>
                                        </p:tgtEl>
                                      </p:cBhvr>
                                    </p:animEffect>
                                    <p:set>
                                      <p:cBhvr>
                                        <p:cTn id="10" dur="1" fill="hold">
                                          <p:stCondLst>
                                            <p:cond delay="2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1"/>
                  </p:tgtEl>
                </p:cond>
              </p:nextCondLst>
            </p:seq>
            <p:video>
              <p:cMediaNode vol="80000">
                <p:cTn id="11" fill="hold" display="0">
                  <p:stCondLst>
                    <p:cond delay="indefinite"/>
                  </p:stCondLst>
                </p:cTn>
                <p:tgtEl>
                  <p:spTgt spid="11"/>
                </p:tgtEl>
              </p:cMediaNode>
            </p:video>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Haze Cam May 24-26, 2016</a:t>
            </a:r>
            <a:endParaRPr lang="en-US" dirty="0"/>
          </a:p>
        </p:txBody>
      </p:sp>
      <p:sp>
        <p:nvSpPr>
          <p:cNvPr id="9" name="Content Placeholder 2"/>
          <p:cNvSpPr txBox="1">
            <a:spLocks/>
          </p:cNvSpPr>
          <p:nvPr/>
        </p:nvSpPr>
        <p:spPr>
          <a:xfrm>
            <a:off x="4146764" y="1285603"/>
            <a:ext cx="4631476" cy="3103517"/>
          </a:xfrm>
          <a:prstGeom prst="rect">
            <a:avLst/>
          </a:prstGeom>
          <a:solidFill>
            <a:schemeClr val="tx2"/>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Talcott Mountain CAM looking towards Hartford;</a:t>
            </a:r>
          </a:p>
          <a:p>
            <a:r>
              <a:rPr lang="en-US" dirty="0" smtClean="0"/>
              <a:t>Clear skies on May 24</a:t>
            </a:r>
            <a:r>
              <a:rPr lang="en-US" baseline="30000" dirty="0" smtClean="0"/>
              <a:t>th</a:t>
            </a:r>
            <a:r>
              <a:rPr lang="en-US" dirty="0" smtClean="0"/>
              <a:t> give way to smoky haze on May 25-26</a:t>
            </a:r>
            <a:r>
              <a:rPr lang="en-US" baseline="30000" dirty="0" smtClean="0"/>
              <a:t>th</a:t>
            </a:r>
            <a:r>
              <a:rPr lang="en-US" dirty="0" smtClean="0"/>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54380"/>
            <a:ext cx="3473996" cy="6103620"/>
          </a:xfrm>
          <a:prstGeom prst="rect">
            <a:avLst/>
          </a:prstGeom>
        </p:spPr>
      </p:pic>
    </p:spTree>
    <p:extLst>
      <p:ext uri="{BB962C8B-B14F-4D97-AF65-F5344CB8AC3E}">
        <p14:creationId xmlns:p14="http://schemas.microsoft.com/office/powerpoint/2010/main" val="19177296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Surface Animation May 21-26, 2016</a:t>
            </a:r>
            <a:endParaRPr lang="en-US" dirty="0"/>
          </a:p>
        </p:txBody>
      </p:sp>
      <p:sp>
        <p:nvSpPr>
          <p:cNvPr id="9" name="Content Placeholder 2"/>
          <p:cNvSpPr txBox="1">
            <a:spLocks/>
          </p:cNvSpPr>
          <p:nvPr/>
        </p:nvSpPr>
        <p:spPr>
          <a:xfrm>
            <a:off x="0" y="6118860"/>
            <a:ext cx="9144000" cy="662940"/>
          </a:xfrm>
          <a:prstGeom prst="rect">
            <a:avLst/>
          </a:prstGeom>
          <a:solidFill>
            <a:schemeClr val="tx2"/>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On May 21, 2016, the plume began dispersing towards the upper Midwest and Great Lakes, where it was trapped beneath a dome of high pressure</a:t>
            </a:r>
            <a:endParaRPr lang="en-US" sz="20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52186" y="698013"/>
            <a:ext cx="7143750" cy="5353050"/>
          </a:xfrm>
        </p:spPr>
      </p:pic>
    </p:spTree>
    <p:extLst>
      <p:ext uri="{BB962C8B-B14F-4D97-AF65-F5344CB8AC3E}">
        <p14:creationId xmlns:p14="http://schemas.microsoft.com/office/powerpoint/2010/main" val="5210935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Part 1: Ozone Formation over Midwest</a:t>
            </a:r>
            <a:endParaRPr lang="en-US" dirty="0"/>
          </a:p>
        </p:txBody>
      </p:sp>
      <p:sp>
        <p:nvSpPr>
          <p:cNvPr id="4" name="Content Placeholder 3"/>
          <p:cNvSpPr>
            <a:spLocks noGrp="1"/>
          </p:cNvSpPr>
          <p:nvPr>
            <p:ph idx="1"/>
          </p:nvPr>
        </p:nvSpPr>
        <p:spPr/>
        <p:txBody>
          <a:bodyPr/>
          <a:lstStyle/>
          <a:p>
            <a:endParaRPr lang="en-US" dirty="0"/>
          </a:p>
        </p:txBody>
      </p:sp>
      <p:grpSp>
        <p:nvGrpSpPr>
          <p:cNvPr id="5" name="Group 4"/>
          <p:cNvGrpSpPr>
            <a:grpSpLocks noChangeAspect="1"/>
          </p:cNvGrpSpPr>
          <p:nvPr/>
        </p:nvGrpSpPr>
        <p:grpSpPr>
          <a:xfrm>
            <a:off x="609600" y="930598"/>
            <a:ext cx="7862475" cy="4044631"/>
            <a:chOff x="0" y="-817241"/>
            <a:chExt cx="5943600" cy="3057521"/>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943600" cy="2240280"/>
            </a:xfrm>
            <a:prstGeom prst="rect">
              <a:avLst/>
            </a:prstGeom>
          </p:spPr>
        </p:pic>
        <p:sp>
          <p:nvSpPr>
            <p:cNvPr id="7" name="Text Box 282"/>
            <p:cNvSpPr txBox="1"/>
            <p:nvPr/>
          </p:nvSpPr>
          <p:spPr>
            <a:xfrm>
              <a:off x="621596" y="-817241"/>
              <a:ext cx="4700407" cy="342014"/>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marL="0" marR="0">
                <a:lnSpc>
                  <a:spcPct val="105000"/>
                </a:lnSpc>
                <a:spcBef>
                  <a:spcPts val="0"/>
                </a:spcBef>
                <a:spcAft>
                  <a:spcPts val="800"/>
                </a:spcAft>
              </a:pPr>
              <a:r>
                <a:rPr lang="en-US"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Ozone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AQI Maps for May 23-24, 2016.</a:t>
              </a:r>
            </a:p>
          </p:txBody>
        </p:sp>
      </p:grpSp>
    </p:spTree>
    <p:extLst>
      <p:ext uri="{BB962C8B-B14F-4D97-AF65-F5344CB8AC3E}">
        <p14:creationId xmlns:p14="http://schemas.microsoft.com/office/powerpoint/2010/main" val="8570700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Hysplit Back Trajectories</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7598" y="1242323"/>
            <a:ext cx="8848803" cy="5509524"/>
          </a:xfrm>
          <a:prstGeom prst="rect">
            <a:avLst/>
          </a:prstGeom>
        </p:spPr>
      </p:pic>
      <p:sp>
        <p:nvSpPr>
          <p:cNvPr id="6" name="Text Box 98"/>
          <p:cNvSpPr txBox="1"/>
          <p:nvPr/>
        </p:nvSpPr>
        <p:spPr>
          <a:xfrm>
            <a:off x="1280160" y="836769"/>
            <a:ext cx="7266326" cy="323165"/>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marL="0" marR="0">
              <a:lnSpc>
                <a:spcPct val="105000"/>
              </a:lnSpc>
              <a:spcBef>
                <a:spcPts val="0"/>
              </a:spcBef>
              <a:spcAft>
                <a:spcPts val="800"/>
              </a:spcAft>
            </a:pP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HYSPLIT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Back Trajectories from Michigan, May 23- 24, 2016</a:t>
            </a:r>
          </a:p>
        </p:txBody>
      </p:sp>
    </p:spTree>
    <p:extLst>
      <p:ext uri="{BB962C8B-B14F-4D97-AF65-F5344CB8AC3E}">
        <p14:creationId xmlns:p14="http://schemas.microsoft.com/office/powerpoint/2010/main" val="38051772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4000" dirty="0" smtClean="0"/>
              <a:t>1000 meter Hysplit Back Trajectories</a:t>
            </a:r>
            <a:endParaRPr lang="en-US" sz="4000" dirty="0"/>
          </a:p>
        </p:txBody>
      </p:sp>
      <p:sp>
        <p:nvSpPr>
          <p:cNvPr id="3" name="TextBox 2"/>
          <p:cNvSpPr txBox="1"/>
          <p:nvPr/>
        </p:nvSpPr>
        <p:spPr>
          <a:xfrm>
            <a:off x="220717" y="774661"/>
            <a:ext cx="8484823" cy="318549"/>
          </a:xfrm>
          <a:prstGeom prst="rect">
            <a:avLst/>
          </a:prstGeom>
          <a:noFill/>
        </p:spPr>
        <p:txBody>
          <a:bodyPr wrap="none" rtlCol="0">
            <a:spAutoFit/>
          </a:bodyPr>
          <a:lstStyle/>
          <a:p>
            <a:pPr>
              <a:lnSpc>
                <a:spcPct val="105000"/>
              </a:lnSpc>
              <a:spcAft>
                <a:spcPts val="800"/>
              </a:spcAft>
            </a:pPr>
            <a:r>
              <a:rPr lang="en-US" sz="1400" b="1" dirty="0">
                <a:latin typeface="Times New Roman" panose="02020603050405020304" pitchFamily="18" charset="0"/>
                <a:ea typeface="Times New Roman" panose="02020603050405020304" pitchFamily="18" charset="0"/>
                <a:cs typeface="Times New Roman" panose="02020603050405020304" pitchFamily="18" charset="0"/>
              </a:rPr>
              <a:t>HYSPLIT 48-hour Back Trajectories from New England (left) May 25, 12:00EDT, (right)May 26, 12:00EDT.</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61" y="1113491"/>
            <a:ext cx="8928084" cy="5564782"/>
          </a:xfrm>
          <a:prstGeom prst="rect">
            <a:avLst/>
          </a:prstGeom>
        </p:spPr>
      </p:pic>
    </p:spTree>
    <p:extLst>
      <p:ext uri="{BB962C8B-B14F-4D97-AF65-F5344CB8AC3E}">
        <p14:creationId xmlns:p14="http://schemas.microsoft.com/office/powerpoint/2010/main" val="4183236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1487" y="1068655"/>
            <a:ext cx="8229600" cy="2710387"/>
          </a:xfrm>
        </p:spPr>
        <p:txBody>
          <a:bodyPr/>
          <a:lstStyle/>
          <a:p>
            <a:r>
              <a:rPr lang="en-US" dirty="0" smtClean="0"/>
              <a:t>May 25-26, 2016 Ozone Exceptional Event Demonstration for Connecticut</a:t>
            </a:r>
            <a:endParaRPr lang="en-US" dirty="0"/>
          </a:p>
        </p:txBody>
      </p:sp>
      <p:sp>
        <p:nvSpPr>
          <p:cNvPr id="4" name="TextBox 3"/>
          <p:cNvSpPr txBox="1"/>
          <p:nvPr/>
        </p:nvSpPr>
        <p:spPr>
          <a:xfrm>
            <a:off x="975102" y="4445433"/>
            <a:ext cx="2976966" cy="769441"/>
          </a:xfrm>
          <a:prstGeom prst="rect">
            <a:avLst/>
          </a:prstGeom>
          <a:noFill/>
        </p:spPr>
        <p:txBody>
          <a:bodyPr wrap="square" rtlCol="0">
            <a:spAutoFit/>
          </a:bodyPr>
          <a:lstStyle/>
          <a:p>
            <a:r>
              <a:rPr lang="en-US" sz="2200" dirty="0" smtClean="0">
                <a:solidFill>
                  <a:srgbClr val="FFFFFF"/>
                </a:solidFill>
              </a:rPr>
              <a:t>Michael Geigert</a:t>
            </a:r>
          </a:p>
          <a:p>
            <a:r>
              <a:rPr lang="en-US" sz="2200" dirty="0" smtClean="0">
                <a:solidFill>
                  <a:srgbClr val="FFFFFF"/>
                </a:solidFill>
              </a:rPr>
              <a:t>SIPRAC May 2017</a:t>
            </a:r>
          </a:p>
        </p:txBody>
      </p:sp>
    </p:spTree>
    <p:extLst>
      <p:ext uri="{BB962C8B-B14F-4D97-AF65-F5344CB8AC3E}">
        <p14:creationId xmlns:p14="http://schemas.microsoft.com/office/powerpoint/2010/main" val="2009053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3200" dirty="0" smtClean="0"/>
              <a:t>Back Trajectories from Westport from Fort McMurray</a:t>
            </a:r>
            <a:endParaRPr lang="en-US" sz="3200" dirty="0"/>
          </a:p>
        </p:txBody>
      </p:sp>
      <p:grpSp>
        <p:nvGrpSpPr>
          <p:cNvPr id="4" name="Group 3"/>
          <p:cNvGrpSpPr/>
          <p:nvPr/>
        </p:nvGrpSpPr>
        <p:grpSpPr>
          <a:xfrm>
            <a:off x="271168" y="892224"/>
            <a:ext cx="8494460" cy="5965776"/>
            <a:chOff x="-1329032" y="-8524"/>
            <a:chExt cx="8494460" cy="5965776"/>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317" y="573865"/>
              <a:ext cx="6967437" cy="5383387"/>
            </a:xfrm>
            <a:prstGeom prst="rect">
              <a:avLst/>
            </a:prstGeom>
          </p:spPr>
        </p:pic>
        <p:sp>
          <p:nvSpPr>
            <p:cNvPr id="6" name="Text Box 152"/>
            <p:cNvSpPr txBox="1"/>
            <p:nvPr/>
          </p:nvSpPr>
          <p:spPr>
            <a:xfrm>
              <a:off x="-1329032" y="-8524"/>
              <a:ext cx="8494460" cy="517065"/>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marL="0" marR="0">
                <a:lnSpc>
                  <a:spcPct val="105000"/>
                </a:lnSpc>
                <a:spcBef>
                  <a:spcPts val="0"/>
                </a:spcBef>
                <a:spcAft>
                  <a:spcPts val="800"/>
                </a:spcAft>
              </a:pPr>
              <a:r>
                <a:rPr lang="en-US"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Hourly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Back Trajectories ending at 4:00 pm LDT on May 25th  with Fire Locations and Satellite AOD from May 20th, showing Path of Transport of Smoke Plume </a:t>
              </a:r>
              <a:r>
                <a:rPr lang="en-US"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Pollutants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to Westport CT.</a:t>
              </a:r>
            </a:p>
          </p:txBody>
        </p:sp>
      </p:grpSp>
    </p:spTree>
    <p:extLst>
      <p:ext uri="{BB962C8B-B14F-4D97-AF65-F5344CB8AC3E}">
        <p14:creationId xmlns:p14="http://schemas.microsoft.com/office/powerpoint/2010/main" val="32192670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Similar Day Analysis- May 25</a:t>
            </a:r>
            <a:r>
              <a:rPr lang="en-US" baseline="30000" dirty="0" smtClean="0"/>
              <a:t>th</a:t>
            </a:r>
            <a:r>
              <a:rPr lang="en-US" dirty="0" smtClean="0"/>
              <a:t> Pattern</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3236" y="752224"/>
            <a:ext cx="4572000" cy="5693026"/>
          </a:xfrm>
          <a:prstGeom prst="rect">
            <a:avLst/>
          </a:prstGeom>
        </p:spPr>
      </p:pic>
      <p:grpSp>
        <p:nvGrpSpPr>
          <p:cNvPr id="4" name="Group 3"/>
          <p:cNvGrpSpPr>
            <a:grpSpLocks noChangeAspect="1"/>
          </p:cNvGrpSpPr>
          <p:nvPr/>
        </p:nvGrpSpPr>
        <p:grpSpPr>
          <a:xfrm>
            <a:off x="91440" y="752224"/>
            <a:ext cx="4389120" cy="3938856"/>
            <a:chOff x="0" y="0"/>
            <a:chExt cx="5722302" cy="5135271"/>
          </a:xfrm>
        </p:grpSpPr>
        <p:sp>
          <p:nvSpPr>
            <p:cNvPr id="6" name="Text Box 69"/>
            <p:cNvSpPr txBox="1"/>
            <p:nvPr/>
          </p:nvSpPr>
          <p:spPr>
            <a:xfrm>
              <a:off x="7937" y="4848919"/>
              <a:ext cx="5714365" cy="286352"/>
            </a:xfrm>
            <a:prstGeom prst="rect">
              <a:avLst/>
            </a:prstGeom>
            <a:solidFill>
              <a:prstClr val="white"/>
            </a:solidFill>
            <a:ln>
              <a:noFill/>
            </a:ln>
            <a:effectLst/>
          </p:spPr>
          <p:txBody>
            <a:bodyPr rot="0" spcFirstLastPara="0" vert="horz" wrap="square" lIns="0" tIns="0" rIns="0" bIns="0" numCol="1" spcCol="0" rtlCol="0" fromWordArt="0" anchor="ctr" anchorCtr="0" forceAA="0" compatLnSpc="1">
              <a:prstTxWarp prst="textNoShape">
                <a:avLst/>
              </a:prstTxWarp>
              <a:spAutoFit/>
            </a:bodyPr>
            <a:lstStyle/>
            <a:p>
              <a:pPr marL="0" marR="0">
                <a:lnSpc>
                  <a:spcPct val="105000"/>
                </a:lnSpc>
                <a:spcBef>
                  <a:spcPts val="0"/>
                </a:spcBef>
                <a:spcAft>
                  <a:spcPts val="800"/>
                </a:spcAft>
              </a:pPr>
              <a:r>
                <a:rPr lang="en-US"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850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mb Reference Pressure Pattern for May 25th, 2016</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714365" cy="4809490"/>
            </a:xfrm>
            <a:prstGeom prst="rect">
              <a:avLst/>
            </a:prstGeom>
          </p:spPr>
        </p:pic>
      </p:gr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4887" y="3551948"/>
            <a:ext cx="4308873" cy="3282950"/>
          </a:xfrm>
          <a:prstGeom prst="rect">
            <a:avLst/>
          </a:prstGeom>
          <a:scene3d>
            <a:camera prst="orthographicFront"/>
            <a:lightRig rig="threePt" dir="t"/>
          </a:scene3d>
          <a:sp3d>
            <a:bevelT/>
            <a:bevelB/>
          </a:sp3d>
        </p:spPr>
      </p:pic>
    </p:spTree>
    <p:extLst>
      <p:ext uri="{BB962C8B-B14F-4D97-AF65-F5344CB8AC3E}">
        <p14:creationId xmlns:p14="http://schemas.microsoft.com/office/powerpoint/2010/main" val="123073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7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Similar Day Analysis</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800400"/>
            <a:ext cx="8961120" cy="2660582"/>
          </a:xfrm>
          <a:prstGeom prst="rect">
            <a:avLst/>
          </a:prstGeom>
          <a:scene3d>
            <a:camera prst="orthographicFront"/>
            <a:lightRig rig="threePt" dir="t"/>
          </a:scene3d>
          <a:sp3d>
            <a:bevelT h="50800"/>
            <a:bevelB h="50800"/>
          </a:sp3d>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0" y="3556000"/>
            <a:ext cx="8961120" cy="2637595"/>
          </a:xfrm>
          <a:prstGeom prst="rect">
            <a:avLst/>
          </a:prstGeom>
          <a:scene3d>
            <a:camera prst="orthographicFront"/>
            <a:lightRig rig="threePt" dir="t"/>
          </a:scene3d>
          <a:sp3d>
            <a:bevelT h="50800"/>
            <a:bevelB h="50800"/>
          </a:sp3d>
        </p:spPr>
      </p:pic>
      <p:sp>
        <p:nvSpPr>
          <p:cNvPr id="5" name="TextBox 4"/>
          <p:cNvSpPr txBox="1"/>
          <p:nvPr/>
        </p:nvSpPr>
        <p:spPr>
          <a:xfrm>
            <a:off x="5981700" y="2954493"/>
            <a:ext cx="1824538" cy="369332"/>
          </a:xfrm>
          <a:prstGeom prst="rect">
            <a:avLst/>
          </a:prstGeom>
          <a:solidFill>
            <a:srgbClr val="92D050"/>
          </a:solidFill>
        </p:spPr>
        <p:txBody>
          <a:bodyPr wrap="none" rtlCol="0">
            <a:spAutoFit/>
          </a:bodyPr>
          <a:lstStyle/>
          <a:p>
            <a:r>
              <a:rPr lang="en-US" dirty="0" smtClean="0"/>
              <a:t>GOOD Air Quality</a:t>
            </a:r>
            <a:endParaRPr lang="en-US" dirty="0"/>
          </a:p>
        </p:txBody>
      </p:sp>
      <p:sp>
        <p:nvSpPr>
          <p:cNvPr id="6" name="TextBox 5"/>
          <p:cNvSpPr txBox="1"/>
          <p:nvPr/>
        </p:nvSpPr>
        <p:spPr>
          <a:xfrm>
            <a:off x="5981700" y="5704043"/>
            <a:ext cx="1824538" cy="369332"/>
          </a:xfrm>
          <a:prstGeom prst="rect">
            <a:avLst/>
          </a:prstGeom>
          <a:solidFill>
            <a:srgbClr val="92D050"/>
          </a:solidFill>
        </p:spPr>
        <p:txBody>
          <a:bodyPr wrap="none" rtlCol="0">
            <a:spAutoFit/>
          </a:bodyPr>
          <a:lstStyle/>
          <a:p>
            <a:r>
              <a:rPr lang="en-US" dirty="0" smtClean="0"/>
              <a:t>GOOD Air Quality</a:t>
            </a:r>
            <a:endParaRPr lang="en-US" dirty="0"/>
          </a:p>
        </p:txBody>
      </p:sp>
    </p:spTree>
    <p:extLst>
      <p:ext uri="{BB962C8B-B14F-4D97-AF65-F5344CB8AC3E}">
        <p14:creationId xmlns:p14="http://schemas.microsoft.com/office/powerpoint/2010/main" val="63022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3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22" y="754380"/>
            <a:ext cx="5658664" cy="6035040"/>
          </a:xfrm>
          <a:prstGeom prst="rect">
            <a:avLst/>
          </a:prstGeom>
        </p:spPr>
      </p:pic>
      <p:sp>
        <p:nvSpPr>
          <p:cNvPr id="2" name="Title 1"/>
          <p:cNvSpPr>
            <a:spLocks noGrp="1"/>
          </p:cNvSpPr>
          <p:nvPr>
            <p:ph type="title"/>
          </p:nvPr>
        </p:nvSpPr>
        <p:spPr>
          <a:xfrm>
            <a:off x="0" y="0"/>
            <a:ext cx="9144000" cy="754380"/>
          </a:xfrm>
        </p:spPr>
        <p:txBody>
          <a:bodyPr/>
          <a:lstStyle/>
          <a:p>
            <a:r>
              <a:rPr lang="en-US" dirty="0" smtClean="0"/>
              <a:t>Westport Ozone Wind Rose</a:t>
            </a:r>
            <a:endParaRPr lang="en-US" dirty="0"/>
          </a:p>
        </p:txBody>
      </p:sp>
      <p:sp>
        <p:nvSpPr>
          <p:cNvPr id="8" name="Content Placeholder 7"/>
          <p:cNvSpPr>
            <a:spLocks noGrp="1"/>
          </p:cNvSpPr>
          <p:nvPr>
            <p:ph idx="1"/>
          </p:nvPr>
        </p:nvSpPr>
        <p:spPr>
          <a:xfrm>
            <a:off x="5658416" y="809897"/>
            <a:ext cx="3485584" cy="5979523"/>
          </a:xfrm>
        </p:spPr>
        <p:txBody>
          <a:bodyPr/>
          <a:lstStyle/>
          <a:p>
            <a:r>
              <a:rPr lang="en-US" sz="2800" dirty="0" smtClean="0"/>
              <a:t>Monitored ozone from April-September 2012-2016;</a:t>
            </a:r>
          </a:p>
          <a:p>
            <a:r>
              <a:rPr lang="en-US" sz="2800" dirty="0" smtClean="0"/>
              <a:t>Predominant wind is from southwest;</a:t>
            </a:r>
          </a:p>
          <a:p>
            <a:r>
              <a:rPr lang="en-US" sz="2800" dirty="0" smtClean="0"/>
              <a:t>Highest ozone levels from southwest </a:t>
            </a:r>
            <a:r>
              <a:rPr lang="en-US" sz="2800" u="sng" dirty="0" smtClean="0"/>
              <a:t>and </a:t>
            </a:r>
            <a:r>
              <a:rPr lang="en-US" sz="2800" dirty="0" smtClean="0"/>
              <a:t>highest proportion of GOOD air quality from same sector.</a:t>
            </a:r>
            <a:endParaRPr lang="en-US" sz="2800" dirty="0"/>
          </a:p>
        </p:txBody>
      </p:sp>
      <p:sp>
        <p:nvSpPr>
          <p:cNvPr id="12" name="Right Brace 11"/>
          <p:cNvSpPr/>
          <p:nvPr/>
        </p:nvSpPr>
        <p:spPr>
          <a:xfrm rot="778195">
            <a:off x="2661169" y="4041615"/>
            <a:ext cx="225591" cy="1498600"/>
          </a:xfrm>
          <a:custGeom>
            <a:avLst/>
            <a:gdLst>
              <a:gd name="connsiteX0" fmla="*/ 0 w 1888860"/>
              <a:gd name="connsiteY0" fmla="*/ 0 h 1498600"/>
              <a:gd name="connsiteX1" fmla="*/ 944430 w 1888860"/>
              <a:gd name="connsiteY1" fmla="*/ 124878 h 1498600"/>
              <a:gd name="connsiteX2" fmla="*/ 944430 w 1888860"/>
              <a:gd name="connsiteY2" fmla="*/ 624422 h 1498600"/>
              <a:gd name="connsiteX3" fmla="*/ 1888860 w 1888860"/>
              <a:gd name="connsiteY3" fmla="*/ 749300 h 1498600"/>
              <a:gd name="connsiteX4" fmla="*/ 944430 w 1888860"/>
              <a:gd name="connsiteY4" fmla="*/ 874178 h 1498600"/>
              <a:gd name="connsiteX5" fmla="*/ 944430 w 1888860"/>
              <a:gd name="connsiteY5" fmla="*/ 1373722 h 1498600"/>
              <a:gd name="connsiteX6" fmla="*/ 0 w 1888860"/>
              <a:gd name="connsiteY6" fmla="*/ 1498600 h 1498600"/>
              <a:gd name="connsiteX7" fmla="*/ 0 w 1888860"/>
              <a:gd name="connsiteY7" fmla="*/ 0 h 1498600"/>
              <a:gd name="connsiteX0" fmla="*/ 0 w 1888860"/>
              <a:gd name="connsiteY0" fmla="*/ 0 h 1498600"/>
              <a:gd name="connsiteX1" fmla="*/ 944430 w 1888860"/>
              <a:gd name="connsiteY1" fmla="*/ 124878 h 1498600"/>
              <a:gd name="connsiteX2" fmla="*/ 944430 w 1888860"/>
              <a:gd name="connsiteY2" fmla="*/ 624422 h 1498600"/>
              <a:gd name="connsiteX3" fmla="*/ 1888860 w 1888860"/>
              <a:gd name="connsiteY3" fmla="*/ 749300 h 1498600"/>
              <a:gd name="connsiteX4" fmla="*/ 944430 w 1888860"/>
              <a:gd name="connsiteY4" fmla="*/ 874178 h 1498600"/>
              <a:gd name="connsiteX5" fmla="*/ 944430 w 1888860"/>
              <a:gd name="connsiteY5" fmla="*/ 1373722 h 1498600"/>
              <a:gd name="connsiteX6" fmla="*/ 0 w 1888860"/>
              <a:gd name="connsiteY6" fmla="*/ 1498600 h 1498600"/>
              <a:gd name="connsiteX0" fmla="*/ 0 w 1888860"/>
              <a:gd name="connsiteY0" fmla="*/ 0 h 1498600"/>
              <a:gd name="connsiteX1" fmla="*/ 944430 w 1888860"/>
              <a:gd name="connsiteY1" fmla="*/ 124878 h 1498600"/>
              <a:gd name="connsiteX2" fmla="*/ 944430 w 1888860"/>
              <a:gd name="connsiteY2" fmla="*/ 624422 h 1498600"/>
              <a:gd name="connsiteX3" fmla="*/ 1888860 w 1888860"/>
              <a:gd name="connsiteY3" fmla="*/ 749300 h 1498600"/>
              <a:gd name="connsiteX4" fmla="*/ 944430 w 1888860"/>
              <a:gd name="connsiteY4" fmla="*/ 874178 h 1498600"/>
              <a:gd name="connsiteX5" fmla="*/ 944430 w 1888860"/>
              <a:gd name="connsiteY5" fmla="*/ 1373722 h 1498600"/>
              <a:gd name="connsiteX6" fmla="*/ 0 w 1888860"/>
              <a:gd name="connsiteY6" fmla="*/ 1498600 h 1498600"/>
              <a:gd name="connsiteX7" fmla="*/ 0 w 1888860"/>
              <a:gd name="connsiteY7" fmla="*/ 0 h 1498600"/>
              <a:gd name="connsiteX0" fmla="*/ 0 w 1888860"/>
              <a:gd name="connsiteY0" fmla="*/ 0 h 1498600"/>
              <a:gd name="connsiteX1" fmla="*/ 944430 w 1888860"/>
              <a:gd name="connsiteY1" fmla="*/ 124878 h 1498600"/>
              <a:gd name="connsiteX2" fmla="*/ 944430 w 1888860"/>
              <a:gd name="connsiteY2" fmla="*/ 624422 h 1498600"/>
              <a:gd name="connsiteX3" fmla="*/ 1503462 w 1888860"/>
              <a:gd name="connsiteY3" fmla="*/ 757367 h 1498600"/>
              <a:gd name="connsiteX4" fmla="*/ 944430 w 1888860"/>
              <a:gd name="connsiteY4" fmla="*/ 874178 h 1498600"/>
              <a:gd name="connsiteX5" fmla="*/ 944430 w 1888860"/>
              <a:gd name="connsiteY5" fmla="*/ 1373722 h 1498600"/>
              <a:gd name="connsiteX6" fmla="*/ 0 w 1888860"/>
              <a:gd name="connsiteY6" fmla="*/ 1498600 h 1498600"/>
              <a:gd name="connsiteX0" fmla="*/ 0 w 1888860"/>
              <a:gd name="connsiteY0" fmla="*/ 0 h 1498600"/>
              <a:gd name="connsiteX1" fmla="*/ 944430 w 1888860"/>
              <a:gd name="connsiteY1" fmla="*/ 124878 h 1498600"/>
              <a:gd name="connsiteX2" fmla="*/ 944430 w 1888860"/>
              <a:gd name="connsiteY2" fmla="*/ 624422 h 1498600"/>
              <a:gd name="connsiteX3" fmla="*/ 1888860 w 1888860"/>
              <a:gd name="connsiteY3" fmla="*/ 749300 h 1498600"/>
              <a:gd name="connsiteX4" fmla="*/ 944430 w 1888860"/>
              <a:gd name="connsiteY4" fmla="*/ 874178 h 1498600"/>
              <a:gd name="connsiteX5" fmla="*/ 944430 w 1888860"/>
              <a:gd name="connsiteY5" fmla="*/ 1373722 h 1498600"/>
              <a:gd name="connsiteX6" fmla="*/ 0 w 1888860"/>
              <a:gd name="connsiteY6" fmla="*/ 1498600 h 1498600"/>
              <a:gd name="connsiteX7" fmla="*/ 0 w 1888860"/>
              <a:gd name="connsiteY7" fmla="*/ 0 h 1498600"/>
              <a:gd name="connsiteX0" fmla="*/ 0 w 1888860"/>
              <a:gd name="connsiteY0" fmla="*/ 0 h 1498600"/>
              <a:gd name="connsiteX1" fmla="*/ 944430 w 1888860"/>
              <a:gd name="connsiteY1" fmla="*/ 124878 h 1498600"/>
              <a:gd name="connsiteX2" fmla="*/ 944430 w 1888860"/>
              <a:gd name="connsiteY2" fmla="*/ 624422 h 1498600"/>
              <a:gd name="connsiteX3" fmla="*/ 1501944 w 1888860"/>
              <a:gd name="connsiteY3" fmla="*/ 748707 h 1498600"/>
              <a:gd name="connsiteX4" fmla="*/ 944430 w 1888860"/>
              <a:gd name="connsiteY4" fmla="*/ 874178 h 1498600"/>
              <a:gd name="connsiteX5" fmla="*/ 944430 w 1888860"/>
              <a:gd name="connsiteY5" fmla="*/ 1373722 h 1498600"/>
              <a:gd name="connsiteX6" fmla="*/ 0 w 1888860"/>
              <a:gd name="connsiteY6" fmla="*/ 1498600 h 1498600"/>
              <a:gd name="connsiteX0" fmla="*/ 0 w 1582922"/>
              <a:gd name="connsiteY0" fmla="*/ 0 h 1498600"/>
              <a:gd name="connsiteX1" fmla="*/ 944430 w 1582922"/>
              <a:gd name="connsiteY1" fmla="*/ 124878 h 1498600"/>
              <a:gd name="connsiteX2" fmla="*/ 944430 w 1582922"/>
              <a:gd name="connsiteY2" fmla="*/ 624422 h 1498600"/>
              <a:gd name="connsiteX3" fmla="*/ 1582922 w 1582922"/>
              <a:gd name="connsiteY3" fmla="*/ 752361 h 1498600"/>
              <a:gd name="connsiteX4" fmla="*/ 944430 w 1582922"/>
              <a:gd name="connsiteY4" fmla="*/ 874178 h 1498600"/>
              <a:gd name="connsiteX5" fmla="*/ 944430 w 1582922"/>
              <a:gd name="connsiteY5" fmla="*/ 1373722 h 1498600"/>
              <a:gd name="connsiteX6" fmla="*/ 0 w 1582922"/>
              <a:gd name="connsiteY6" fmla="*/ 1498600 h 1498600"/>
              <a:gd name="connsiteX7" fmla="*/ 0 w 1582922"/>
              <a:gd name="connsiteY7" fmla="*/ 0 h 1498600"/>
              <a:gd name="connsiteX0" fmla="*/ 0 w 1582922"/>
              <a:gd name="connsiteY0" fmla="*/ 0 h 1498600"/>
              <a:gd name="connsiteX1" fmla="*/ 944430 w 1582922"/>
              <a:gd name="connsiteY1" fmla="*/ 124878 h 1498600"/>
              <a:gd name="connsiteX2" fmla="*/ 944430 w 1582922"/>
              <a:gd name="connsiteY2" fmla="*/ 624422 h 1498600"/>
              <a:gd name="connsiteX3" fmla="*/ 1501944 w 1582922"/>
              <a:gd name="connsiteY3" fmla="*/ 748707 h 1498600"/>
              <a:gd name="connsiteX4" fmla="*/ 944430 w 1582922"/>
              <a:gd name="connsiteY4" fmla="*/ 874178 h 1498600"/>
              <a:gd name="connsiteX5" fmla="*/ 944430 w 1582922"/>
              <a:gd name="connsiteY5" fmla="*/ 1373722 h 1498600"/>
              <a:gd name="connsiteX6" fmla="*/ 0 w 1582922"/>
              <a:gd name="connsiteY6" fmla="*/ 1498600 h 1498600"/>
              <a:gd name="connsiteX0" fmla="*/ 0 w 1501944"/>
              <a:gd name="connsiteY0" fmla="*/ 0 h 1498600"/>
              <a:gd name="connsiteX1" fmla="*/ 944430 w 1501944"/>
              <a:gd name="connsiteY1" fmla="*/ 124878 h 1498600"/>
              <a:gd name="connsiteX2" fmla="*/ 944430 w 1501944"/>
              <a:gd name="connsiteY2" fmla="*/ 624422 h 1498600"/>
              <a:gd name="connsiteX3" fmla="*/ 1462898 w 1501944"/>
              <a:gd name="connsiteY3" fmla="*/ 746627 h 1498600"/>
              <a:gd name="connsiteX4" fmla="*/ 944430 w 1501944"/>
              <a:gd name="connsiteY4" fmla="*/ 874178 h 1498600"/>
              <a:gd name="connsiteX5" fmla="*/ 944430 w 1501944"/>
              <a:gd name="connsiteY5" fmla="*/ 1373722 h 1498600"/>
              <a:gd name="connsiteX6" fmla="*/ 0 w 1501944"/>
              <a:gd name="connsiteY6" fmla="*/ 1498600 h 1498600"/>
              <a:gd name="connsiteX7" fmla="*/ 0 w 1501944"/>
              <a:gd name="connsiteY7" fmla="*/ 0 h 1498600"/>
              <a:gd name="connsiteX0" fmla="*/ 0 w 1501944"/>
              <a:gd name="connsiteY0" fmla="*/ 0 h 1498600"/>
              <a:gd name="connsiteX1" fmla="*/ 944430 w 1501944"/>
              <a:gd name="connsiteY1" fmla="*/ 124878 h 1498600"/>
              <a:gd name="connsiteX2" fmla="*/ 944430 w 1501944"/>
              <a:gd name="connsiteY2" fmla="*/ 624422 h 1498600"/>
              <a:gd name="connsiteX3" fmla="*/ 1501944 w 1501944"/>
              <a:gd name="connsiteY3" fmla="*/ 748707 h 1498600"/>
              <a:gd name="connsiteX4" fmla="*/ 944430 w 1501944"/>
              <a:gd name="connsiteY4" fmla="*/ 874178 h 1498600"/>
              <a:gd name="connsiteX5" fmla="*/ 944430 w 1501944"/>
              <a:gd name="connsiteY5" fmla="*/ 1373722 h 1498600"/>
              <a:gd name="connsiteX6" fmla="*/ 0 w 1501944"/>
              <a:gd name="connsiteY6" fmla="*/ 1498600 h 1498600"/>
              <a:gd name="connsiteX0" fmla="*/ 0 w 1462898"/>
              <a:gd name="connsiteY0" fmla="*/ 0 h 1498600"/>
              <a:gd name="connsiteX1" fmla="*/ 944430 w 1462898"/>
              <a:gd name="connsiteY1" fmla="*/ 124878 h 1498600"/>
              <a:gd name="connsiteX2" fmla="*/ 944430 w 1462898"/>
              <a:gd name="connsiteY2" fmla="*/ 624422 h 1498600"/>
              <a:gd name="connsiteX3" fmla="*/ 1462898 w 1462898"/>
              <a:gd name="connsiteY3" fmla="*/ 746627 h 1498600"/>
              <a:gd name="connsiteX4" fmla="*/ 944430 w 1462898"/>
              <a:gd name="connsiteY4" fmla="*/ 874178 h 1498600"/>
              <a:gd name="connsiteX5" fmla="*/ 944430 w 1462898"/>
              <a:gd name="connsiteY5" fmla="*/ 1373722 h 1498600"/>
              <a:gd name="connsiteX6" fmla="*/ 0 w 1462898"/>
              <a:gd name="connsiteY6" fmla="*/ 1498600 h 1498600"/>
              <a:gd name="connsiteX7" fmla="*/ 0 w 1462898"/>
              <a:gd name="connsiteY7" fmla="*/ 0 h 1498600"/>
              <a:gd name="connsiteX0" fmla="*/ 0 w 1462898"/>
              <a:gd name="connsiteY0" fmla="*/ 0 h 1498600"/>
              <a:gd name="connsiteX1" fmla="*/ 944430 w 1462898"/>
              <a:gd name="connsiteY1" fmla="*/ 124878 h 1498600"/>
              <a:gd name="connsiteX2" fmla="*/ 944430 w 1462898"/>
              <a:gd name="connsiteY2" fmla="*/ 624422 h 1498600"/>
              <a:gd name="connsiteX3" fmla="*/ 1373765 w 1462898"/>
              <a:gd name="connsiteY3" fmla="*/ 747378 h 1498600"/>
              <a:gd name="connsiteX4" fmla="*/ 944430 w 1462898"/>
              <a:gd name="connsiteY4" fmla="*/ 874178 h 1498600"/>
              <a:gd name="connsiteX5" fmla="*/ 944430 w 1462898"/>
              <a:gd name="connsiteY5" fmla="*/ 1373722 h 1498600"/>
              <a:gd name="connsiteX6" fmla="*/ 0 w 1462898"/>
              <a:gd name="connsiteY6" fmla="*/ 1498600 h 1498600"/>
              <a:gd name="connsiteX0" fmla="*/ 0 w 1462898"/>
              <a:gd name="connsiteY0" fmla="*/ 0 h 1498600"/>
              <a:gd name="connsiteX1" fmla="*/ 944430 w 1462898"/>
              <a:gd name="connsiteY1" fmla="*/ 124878 h 1498600"/>
              <a:gd name="connsiteX2" fmla="*/ 944430 w 1462898"/>
              <a:gd name="connsiteY2" fmla="*/ 624422 h 1498600"/>
              <a:gd name="connsiteX3" fmla="*/ 1462898 w 1462898"/>
              <a:gd name="connsiteY3" fmla="*/ 746627 h 1498600"/>
              <a:gd name="connsiteX4" fmla="*/ 944430 w 1462898"/>
              <a:gd name="connsiteY4" fmla="*/ 874178 h 1498600"/>
              <a:gd name="connsiteX5" fmla="*/ 944430 w 1462898"/>
              <a:gd name="connsiteY5" fmla="*/ 1373722 h 1498600"/>
              <a:gd name="connsiteX6" fmla="*/ 0 w 1462898"/>
              <a:gd name="connsiteY6" fmla="*/ 1498600 h 1498600"/>
              <a:gd name="connsiteX7" fmla="*/ 0 w 1462898"/>
              <a:gd name="connsiteY7" fmla="*/ 0 h 1498600"/>
              <a:gd name="connsiteX0" fmla="*/ 0 w 1462898"/>
              <a:gd name="connsiteY0" fmla="*/ 0 h 1498600"/>
              <a:gd name="connsiteX1" fmla="*/ 944430 w 1462898"/>
              <a:gd name="connsiteY1" fmla="*/ 124878 h 1498600"/>
              <a:gd name="connsiteX2" fmla="*/ 944430 w 1462898"/>
              <a:gd name="connsiteY2" fmla="*/ 624422 h 1498600"/>
              <a:gd name="connsiteX3" fmla="*/ 1443047 w 1462898"/>
              <a:gd name="connsiteY3" fmla="*/ 735230 h 1498600"/>
              <a:gd name="connsiteX4" fmla="*/ 944430 w 1462898"/>
              <a:gd name="connsiteY4" fmla="*/ 874178 h 1498600"/>
              <a:gd name="connsiteX5" fmla="*/ 944430 w 1462898"/>
              <a:gd name="connsiteY5" fmla="*/ 1373722 h 1498600"/>
              <a:gd name="connsiteX6" fmla="*/ 0 w 1462898"/>
              <a:gd name="connsiteY6" fmla="*/ 1498600 h 1498600"/>
              <a:gd name="connsiteX0" fmla="*/ 0 w 1461379"/>
              <a:gd name="connsiteY0" fmla="*/ 0 h 1498600"/>
              <a:gd name="connsiteX1" fmla="*/ 944430 w 1461379"/>
              <a:gd name="connsiteY1" fmla="*/ 124878 h 1498600"/>
              <a:gd name="connsiteX2" fmla="*/ 944430 w 1461379"/>
              <a:gd name="connsiteY2" fmla="*/ 624422 h 1498600"/>
              <a:gd name="connsiteX3" fmla="*/ 1461379 w 1461379"/>
              <a:gd name="connsiteY3" fmla="*/ 737966 h 1498600"/>
              <a:gd name="connsiteX4" fmla="*/ 944430 w 1461379"/>
              <a:gd name="connsiteY4" fmla="*/ 874178 h 1498600"/>
              <a:gd name="connsiteX5" fmla="*/ 944430 w 1461379"/>
              <a:gd name="connsiteY5" fmla="*/ 1373722 h 1498600"/>
              <a:gd name="connsiteX6" fmla="*/ 0 w 1461379"/>
              <a:gd name="connsiteY6" fmla="*/ 1498600 h 1498600"/>
              <a:gd name="connsiteX7" fmla="*/ 0 w 1461379"/>
              <a:gd name="connsiteY7" fmla="*/ 0 h 1498600"/>
              <a:gd name="connsiteX0" fmla="*/ 0 w 1461379"/>
              <a:gd name="connsiteY0" fmla="*/ 0 h 1498600"/>
              <a:gd name="connsiteX1" fmla="*/ 944430 w 1461379"/>
              <a:gd name="connsiteY1" fmla="*/ 124878 h 1498600"/>
              <a:gd name="connsiteX2" fmla="*/ 944430 w 1461379"/>
              <a:gd name="connsiteY2" fmla="*/ 624422 h 1498600"/>
              <a:gd name="connsiteX3" fmla="*/ 1443047 w 1461379"/>
              <a:gd name="connsiteY3" fmla="*/ 735230 h 1498600"/>
              <a:gd name="connsiteX4" fmla="*/ 944430 w 1461379"/>
              <a:gd name="connsiteY4" fmla="*/ 874178 h 1498600"/>
              <a:gd name="connsiteX5" fmla="*/ 944430 w 1461379"/>
              <a:gd name="connsiteY5" fmla="*/ 1373722 h 1498600"/>
              <a:gd name="connsiteX6" fmla="*/ 0 w 1461379"/>
              <a:gd name="connsiteY6" fmla="*/ 1498600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379" h="1498600" stroke="0" extrusionOk="0">
                <a:moveTo>
                  <a:pt x="0" y="0"/>
                </a:moveTo>
                <a:cubicBezTo>
                  <a:pt x="521594" y="0"/>
                  <a:pt x="944430" y="55910"/>
                  <a:pt x="944430" y="124878"/>
                </a:cubicBezTo>
                <a:lnTo>
                  <a:pt x="944430" y="624422"/>
                </a:lnTo>
                <a:cubicBezTo>
                  <a:pt x="944430" y="693390"/>
                  <a:pt x="939785" y="737966"/>
                  <a:pt x="1461379" y="737966"/>
                </a:cubicBezTo>
                <a:cubicBezTo>
                  <a:pt x="939785" y="737966"/>
                  <a:pt x="944430" y="805210"/>
                  <a:pt x="944430" y="874178"/>
                </a:cubicBezTo>
                <a:lnTo>
                  <a:pt x="944430" y="1373722"/>
                </a:lnTo>
                <a:cubicBezTo>
                  <a:pt x="944430" y="1442690"/>
                  <a:pt x="521594" y="1498600"/>
                  <a:pt x="0" y="1498600"/>
                </a:cubicBezTo>
                <a:lnTo>
                  <a:pt x="0" y="0"/>
                </a:lnTo>
                <a:close/>
              </a:path>
              <a:path w="1461379" h="1498600" fill="none">
                <a:moveTo>
                  <a:pt x="0" y="0"/>
                </a:moveTo>
                <a:cubicBezTo>
                  <a:pt x="521594" y="0"/>
                  <a:pt x="944430" y="55910"/>
                  <a:pt x="944430" y="124878"/>
                </a:cubicBezTo>
                <a:lnTo>
                  <a:pt x="944430" y="624422"/>
                </a:lnTo>
                <a:cubicBezTo>
                  <a:pt x="944430" y="693390"/>
                  <a:pt x="921453" y="735230"/>
                  <a:pt x="1443047" y="735230"/>
                </a:cubicBezTo>
                <a:cubicBezTo>
                  <a:pt x="921453" y="735230"/>
                  <a:pt x="944430" y="805210"/>
                  <a:pt x="944430" y="874178"/>
                </a:cubicBezTo>
                <a:lnTo>
                  <a:pt x="944430" y="1373722"/>
                </a:lnTo>
                <a:cubicBezTo>
                  <a:pt x="944430" y="1442690"/>
                  <a:pt x="521594" y="1498600"/>
                  <a:pt x="0" y="1498600"/>
                </a:cubicBezTo>
              </a:path>
            </a:pathLst>
          </a:custGeom>
          <a:ln>
            <a:solidFill>
              <a:srgbClr val="008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e 11"/>
          <p:cNvSpPr/>
          <p:nvPr/>
        </p:nvSpPr>
        <p:spPr>
          <a:xfrm rot="778195">
            <a:off x="2431803" y="5924671"/>
            <a:ext cx="188761" cy="207870"/>
          </a:xfrm>
          <a:custGeom>
            <a:avLst/>
            <a:gdLst>
              <a:gd name="connsiteX0" fmla="*/ 0 w 1888860"/>
              <a:gd name="connsiteY0" fmla="*/ 0 h 1498600"/>
              <a:gd name="connsiteX1" fmla="*/ 944430 w 1888860"/>
              <a:gd name="connsiteY1" fmla="*/ 124878 h 1498600"/>
              <a:gd name="connsiteX2" fmla="*/ 944430 w 1888860"/>
              <a:gd name="connsiteY2" fmla="*/ 624422 h 1498600"/>
              <a:gd name="connsiteX3" fmla="*/ 1888860 w 1888860"/>
              <a:gd name="connsiteY3" fmla="*/ 749300 h 1498600"/>
              <a:gd name="connsiteX4" fmla="*/ 944430 w 1888860"/>
              <a:gd name="connsiteY4" fmla="*/ 874178 h 1498600"/>
              <a:gd name="connsiteX5" fmla="*/ 944430 w 1888860"/>
              <a:gd name="connsiteY5" fmla="*/ 1373722 h 1498600"/>
              <a:gd name="connsiteX6" fmla="*/ 0 w 1888860"/>
              <a:gd name="connsiteY6" fmla="*/ 1498600 h 1498600"/>
              <a:gd name="connsiteX7" fmla="*/ 0 w 1888860"/>
              <a:gd name="connsiteY7" fmla="*/ 0 h 1498600"/>
              <a:gd name="connsiteX0" fmla="*/ 0 w 1888860"/>
              <a:gd name="connsiteY0" fmla="*/ 0 h 1498600"/>
              <a:gd name="connsiteX1" fmla="*/ 944430 w 1888860"/>
              <a:gd name="connsiteY1" fmla="*/ 124878 h 1498600"/>
              <a:gd name="connsiteX2" fmla="*/ 944430 w 1888860"/>
              <a:gd name="connsiteY2" fmla="*/ 624422 h 1498600"/>
              <a:gd name="connsiteX3" fmla="*/ 1888860 w 1888860"/>
              <a:gd name="connsiteY3" fmla="*/ 749300 h 1498600"/>
              <a:gd name="connsiteX4" fmla="*/ 944430 w 1888860"/>
              <a:gd name="connsiteY4" fmla="*/ 874178 h 1498600"/>
              <a:gd name="connsiteX5" fmla="*/ 944430 w 1888860"/>
              <a:gd name="connsiteY5" fmla="*/ 1373722 h 1498600"/>
              <a:gd name="connsiteX6" fmla="*/ 0 w 1888860"/>
              <a:gd name="connsiteY6" fmla="*/ 1498600 h 1498600"/>
              <a:gd name="connsiteX0" fmla="*/ 0 w 1888860"/>
              <a:gd name="connsiteY0" fmla="*/ 0 h 1498600"/>
              <a:gd name="connsiteX1" fmla="*/ 944430 w 1888860"/>
              <a:gd name="connsiteY1" fmla="*/ 124878 h 1498600"/>
              <a:gd name="connsiteX2" fmla="*/ 944430 w 1888860"/>
              <a:gd name="connsiteY2" fmla="*/ 624422 h 1498600"/>
              <a:gd name="connsiteX3" fmla="*/ 1888860 w 1888860"/>
              <a:gd name="connsiteY3" fmla="*/ 749300 h 1498600"/>
              <a:gd name="connsiteX4" fmla="*/ 944430 w 1888860"/>
              <a:gd name="connsiteY4" fmla="*/ 874178 h 1498600"/>
              <a:gd name="connsiteX5" fmla="*/ 944430 w 1888860"/>
              <a:gd name="connsiteY5" fmla="*/ 1373722 h 1498600"/>
              <a:gd name="connsiteX6" fmla="*/ 0 w 1888860"/>
              <a:gd name="connsiteY6" fmla="*/ 1498600 h 1498600"/>
              <a:gd name="connsiteX7" fmla="*/ 0 w 1888860"/>
              <a:gd name="connsiteY7" fmla="*/ 0 h 1498600"/>
              <a:gd name="connsiteX0" fmla="*/ 0 w 1888860"/>
              <a:gd name="connsiteY0" fmla="*/ 0 h 1498600"/>
              <a:gd name="connsiteX1" fmla="*/ 944430 w 1888860"/>
              <a:gd name="connsiteY1" fmla="*/ 124878 h 1498600"/>
              <a:gd name="connsiteX2" fmla="*/ 944430 w 1888860"/>
              <a:gd name="connsiteY2" fmla="*/ 624422 h 1498600"/>
              <a:gd name="connsiteX3" fmla="*/ 1503462 w 1888860"/>
              <a:gd name="connsiteY3" fmla="*/ 757367 h 1498600"/>
              <a:gd name="connsiteX4" fmla="*/ 944430 w 1888860"/>
              <a:gd name="connsiteY4" fmla="*/ 874178 h 1498600"/>
              <a:gd name="connsiteX5" fmla="*/ 944430 w 1888860"/>
              <a:gd name="connsiteY5" fmla="*/ 1373722 h 1498600"/>
              <a:gd name="connsiteX6" fmla="*/ 0 w 1888860"/>
              <a:gd name="connsiteY6" fmla="*/ 1498600 h 1498600"/>
              <a:gd name="connsiteX0" fmla="*/ 0 w 1888860"/>
              <a:gd name="connsiteY0" fmla="*/ 0 h 1498600"/>
              <a:gd name="connsiteX1" fmla="*/ 944430 w 1888860"/>
              <a:gd name="connsiteY1" fmla="*/ 124878 h 1498600"/>
              <a:gd name="connsiteX2" fmla="*/ 944430 w 1888860"/>
              <a:gd name="connsiteY2" fmla="*/ 624422 h 1498600"/>
              <a:gd name="connsiteX3" fmla="*/ 1888860 w 1888860"/>
              <a:gd name="connsiteY3" fmla="*/ 749300 h 1498600"/>
              <a:gd name="connsiteX4" fmla="*/ 944430 w 1888860"/>
              <a:gd name="connsiteY4" fmla="*/ 874178 h 1498600"/>
              <a:gd name="connsiteX5" fmla="*/ 944430 w 1888860"/>
              <a:gd name="connsiteY5" fmla="*/ 1373722 h 1498600"/>
              <a:gd name="connsiteX6" fmla="*/ 0 w 1888860"/>
              <a:gd name="connsiteY6" fmla="*/ 1498600 h 1498600"/>
              <a:gd name="connsiteX7" fmla="*/ 0 w 1888860"/>
              <a:gd name="connsiteY7" fmla="*/ 0 h 1498600"/>
              <a:gd name="connsiteX0" fmla="*/ 0 w 1888860"/>
              <a:gd name="connsiteY0" fmla="*/ 0 h 1498600"/>
              <a:gd name="connsiteX1" fmla="*/ 944430 w 1888860"/>
              <a:gd name="connsiteY1" fmla="*/ 124878 h 1498600"/>
              <a:gd name="connsiteX2" fmla="*/ 944430 w 1888860"/>
              <a:gd name="connsiteY2" fmla="*/ 624422 h 1498600"/>
              <a:gd name="connsiteX3" fmla="*/ 1501944 w 1888860"/>
              <a:gd name="connsiteY3" fmla="*/ 748707 h 1498600"/>
              <a:gd name="connsiteX4" fmla="*/ 944430 w 1888860"/>
              <a:gd name="connsiteY4" fmla="*/ 874178 h 1498600"/>
              <a:gd name="connsiteX5" fmla="*/ 944430 w 1888860"/>
              <a:gd name="connsiteY5" fmla="*/ 1373722 h 1498600"/>
              <a:gd name="connsiteX6" fmla="*/ 0 w 1888860"/>
              <a:gd name="connsiteY6" fmla="*/ 1498600 h 1498600"/>
              <a:gd name="connsiteX0" fmla="*/ 0 w 1582922"/>
              <a:gd name="connsiteY0" fmla="*/ 0 h 1498600"/>
              <a:gd name="connsiteX1" fmla="*/ 944430 w 1582922"/>
              <a:gd name="connsiteY1" fmla="*/ 124878 h 1498600"/>
              <a:gd name="connsiteX2" fmla="*/ 944430 w 1582922"/>
              <a:gd name="connsiteY2" fmla="*/ 624422 h 1498600"/>
              <a:gd name="connsiteX3" fmla="*/ 1582922 w 1582922"/>
              <a:gd name="connsiteY3" fmla="*/ 752361 h 1498600"/>
              <a:gd name="connsiteX4" fmla="*/ 944430 w 1582922"/>
              <a:gd name="connsiteY4" fmla="*/ 874178 h 1498600"/>
              <a:gd name="connsiteX5" fmla="*/ 944430 w 1582922"/>
              <a:gd name="connsiteY5" fmla="*/ 1373722 h 1498600"/>
              <a:gd name="connsiteX6" fmla="*/ 0 w 1582922"/>
              <a:gd name="connsiteY6" fmla="*/ 1498600 h 1498600"/>
              <a:gd name="connsiteX7" fmla="*/ 0 w 1582922"/>
              <a:gd name="connsiteY7" fmla="*/ 0 h 1498600"/>
              <a:gd name="connsiteX0" fmla="*/ 0 w 1582922"/>
              <a:gd name="connsiteY0" fmla="*/ 0 h 1498600"/>
              <a:gd name="connsiteX1" fmla="*/ 944430 w 1582922"/>
              <a:gd name="connsiteY1" fmla="*/ 124878 h 1498600"/>
              <a:gd name="connsiteX2" fmla="*/ 944430 w 1582922"/>
              <a:gd name="connsiteY2" fmla="*/ 624422 h 1498600"/>
              <a:gd name="connsiteX3" fmla="*/ 1501944 w 1582922"/>
              <a:gd name="connsiteY3" fmla="*/ 748707 h 1498600"/>
              <a:gd name="connsiteX4" fmla="*/ 944430 w 1582922"/>
              <a:gd name="connsiteY4" fmla="*/ 874178 h 1498600"/>
              <a:gd name="connsiteX5" fmla="*/ 944430 w 1582922"/>
              <a:gd name="connsiteY5" fmla="*/ 1373722 h 1498600"/>
              <a:gd name="connsiteX6" fmla="*/ 0 w 1582922"/>
              <a:gd name="connsiteY6" fmla="*/ 1498600 h 1498600"/>
              <a:gd name="connsiteX0" fmla="*/ 0 w 1501944"/>
              <a:gd name="connsiteY0" fmla="*/ 0 h 1498600"/>
              <a:gd name="connsiteX1" fmla="*/ 944430 w 1501944"/>
              <a:gd name="connsiteY1" fmla="*/ 124878 h 1498600"/>
              <a:gd name="connsiteX2" fmla="*/ 944430 w 1501944"/>
              <a:gd name="connsiteY2" fmla="*/ 624422 h 1498600"/>
              <a:gd name="connsiteX3" fmla="*/ 1462898 w 1501944"/>
              <a:gd name="connsiteY3" fmla="*/ 746627 h 1498600"/>
              <a:gd name="connsiteX4" fmla="*/ 944430 w 1501944"/>
              <a:gd name="connsiteY4" fmla="*/ 874178 h 1498600"/>
              <a:gd name="connsiteX5" fmla="*/ 944430 w 1501944"/>
              <a:gd name="connsiteY5" fmla="*/ 1373722 h 1498600"/>
              <a:gd name="connsiteX6" fmla="*/ 0 w 1501944"/>
              <a:gd name="connsiteY6" fmla="*/ 1498600 h 1498600"/>
              <a:gd name="connsiteX7" fmla="*/ 0 w 1501944"/>
              <a:gd name="connsiteY7" fmla="*/ 0 h 1498600"/>
              <a:gd name="connsiteX0" fmla="*/ 0 w 1501944"/>
              <a:gd name="connsiteY0" fmla="*/ 0 h 1498600"/>
              <a:gd name="connsiteX1" fmla="*/ 944430 w 1501944"/>
              <a:gd name="connsiteY1" fmla="*/ 124878 h 1498600"/>
              <a:gd name="connsiteX2" fmla="*/ 944430 w 1501944"/>
              <a:gd name="connsiteY2" fmla="*/ 624422 h 1498600"/>
              <a:gd name="connsiteX3" fmla="*/ 1501944 w 1501944"/>
              <a:gd name="connsiteY3" fmla="*/ 748707 h 1498600"/>
              <a:gd name="connsiteX4" fmla="*/ 944430 w 1501944"/>
              <a:gd name="connsiteY4" fmla="*/ 874178 h 1498600"/>
              <a:gd name="connsiteX5" fmla="*/ 944430 w 1501944"/>
              <a:gd name="connsiteY5" fmla="*/ 1373722 h 1498600"/>
              <a:gd name="connsiteX6" fmla="*/ 0 w 1501944"/>
              <a:gd name="connsiteY6" fmla="*/ 1498600 h 1498600"/>
              <a:gd name="connsiteX0" fmla="*/ 0 w 1462898"/>
              <a:gd name="connsiteY0" fmla="*/ 0 h 1498600"/>
              <a:gd name="connsiteX1" fmla="*/ 944430 w 1462898"/>
              <a:gd name="connsiteY1" fmla="*/ 124878 h 1498600"/>
              <a:gd name="connsiteX2" fmla="*/ 944430 w 1462898"/>
              <a:gd name="connsiteY2" fmla="*/ 624422 h 1498600"/>
              <a:gd name="connsiteX3" fmla="*/ 1462898 w 1462898"/>
              <a:gd name="connsiteY3" fmla="*/ 746627 h 1498600"/>
              <a:gd name="connsiteX4" fmla="*/ 944430 w 1462898"/>
              <a:gd name="connsiteY4" fmla="*/ 874178 h 1498600"/>
              <a:gd name="connsiteX5" fmla="*/ 944430 w 1462898"/>
              <a:gd name="connsiteY5" fmla="*/ 1373722 h 1498600"/>
              <a:gd name="connsiteX6" fmla="*/ 0 w 1462898"/>
              <a:gd name="connsiteY6" fmla="*/ 1498600 h 1498600"/>
              <a:gd name="connsiteX7" fmla="*/ 0 w 1462898"/>
              <a:gd name="connsiteY7" fmla="*/ 0 h 1498600"/>
              <a:gd name="connsiteX0" fmla="*/ 0 w 1462898"/>
              <a:gd name="connsiteY0" fmla="*/ 0 h 1498600"/>
              <a:gd name="connsiteX1" fmla="*/ 944430 w 1462898"/>
              <a:gd name="connsiteY1" fmla="*/ 124878 h 1498600"/>
              <a:gd name="connsiteX2" fmla="*/ 944430 w 1462898"/>
              <a:gd name="connsiteY2" fmla="*/ 624422 h 1498600"/>
              <a:gd name="connsiteX3" fmla="*/ 1373765 w 1462898"/>
              <a:gd name="connsiteY3" fmla="*/ 747378 h 1498600"/>
              <a:gd name="connsiteX4" fmla="*/ 944430 w 1462898"/>
              <a:gd name="connsiteY4" fmla="*/ 874178 h 1498600"/>
              <a:gd name="connsiteX5" fmla="*/ 944430 w 1462898"/>
              <a:gd name="connsiteY5" fmla="*/ 1373722 h 1498600"/>
              <a:gd name="connsiteX6" fmla="*/ 0 w 1462898"/>
              <a:gd name="connsiteY6" fmla="*/ 1498600 h 1498600"/>
              <a:gd name="connsiteX0" fmla="*/ 0 w 1462898"/>
              <a:gd name="connsiteY0" fmla="*/ 0 h 1498600"/>
              <a:gd name="connsiteX1" fmla="*/ 944430 w 1462898"/>
              <a:gd name="connsiteY1" fmla="*/ 124878 h 1498600"/>
              <a:gd name="connsiteX2" fmla="*/ 944430 w 1462898"/>
              <a:gd name="connsiteY2" fmla="*/ 624422 h 1498600"/>
              <a:gd name="connsiteX3" fmla="*/ 1462898 w 1462898"/>
              <a:gd name="connsiteY3" fmla="*/ 746627 h 1498600"/>
              <a:gd name="connsiteX4" fmla="*/ 944430 w 1462898"/>
              <a:gd name="connsiteY4" fmla="*/ 874178 h 1498600"/>
              <a:gd name="connsiteX5" fmla="*/ 944430 w 1462898"/>
              <a:gd name="connsiteY5" fmla="*/ 1373722 h 1498600"/>
              <a:gd name="connsiteX6" fmla="*/ 0 w 1462898"/>
              <a:gd name="connsiteY6" fmla="*/ 1498600 h 1498600"/>
              <a:gd name="connsiteX7" fmla="*/ 0 w 1462898"/>
              <a:gd name="connsiteY7" fmla="*/ 0 h 1498600"/>
              <a:gd name="connsiteX0" fmla="*/ 0 w 1462898"/>
              <a:gd name="connsiteY0" fmla="*/ 0 h 1498600"/>
              <a:gd name="connsiteX1" fmla="*/ 944430 w 1462898"/>
              <a:gd name="connsiteY1" fmla="*/ 124878 h 1498600"/>
              <a:gd name="connsiteX2" fmla="*/ 944430 w 1462898"/>
              <a:gd name="connsiteY2" fmla="*/ 624422 h 1498600"/>
              <a:gd name="connsiteX3" fmla="*/ 1443047 w 1462898"/>
              <a:gd name="connsiteY3" fmla="*/ 735230 h 1498600"/>
              <a:gd name="connsiteX4" fmla="*/ 944430 w 1462898"/>
              <a:gd name="connsiteY4" fmla="*/ 874178 h 1498600"/>
              <a:gd name="connsiteX5" fmla="*/ 944430 w 1462898"/>
              <a:gd name="connsiteY5" fmla="*/ 1373722 h 1498600"/>
              <a:gd name="connsiteX6" fmla="*/ 0 w 1462898"/>
              <a:gd name="connsiteY6" fmla="*/ 1498600 h 1498600"/>
              <a:gd name="connsiteX0" fmla="*/ 0 w 1461379"/>
              <a:gd name="connsiteY0" fmla="*/ 0 h 1498600"/>
              <a:gd name="connsiteX1" fmla="*/ 944430 w 1461379"/>
              <a:gd name="connsiteY1" fmla="*/ 124878 h 1498600"/>
              <a:gd name="connsiteX2" fmla="*/ 944430 w 1461379"/>
              <a:gd name="connsiteY2" fmla="*/ 624422 h 1498600"/>
              <a:gd name="connsiteX3" fmla="*/ 1461379 w 1461379"/>
              <a:gd name="connsiteY3" fmla="*/ 737966 h 1498600"/>
              <a:gd name="connsiteX4" fmla="*/ 944430 w 1461379"/>
              <a:gd name="connsiteY4" fmla="*/ 874178 h 1498600"/>
              <a:gd name="connsiteX5" fmla="*/ 944430 w 1461379"/>
              <a:gd name="connsiteY5" fmla="*/ 1373722 h 1498600"/>
              <a:gd name="connsiteX6" fmla="*/ 0 w 1461379"/>
              <a:gd name="connsiteY6" fmla="*/ 1498600 h 1498600"/>
              <a:gd name="connsiteX7" fmla="*/ 0 w 1461379"/>
              <a:gd name="connsiteY7" fmla="*/ 0 h 1498600"/>
              <a:gd name="connsiteX0" fmla="*/ 0 w 1461379"/>
              <a:gd name="connsiteY0" fmla="*/ 0 h 1498600"/>
              <a:gd name="connsiteX1" fmla="*/ 944430 w 1461379"/>
              <a:gd name="connsiteY1" fmla="*/ 124878 h 1498600"/>
              <a:gd name="connsiteX2" fmla="*/ 944430 w 1461379"/>
              <a:gd name="connsiteY2" fmla="*/ 624422 h 1498600"/>
              <a:gd name="connsiteX3" fmla="*/ 1443047 w 1461379"/>
              <a:gd name="connsiteY3" fmla="*/ 735230 h 1498600"/>
              <a:gd name="connsiteX4" fmla="*/ 944430 w 1461379"/>
              <a:gd name="connsiteY4" fmla="*/ 874178 h 1498600"/>
              <a:gd name="connsiteX5" fmla="*/ 944430 w 1461379"/>
              <a:gd name="connsiteY5" fmla="*/ 1373722 h 1498600"/>
              <a:gd name="connsiteX6" fmla="*/ 0 w 1461379"/>
              <a:gd name="connsiteY6" fmla="*/ 1498600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379" h="1498600" stroke="0" extrusionOk="0">
                <a:moveTo>
                  <a:pt x="0" y="0"/>
                </a:moveTo>
                <a:cubicBezTo>
                  <a:pt x="521594" y="0"/>
                  <a:pt x="944430" y="55910"/>
                  <a:pt x="944430" y="124878"/>
                </a:cubicBezTo>
                <a:lnTo>
                  <a:pt x="944430" y="624422"/>
                </a:lnTo>
                <a:cubicBezTo>
                  <a:pt x="944430" y="693390"/>
                  <a:pt x="939785" y="737966"/>
                  <a:pt x="1461379" y="737966"/>
                </a:cubicBezTo>
                <a:cubicBezTo>
                  <a:pt x="939785" y="737966"/>
                  <a:pt x="944430" y="805210"/>
                  <a:pt x="944430" y="874178"/>
                </a:cubicBezTo>
                <a:lnTo>
                  <a:pt x="944430" y="1373722"/>
                </a:lnTo>
                <a:cubicBezTo>
                  <a:pt x="944430" y="1442690"/>
                  <a:pt x="521594" y="1498600"/>
                  <a:pt x="0" y="1498600"/>
                </a:cubicBezTo>
                <a:lnTo>
                  <a:pt x="0" y="0"/>
                </a:lnTo>
                <a:close/>
              </a:path>
              <a:path w="1461379" h="1498600" fill="none">
                <a:moveTo>
                  <a:pt x="0" y="0"/>
                </a:moveTo>
                <a:cubicBezTo>
                  <a:pt x="521594" y="0"/>
                  <a:pt x="944430" y="55910"/>
                  <a:pt x="944430" y="124878"/>
                </a:cubicBezTo>
                <a:lnTo>
                  <a:pt x="944430" y="624422"/>
                </a:lnTo>
                <a:cubicBezTo>
                  <a:pt x="944430" y="693390"/>
                  <a:pt x="921453" y="735230"/>
                  <a:pt x="1443047" y="735230"/>
                </a:cubicBezTo>
                <a:cubicBezTo>
                  <a:pt x="921453" y="735230"/>
                  <a:pt x="944430" y="805210"/>
                  <a:pt x="944430" y="874178"/>
                </a:cubicBezTo>
                <a:lnTo>
                  <a:pt x="944430" y="1373722"/>
                </a:lnTo>
                <a:cubicBezTo>
                  <a:pt x="944430" y="1442690"/>
                  <a:pt x="521594" y="1498600"/>
                  <a:pt x="0" y="1498600"/>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rot="646890">
            <a:off x="2913029" y="4800600"/>
            <a:ext cx="1641796" cy="338554"/>
          </a:xfrm>
          <a:prstGeom prst="rect">
            <a:avLst/>
          </a:prstGeom>
          <a:noFill/>
        </p:spPr>
        <p:txBody>
          <a:bodyPr wrap="none" rtlCol="0">
            <a:spAutoFit/>
          </a:bodyPr>
          <a:lstStyle/>
          <a:p>
            <a:r>
              <a:rPr lang="en-US" sz="1600" dirty="0" smtClean="0">
                <a:solidFill>
                  <a:srgbClr val="00863D"/>
                </a:solidFill>
              </a:rPr>
              <a:t>GOOD Air Quality</a:t>
            </a:r>
            <a:endParaRPr lang="en-US" sz="1600" dirty="0">
              <a:solidFill>
                <a:srgbClr val="00863D"/>
              </a:solidFill>
            </a:endParaRPr>
          </a:p>
        </p:txBody>
      </p:sp>
      <p:sp>
        <p:nvSpPr>
          <p:cNvPr id="18" name="TextBox 17"/>
          <p:cNvSpPr txBox="1"/>
          <p:nvPr/>
        </p:nvSpPr>
        <p:spPr>
          <a:xfrm rot="646890">
            <a:off x="2629450" y="6048313"/>
            <a:ext cx="1571264" cy="338554"/>
          </a:xfrm>
          <a:prstGeom prst="rect">
            <a:avLst/>
          </a:prstGeom>
          <a:noFill/>
        </p:spPr>
        <p:txBody>
          <a:bodyPr wrap="none" rtlCol="0">
            <a:spAutoFit/>
          </a:bodyPr>
          <a:lstStyle/>
          <a:p>
            <a:r>
              <a:rPr lang="en-US" sz="1600" dirty="0" smtClean="0">
                <a:solidFill>
                  <a:srgbClr val="FF0000"/>
                </a:solidFill>
              </a:rPr>
              <a:t>USG+ Air Quality</a:t>
            </a:r>
            <a:endParaRPr lang="en-US" sz="1600" dirty="0">
              <a:solidFill>
                <a:srgbClr val="FF0000"/>
              </a:solidFill>
            </a:endParaRPr>
          </a:p>
        </p:txBody>
      </p:sp>
    </p:spTree>
    <p:extLst>
      <p:ext uri="{BB962C8B-B14F-4D97-AF65-F5344CB8AC3E}">
        <p14:creationId xmlns:p14="http://schemas.microsoft.com/office/powerpoint/2010/main" val="327600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40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par>
                          <p:cTn id="8" fill="hold">
                            <p:stCondLst>
                              <p:cond delay="50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par>
                          <p:cTn id="12" fill="hold">
                            <p:stCondLst>
                              <p:cond delay="6000"/>
                            </p:stCondLst>
                            <p:childTnLst>
                              <p:par>
                                <p:cTn id="13" presetID="10" presetClass="entr" presetSubtype="0" fill="hold" grpId="0" nodeType="afterEffect">
                                  <p:stCondLst>
                                    <p:cond delay="20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childTnLst>
                                </p:cTn>
                              </p:par>
                            </p:childTnLst>
                          </p:cTn>
                        </p:par>
                        <p:par>
                          <p:cTn id="16" fill="hold">
                            <p:stCondLst>
                              <p:cond delay="90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Cornwall Ozone Wind Rose</a:t>
            </a:r>
            <a:endParaRPr lang="en-US" dirty="0"/>
          </a:p>
        </p:txBody>
      </p:sp>
      <p:sp>
        <p:nvSpPr>
          <p:cNvPr id="4" name="Content Placeholder 7"/>
          <p:cNvSpPr>
            <a:spLocks noGrp="1"/>
          </p:cNvSpPr>
          <p:nvPr>
            <p:ph idx="1"/>
          </p:nvPr>
        </p:nvSpPr>
        <p:spPr>
          <a:xfrm>
            <a:off x="5658416" y="809897"/>
            <a:ext cx="3485584" cy="5979523"/>
          </a:xfrm>
        </p:spPr>
        <p:txBody>
          <a:bodyPr/>
          <a:lstStyle/>
          <a:p>
            <a:r>
              <a:rPr lang="en-US" sz="2800" dirty="0" smtClean="0"/>
              <a:t>Monitored ozone year-round 2012-2016;</a:t>
            </a:r>
          </a:p>
          <a:p>
            <a:r>
              <a:rPr lang="en-US" sz="2800" dirty="0" smtClean="0"/>
              <a:t>Predominant wind is from northwest;</a:t>
            </a:r>
          </a:p>
          <a:p>
            <a:r>
              <a:rPr lang="en-US" sz="2800" dirty="0" smtClean="0"/>
              <a:t>Highest ozone levels from southwest </a:t>
            </a:r>
            <a:r>
              <a:rPr lang="en-US" sz="2800" u="sng" dirty="0" smtClean="0"/>
              <a:t>and </a:t>
            </a:r>
            <a:r>
              <a:rPr lang="en-US" sz="2800" dirty="0" smtClean="0"/>
              <a:t>highest proportion of GOOD air quality from the northwest quadrant.</a:t>
            </a:r>
            <a:endParaRPr lang="en-US" sz="28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69" y="754380"/>
            <a:ext cx="5644423" cy="6035040"/>
          </a:xfrm>
          <a:prstGeom prst="rect">
            <a:avLst/>
          </a:prstGeom>
          <a:scene3d>
            <a:camera prst="orthographicFront"/>
            <a:lightRig rig="threePt" dir="t"/>
          </a:scene3d>
          <a:sp3d>
            <a:bevelT/>
          </a:sp3d>
        </p:spPr>
      </p:pic>
    </p:spTree>
    <p:extLst>
      <p:ext uri="{BB962C8B-B14F-4D97-AF65-F5344CB8AC3E}">
        <p14:creationId xmlns:p14="http://schemas.microsoft.com/office/powerpoint/2010/main" val="23100799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4000" dirty="0" smtClean="0"/>
              <a:t>Pollutant Charts: May 22-30, 2016 PM2.5</a:t>
            </a:r>
            <a:endParaRPr lang="en-US" sz="4000" dirty="0"/>
          </a:p>
        </p:txBody>
      </p:sp>
      <p:sp>
        <p:nvSpPr>
          <p:cNvPr id="3" name="Content Placeholder 2"/>
          <p:cNvSpPr>
            <a:spLocks noGrp="1"/>
          </p:cNvSpPr>
          <p:nvPr>
            <p:ph idx="1"/>
          </p:nvPr>
        </p:nvSpPr>
        <p:spPr>
          <a:xfrm>
            <a:off x="193206" y="5597434"/>
            <a:ext cx="8757587" cy="1198222"/>
          </a:xfrm>
          <a:solidFill>
            <a:schemeClr val="tx2"/>
          </a:solidFill>
          <a:scene3d>
            <a:camera prst="orthographicFront"/>
            <a:lightRig rig="threePt" dir="t"/>
          </a:scene3d>
          <a:sp3d>
            <a:bevelT/>
          </a:sp3d>
        </p:spPr>
        <p:txBody>
          <a:bodyPr/>
          <a:lstStyle/>
          <a:p>
            <a:r>
              <a:rPr lang="en-US" sz="2800" dirty="0" smtClean="0"/>
              <a:t>Plots of monitored PM2.5 show elevated levels throughout the State from May 25-May 28</a:t>
            </a:r>
            <a:r>
              <a:rPr lang="en-US" sz="2800" baseline="30000" dirty="0" smtClean="0"/>
              <a:t>th</a:t>
            </a:r>
            <a:endParaRPr lang="en-US" sz="2800" dirty="0" smtClean="0"/>
          </a:p>
          <a:p>
            <a:endParaRPr lang="en-US" sz="2800" dirty="0" smtClean="0"/>
          </a:p>
          <a:p>
            <a:endParaRPr lang="en-US" sz="28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207" y="860824"/>
            <a:ext cx="8757586" cy="4430958"/>
          </a:xfrm>
          <a:prstGeom prst="rect">
            <a:avLst/>
          </a:prstGeom>
        </p:spPr>
      </p:pic>
    </p:spTree>
    <p:extLst>
      <p:ext uri="{BB962C8B-B14F-4D97-AF65-F5344CB8AC3E}">
        <p14:creationId xmlns:p14="http://schemas.microsoft.com/office/powerpoint/2010/main" val="18388087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3600" dirty="0" smtClean="0"/>
              <a:t>Cornwall Ozone, CO, Delta C, BC and PM2.5</a:t>
            </a:r>
            <a:endParaRPr lang="en-US" sz="3600" dirty="0"/>
          </a:p>
        </p:txBody>
      </p:sp>
      <p:sp>
        <p:nvSpPr>
          <p:cNvPr id="3" name="Content Placeholder 2"/>
          <p:cNvSpPr>
            <a:spLocks noGrp="1"/>
          </p:cNvSpPr>
          <p:nvPr>
            <p:ph idx="1"/>
          </p:nvPr>
        </p:nvSpPr>
        <p:spPr>
          <a:xfrm>
            <a:off x="5854700" y="832485"/>
            <a:ext cx="3197860" cy="5124178"/>
          </a:xfrm>
        </p:spPr>
        <p:txBody>
          <a:bodyPr/>
          <a:lstStyle/>
          <a:p>
            <a:r>
              <a:rPr lang="en-US" sz="2800" dirty="0" smtClean="0"/>
              <a:t>Pollutants show a marked increase on May 25-26</a:t>
            </a:r>
            <a:r>
              <a:rPr lang="en-US" sz="2800" baseline="30000" dirty="0" smtClean="0"/>
              <a:t>th</a:t>
            </a:r>
            <a:r>
              <a:rPr lang="en-US" sz="2800" dirty="0" smtClean="0"/>
              <a:t>, along with the elevated ozone.</a:t>
            </a:r>
            <a:endParaRPr lang="en-US" sz="28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2453"/>
            <a:ext cx="5760720" cy="6215547"/>
          </a:xfrm>
          <a:prstGeom prst="rect">
            <a:avLst/>
          </a:prstGeom>
        </p:spPr>
      </p:pic>
      <p:cxnSp>
        <p:nvCxnSpPr>
          <p:cNvPr id="7" name="Straight Connector 6"/>
          <p:cNvCxnSpPr/>
          <p:nvPr/>
        </p:nvCxnSpPr>
        <p:spPr>
          <a:xfrm>
            <a:off x="330200" y="1181100"/>
            <a:ext cx="5302250" cy="0"/>
          </a:xfrm>
          <a:prstGeom prst="line">
            <a:avLst/>
          </a:prstGeom>
          <a:ln>
            <a:solidFill>
              <a:srgbClr val="FF9900"/>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842876"/>
            <a:ext cx="837089" cy="369332"/>
          </a:xfrm>
          <a:prstGeom prst="rect">
            <a:avLst/>
          </a:prstGeom>
          <a:noFill/>
        </p:spPr>
        <p:txBody>
          <a:bodyPr wrap="none" rtlCol="0">
            <a:spAutoFit/>
          </a:bodyPr>
          <a:lstStyle/>
          <a:p>
            <a:r>
              <a:rPr lang="en-US" dirty="0" smtClean="0">
                <a:solidFill>
                  <a:srgbClr val="FF0000"/>
                </a:solidFill>
              </a:rPr>
              <a:t>70 ppb</a:t>
            </a:r>
            <a:endParaRPr lang="en-US" dirty="0">
              <a:solidFill>
                <a:srgbClr val="FF0000"/>
              </a:solidFill>
            </a:endParaRPr>
          </a:p>
        </p:txBody>
      </p:sp>
    </p:spTree>
    <p:extLst>
      <p:ext uri="{BB962C8B-B14F-4D97-AF65-F5344CB8AC3E}">
        <p14:creationId xmlns:p14="http://schemas.microsoft.com/office/powerpoint/2010/main" val="219242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9169"/>
          </a:xfrm>
        </p:spPr>
        <p:txBody>
          <a:bodyPr/>
          <a:lstStyle/>
          <a:p>
            <a:r>
              <a:rPr lang="en-US" sz="3200" dirty="0" smtClean="0"/>
              <a:t>New Haven Ceilometer Back Scatter Aerosols</a:t>
            </a:r>
            <a:endParaRPr lang="en-US" sz="3200" dirty="0"/>
          </a:p>
        </p:txBody>
      </p:sp>
      <p:sp>
        <p:nvSpPr>
          <p:cNvPr id="5" name="Content Placeholder 2"/>
          <p:cNvSpPr txBox="1">
            <a:spLocks/>
          </p:cNvSpPr>
          <p:nvPr/>
        </p:nvSpPr>
        <p:spPr>
          <a:xfrm>
            <a:off x="0" y="500432"/>
            <a:ext cx="9144000" cy="411291"/>
          </a:xfrm>
          <a:prstGeom prst="rect">
            <a:avLst/>
          </a:prstGeom>
          <a:solidFill>
            <a:schemeClr val="tx2"/>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dirty="0" smtClean="0"/>
              <a:t>Thick aerosol layer moves over New Haven after 6:00 am LST with mixing layer exceeding 3000 meters during the afternoon.  </a:t>
            </a:r>
            <a:endParaRPr lang="en-US" sz="1400" dirty="0"/>
          </a:p>
        </p:txBody>
      </p:sp>
      <p:sp>
        <p:nvSpPr>
          <p:cNvPr id="16" name="Content Placeholder 15"/>
          <p:cNvSpPr>
            <a:spLocks noGrp="1"/>
          </p:cNvSpPr>
          <p:nvPr>
            <p:ph idx="1"/>
          </p:nvPr>
        </p:nvSpPr>
        <p:spPr/>
        <p:txBody>
          <a:bodyPr/>
          <a:lstStyle/>
          <a:p>
            <a:endParaRPr lang="en-US"/>
          </a:p>
        </p:txBody>
      </p:sp>
      <p:pic>
        <p:nvPicPr>
          <p:cNvPr id="21" name="Picture 20"/>
          <p:cNvPicPr>
            <a:picLocks noChangeAspect="1"/>
          </p:cNvPicPr>
          <p:nvPr/>
        </p:nvPicPr>
        <p:blipFill>
          <a:blip r:embed="rId3"/>
          <a:stretch>
            <a:fillRect/>
          </a:stretch>
        </p:blipFill>
        <p:spPr>
          <a:xfrm>
            <a:off x="619119" y="845301"/>
            <a:ext cx="7905761" cy="5943250"/>
          </a:xfrm>
          <a:prstGeom prst="rect">
            <a:avLst/>
          </a:prstGeom>
          <a:scene3d>
            <a:camera prst="orthographicFront"/>
            <a:lightRig rig="threePt" dir="t"/>
          </a:scene3d>
          <a:sp3d extrusionH="82550" contourW="31750">
            <a:bevelT/>
            <a:bevelB prst="relaxedInset"/>
          </a:sp3d>
        </p:spPr>
      </p:pic>
    </p:spTree>
    <p:extLst>
      <p:ext uri="{BB962C8B-B14F-4D97-AF65-F5344CB8AC3E}">
        <p14:creationId xmlns:p14="http://schemas.microsoft.com/office/powerpoint/2010/main" val="38663675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NE States NOAA Model/ AQI Observed</a:t>
            </a:r>
            <a:endParaRPr lang="en-US" dirty="0"/>
          </a:p>
        </p:txBody>
      </p:sp>
      <p:sp>
        <p:nvSpPr>
          <p:cNvPr id="3" name="Content Placeholder 2"/>
          <p:cNvSpPr>
            <a:spLocks noGrp="1"/>
          </p:cNvSpPr>
          <p:nvPr>
            <p:ph idx="1"/>
          </p:nvPr>
        </p:nvSpPr>
        <p:spPr>
          <a:xfrm>
            <a:off x="220980" y="861060"/>
            <a:ext cx="8618220" cy="4815840"/>
          </a:xfrm>
        </p:spPr>
        <p:txBody>
          <a:bodyPr/>
          <a:lstStyle/>
          <a:p>
            <a:endParaRPr lang="en-US" dirty="0"/>
          </a:p>
        </p:txBody>
      </p:sp>
      <p:grpSp>
        <p:nvGrpSpPr>
          <p:cNvPr id="8" name="Group 7"/>
          <p:cNvGrpSpPr/>
          <p:nvPr/>
        </p:nvGrpSpPr>
        <p:grpSpPr>
          <a:xfrm>
            <a:off x="0" y="731520"/>
            <a:ext cx="4572000" cy="6126480"/>
            <a:chOff x="0" y="731520"/>
            <a:chExt cx="4572000" cy="6126480"/>
          </a:xfrm>
        </p:grpSpPr>
        <p:pic>
          <p:nvPicPr>
            <p:cNvPr id="4" name="Picture 3"/>
            <p:cNvPicPr>
              <a:picLocks noChangeAspect="1"/>
            </p:cNvPicPr>
            <p:nvPr/>
          </p:nvPicPr>
          <p:blipFill rotWithShape="1">
            <a:blip r:embed="rId3"/>
            <a:srcRect t="2873" b="5249"/>
            <a:stretch/>
          </p:blipFill>
          <p:spPr>
            <a:xfrm>
              <a:off x="0" y="3657600"/>
              <a:ext cx="4572000" cy="3200400"/>
            </a:xfrm>
            <a:prstGeom prst="rect">
              <a:avLst/>
            </a:prstGeom>
            <a:ln w="12700">
              <a:solidFill>
                <a:schemeClr val="tx1"/>
              </a:solidFill>
            </a:ln>
          </p:spPr>
        </p:pic>
        <p:pic>
          <p:nvPicPr>
            <p:cNvPr id="6" name="Picture 5"/>
            <p:cNvPicPr>
              <a:picLocks noChangeAspect="1"/>
            </p:cNvPicPr>
            <p:nvPr/>
          </p:nvPicPr>
          <p:blipFill rotWithShape="1">
            <a:blip r:embed="rId4"/>
            <a:srcRect t="29680" b="6319"/>
            <a:stretch/>
          </p:blipFill>
          <p:spPr>
            <a:xfrm>
              <a:off x="0" y="731520"/>
              <a:ext cx="4572000" cy="2926080"/>
            </a:xfrm>
            <a:prstGeom prst="rect">
              <a:avLst/>
            </a:prstGeom>
            <a:ln w="12700">
              <a:solidFill>
                <a:schemeClr val="tx1"/>
              </a:solidFill>
            </a:ln>
          </p:spPr>
        </p:pic>
      </p:grpSp>
      <p:grpSp>
        <p:nvGrpSpPr>
          <p:cNvPr id="9" name="Group 8"/>
          <p:cNvGrpSpPr/>
          <p:nvPr/>
        </p:nvGrpSpPr>
        <p:grpSpPr>
          <a:xfrm>
            <a:off x="4572000" y="731520"/>
            <a:ext cx="4572000" cy="6126480"/>
            <a:chOff x="4572000" y="731520"/>
            <a:chExt cx="4572000" cy="6126480"/>
          </a:xfrm>
        </p:grpSpPr>
        <p:pic>
          <p:nvPicPr>
            <p:cNvPr id="5" name="Picture 4"/>
            <p:cNvPicPr>
              <a:picLocks noChangeAspect="1"/>
            </p:cNvPicPr>
            <p:nvPr/>
          </p:nvPicPr>
          <p:blipFill rotWithShape="1">
            <a:blip r:embed="rId5"/>
            <a:srcRect t="2876" b="5250"/>
            <a:stretch/>
          </p:blipFill>
          <p:spPr>
            <a:xfrm>
              <a:off x="4572000" y="3657600"/>
              <a:ext cx="4572000" cy="3200400"/>
            </a:xfrm>
            <a:prstGeom prst="rect">
              <a:avLst/>
            </a:prstGeom>
            <a:ln w="12700">
              <a:solidFill>
                <a:schemeClr val="tx1"/>
              </a:solidFill>
            </a:ln>
          </p:spPr>
        </p:pic>
        <p:pic>
          <p:nvPicPr>
            <p:cNvPr id="7" name="Picture 6"/>
            <p:cNvPicPr>
              <a:picLocks noChangeAspect="1"/>
            </p:cNvPicPr>
            <p:nvPr/>
          </p:nvPicPr>
          <p:blipFill rotWithShape="1">
            <a:blip r:embed="rId6"/>
            <a:srcRect t="29645" b="6353"/>
            <a:stretch/>
          </p:blipFill>
          <p:spPr>
            <a:xfrm>
              <a:off x="4572000" y="731520"/>
              <a:ext cx="4572000" cy="2926080"/>
            </a:xfrm>
            <a:prstGeom prst="rect">
              <a:avLst/>
            </a:prstGeom>
            <a:ln w="12700">
              <a:solidFill>
                <a:schemeClr val="tx1"/>
              </a:solidFill>
            </a:ln>
          </p:spPr>
        </p:pic>
      </p:grpSp>
    </p:spTree>
    <p:extLst>
      <p:ext uri="{BB962C8B-B14F-4D97-AF65-F5344CB8AC3E}">
        <p14:creationId xmlns:p14="http://schemas.microsoft.com/office/powerpoint/2010/main" val="16316504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Eastern States NOAA Model Bias</a:t>
            </a:r>
            <a:endParaRPr lang="en-US" dirty="0"/>
          </a:p>
        </p:txBody>
      </p:sp>
      <p:sp>
        <p:nvSpPr>
          <p:cNvPr id="3" name="Content Placeholder 2"/>
          <p:cNvSpPr>
            <a:spLocks noGrp="1"/>
          </p:cNvSpPr>
          <p:nvPr>
            <p:ph idx="1"/>
          </p:nvPr>
        </p:nvSpPr>
        <p:spPr>
          <a:xfrm>
            <a:off x="220980" y="861060"/>
            <a:ext cx="8618220" cy="4815840"/>
          </a:xfrm>
        </p:spPr>
        <p:txBody>
          <a:bodyPr/>
          <a:lstStyle/>
          <a:p>
            <a:endParaRPr lang="en-US" dirty="0"/>
          </a:p>
        </p:txBody>
      </p:sp>
      <p:grpSp>
        <p:nvGrpSpPr>
          <p:cNvPr id="10" name="Group 9"/>
          <p:cNvGrpSpPr/>
          <p:nvPr/>
        </p:nvGrpSpPr>
        <p:grpSpPr>
          <a:xfrm>
            <a:off x="277473" y="754380"/>
            <a:ext cx="8677341" cy="6024791"/>
            <a:chOff x="-1026336" y="-637737"/>
            <a:chExt cx="8677341" cy="6024791"/>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89" y="-248905"/>
              <a:ext cx="6714941" cy="5635959"/>
            </a:xfrm>
            <a:prstGeom prst="rect">
              <a:avLst/>
            </a:prstGeom>
          </p:spPr>
        </p:pic>
        <p:sp>
          <p:nvSpPr>
            <p:cNvPr id="12" name="Text Box 90"/>
            <p:cNvSpPr txBox="1"/>
            <p:nvPr/>
          </p:nvSpPr>
          <p:spPr>
            <a:xfrm>
              <a:off x="-1026336" y="-637737"/>
              <a:ext cx="8677341" cy="387798"/>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marL="0" marR="0">
                <a:lnSpc>
                  <a:spcPct val="105000"/>
                </a:lnSpc>
                <a:spcBef>
                  <a:spcPts val="0"/>
                </a:spcBef>
                <a:spcAft>
                  <a:spcPts val="800"/>
                </a:spcAft>
              </a:pPr>
              <a:r>
                <a:rPr lang="en-US"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NOAA </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CMAQ Model Bias Isopleths for May 25, 2016</a:t>
              </a:r>
            </a:p>
          </p:txBody>
        </p:sp>
      </p:grpSp>
    </p:spTree>
    <p:extLst>
      <p:ext uri="{BB962C8B-B14F-4D97-AF65-F5344CB8AC3E}">
        <p14:creationId xmlns:p14="http://schemas.microsoft.com/office/powerpoint/2010/main" val="16041683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Fort McMurray Wildfire</a:t>
            </a:r>
            <a:endParaRPr lang="en-US" dirty="0"/>
          </a:p>
        </p:txBody>
      </p:sp>
      <p:sp>
        <p:nvSpPr>
          <p:cNvPr id="5" name="TextBox 4"/>
          <p:cNvSpPr txBox="1"/>
          <p:nvPr/>
        </p:nvSpPr>
        <p:spPr>
          <a:xfrm>
            <a:off x="50800" y="5382384"/>
            <a:ext cx="9052560" cy="1442639"/>
          </a:xfrm>
          <a:prstGeom prst="rect">
            <a:avLst/>
          </a:prstGeom>
          <a:solidFill>
            <a:schemeClr val="tx2"/>
          </a:solidFill>
          <a:scene3d>
            <a:camera prst="orthographicFront"/>
            <a:lightRig rig="threePt" dir="t"/>
          </a:scene3d>
          <a:sp3d>
            <a:bevelT/>
          </a:sp3d>
        </p:spPr>
        <p:txBody>
          <a:bodyPr wrap="square" rtlCol="0">
            <a:spAutoFit/>
          </a:bodyPr>
          <a:lstStyle/>
          <a:p>
            <a:pPr>
              <a:lnSpc>
                <a:spcPts val="2100"/>
              </a:lnSpc>
            </a:pPr>
            <a:r>
              <a:rPr lang="en-US" sz="2100" dirty="0" smtClean="0"/>
              <a:t>On </a:t>
            </a:r>
            <a:r>
              <a:rPr lang="en-US" sz="2100" dirty="0"/>
              <a:t>May 1, 2016, a wildfire began southwest of Fort McMurray, Alberta, Canada. </a:t>
            </a:r>
            <a:r>
              <a:rPr lang="en-US" sz="2100" dirty="0" smtClean="0"/>
              <a:t>On </a:t>
            </a:r>
            <a:r>
              <a:rPr lang="en-US" sz="2100" dirty="0"/>
              <a:t>May 3, it swept through the community, destroying approximately 2,400 homes </a:t>
            </a:r>
            <a:r>
              <a:rPr lang="en-US" sz="2100" dirty="0" smtClean="0"/>
              <a:t>and </a:t>
            </a:r>
            <a:r>
              <a:rPr lang="en-US" sz="2100" dirty="0"/>
              <a:t>buildings </a:t>
            </a:r>
            <a:r>
              <a:rPr lang="en-US" sz="2100" dirty="0" smtClean="0"/>
              <a:t>and forcing </a:t>
            </a:r>
            <a:r>
              <a:rPr lang="en-US" sz="2100" dirty="0"/>
              <a:t>the largest wildfire evacuation in Albertan </a:t>
            </a:r>
            <a:r>
              <a:rPr lang="en-US" sz="2100" dirty="0" smtClean="0"/>
              <a:t>history. The </a:t>
            </a:r>
            <a:r>
              <a:rPr lang="en-US" sz="2100" dirty="0"/>
              <a:t>fire spread across </a:t>
            </a:r>
            <a:r>
              <a:rPr lang="en-US" sz="2100" dirty="0" smtClean="0"/>
              <a:t>approximately 590,000 </a:t>
            </a:r>
            <a:r>
              <a:rPr lang="en-US" sz="2100" dirty="0"/>
              <a:t>hectares (1,500,000 acres) </a:t>
            </a:r>
            <a:r>
              <a:rPr lang="en-US" sz="2100" dirty="0" smtClean="0"/>
              <a:t>before it </a:t>
            </a:r>
            <a:r>
              <a:rPr lang="en-US" sz="2100" dirty="0"/>
              <a:t>was </a:t>
            </a:r>
            <a:r>
              <a:rPr lang="en-US" sz="2100" dirty="0" smtClean="0"/>
              <a:t>declared </a:t>
            </a:r>
            <a:r>
              <a:rPr lang="en-US" sz="2100" dirty="0"/>
              <a:t>to be under control on July 5, 2016.</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784" y="753586"/>
            <a:ext cx="6858000" cy="4572000"/>
          </a:xfrm>
          <a:prstGeom prst="rect">
            <a:avLst/>
          </a:prstGeom>
          <a:scene3d>
            <a:camera prst="orthographicFront"/>
            <a:lightRig rig="threePt" dir="t"/>
          </a:scene3d>
          <a:sp3d extrusionH="38100" contourW="12700">
            <a:bevelT/>
            <a:bevelB/>
          </a:sp3d>
        </p:spPr>
      </p:pic>
      <p:sp>
        <p:nvSpPr>
          <p:cNvPr id="7" name="Content Placeholder 6"/>
          <p:cNvSpPr>
            <a:spLocks noGrp="1"/>
          </p:cNvSpPr>
          <p:nvPr>
            <p:ph idx="1"/>
          </p:nvPr>
        </p:nvSpPr>
        <p:spPr>
          <a:xfrm>
            <a:off x="1253836" y="811178"/>
            <a:ext cx="1766455" cy="532713"/>
          </a:xfrm>
        </p:spPr>
        <p:txBody>
          <a:bodyPr/>
          <a:lstStyle/>
          <a:p>
            <a:pPr marL="0" indent="0">
              <a:buNone/>
            </a:pPr>
            <a:r>
              <a:rPr lang="en-US" dirty="0" smtClean="0">
                <a:solidFill>
                  <a:srgbClr val="FFFF00"/>
                </a:solidFill>
              </a:rPr>
              <a:t>Oil Sands</a:t>
            </a:r>
            <a:endParaRPr lang="en-US" dirty="0">
              <a:solidFill>
                <a:srgbClr val="FFFF00"/>
              </a:solidFill>
            </a:endParaRPr>
          </a:p>
        </p:txBody>
      </p:sp>
      <p:grpSp>
        <p:nvGrpSpPr>
          <p:cNvPr id="16" name="Group 15"/>
          <p:cNvGrpSpPr/>
          <p:nvPr/>
        </p:nvGrpSpPr>
        <p:grpSpPr>
          <a:xfrm>
            <a:off x="1939636" y="1343891"/>
            <a:ext cx="1080655" cy="1295400"/>
            <a:chOff x="1939636" y="1343891"/>
            <a:chExt cx="1080655" cy="1295400"/>
          </a:xfrm>
        </p:grpSpPr>
        <p:cxnSp>
          <p:nvCxnSpPr>
            <p:cNvPr id="4" name="Straight Arrow Connector 3"/>
            <p:cNvCxnSpPr/>
            <p:nvPr/>
          </p:nvCxnSpPr>
          <p:spPr>
            <a:xfrm>
              <a:off x="2095500" y="1343891"/>
              <a:ext cx="387927" cy="568036"/>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1939636" y="1343891"/>
              <a:ext cx="6928" cy="491836"/>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2"/>
            </p:cNvCxnSpPr>
            <p:nvPr/>
          </p:nvCxnSpPr>
          <p:spPr>
            <a:xfrm>
              <a:off x="2137064" y="1343891"/>
              <a:ext cx="883227" cy="387927"/>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946564" y="1343891"/>
              <a:ext cx="297872" cy="129540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2230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grpId="0" nodeType="withEffect">
                                  <p:stCondLst>
                                    <p:cond delay="300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childTnLst>
                          </p:cTn>
                        </p:par>
                        <p:par>
                          <p:cTn id="11" fill="hold">
                            <p:stCondLst>
                              <p:cond delay="5000"/>
                            </p:stCondLst>
                            <p:childTnLst>
                              <p:par>
                                <p:cTn id="12" presetID="10"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4000" dirty="0" smtClean="0"/>
              <a:t>Westport CT NOAA Model vs. Observations</a:t>
            </a:r>
            <a:endParaRPr lang="en-US" sz="4000" dirty="0"/>
          </a:p>
        </p:txBody>
      </p:sp>
      <p:sp>
        <p:nvSpPr>
          <p:cNvPr id="3" name="Content Placeholder 2"/>
          <p:cNvSpPr>
            <a:spLocks noGrp="1"/>
          </p:cNvSpPr>
          <p:nvPr>
            <p:ph idx="1"/>
          </p:nvPr>
        </p:nvSpPr>
        <p:spPr>
          <a:xfrm>
            <a:off x="220980" y="861060"/>
            <a:ext cx="8618220" cy="4815840"/>
          </a:xfrm>
        </p:spPr>
        <p:txBody>
          <a:bodyPr/>
          <a:lstStyle/>
          <a:p>
            <a:pPr marL="0" indent="0">
              <a:buNone/>
            </a:pPr>
            <a:endParaRPr lang="en-US" sz="2400" dirty="0"/>
          </a:p>
        </p:txBody>
      </p:sp>
      <p:grpSp>
        <p:nvGrpSpPr>
          <p:cNvPr id="5" name="Group 4"/>
          <p:cNvGrpSpPr>
            <a:grpSpLocks noChangeAspect="1"/>
          </p:cNvGrpSpPr>
          <p:nvPr/>
        </p:nvGrpSpPr>
        <p:grpSpPr>
          <a:xfrm>
            <a:off x="393700" y="754380"/>
            <a:ext cx="7969250" cy="5767546"/>
            <a:chOff x="-1828516" y="1016453"/>
            <a:chExt cx="5943876" cy="430432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516" y="1016453"/>
              <a:ext cx="5943600" cy="3859530"/>
            </a:xfrm>
            <a:prstGeom prst="rect">
              <a:avLst/>
            </a:prstGeom>
          </p:spPr>
        </p:pic>
        <p:sp>
          <p:nvSpPr>
            <p:cNvPr id="8" name="Text Box 5"/>
            <p:cNvSpPr txBox="1"/>
            <p:nvPr/>
          </p:nvSpPr>
          <p:spPr>
            <a:xfrm>
              <a:off x="-1828516" y="5079595"/>
              <a:ext cx="5943876" cy="241178"/>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marL="0" marR="0">
                <a:lnSpc>
                  <a:spcPct val="105000"/>
                </a:lnSpc>
                <a:spcBef>
                  <a:spcPts val="0"/>
                </a:spcBef>
                <a:spcAft>
                  <a:spcPts val="800"/>
                </a:spcAft>
              </a:pP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Westport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CT NOAA Model vs. Observed Ozone, May 24-27, 2016</a:t>
              </a:r>
            </a:p>
          </p:txBody>
        </p:sp>
      </p:grpSp>
    </p:spTree>
    <p:extLst>
      <p:ext uri="{BB962C8B-B14F-4D97-AF65-F5344CB8AC3E}">
        <p14:creationId xmlns:p14="http://schemas.microsoft.com/office/powerpoint/2010/main" val="40359043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910" y="0"/>
            <a:ext cx="9144000" cy="754380"/>
          </a:xfrm>
        </p:spPr>
        <p:txBody>
          <a:bodyPr/>
          <a:lstStyle/>
          <a:p>
            <a:r>
              <a:rPr lang="en-US" sz="4800" dirty="0" smtClean="0"/>
              <a:t>Conclusion</a:t>
            </a:r>
            <a:endParaRPr lang="en-US" sz="4800" dirty="0"/>
          </a:p>
        </p:txBody>
      </p:sp>
      <p:sp>
        <p:nvSpPr>
          <p:cNvPr id="3" name="Content Placeholder 2"/>
          <p:cNvSpPr>
            <a:spLocks noGrp="1"/>
          </p:cNvSpPr>
          <p:nvPr>
            <p:ph idx="1"/>
          </p:nvPr>
        </p:nvSpPr>
        <p:spPr>
          <a:xfrm>
            <a:off x="146050" y="754380"/>
            <a:ext cx="8877300" cy="4787265"/>
          </a:xfrm>
        </p:spPr>
        <p:txBody>
          <a:bodyPr/>
          <a:lstStyle/>
          <a:p>
            <a:r>
              <a:rPr lang="en-US" dirty="0" smtClean="0"/>
              <a:t>There is no doubt that the Fort McMurray wildfire plume directly affected ozone production in the </a:t>
            </a:r>
            <a:r>
              <a:rPr lang="en-US" dirty="0"/>
              <a:t>Great </a:t>
            </a:r>
            <a:r>
              <a:rPr lang="en-US" dirty="0" smtClean="0"/>
              <a:t>Lakes’ </a:t>
            </a:r>
            <a:r>
              <a:rPr lang="en-US" dirty="0"/>
              <a:t>States </a:t>
            </a:r>
            <a:r>
              <a:rPr lang="en-US" dirty="0" smtClean="0"/>
              <a:t>and that ozone, as well as residual pollutants from the plume, were transported southeastward to enhance ozone production in the northeast States on May 25-26, 2016;</a:t>
            </a:r>
          </a:p>
          <a:p>
            <a:r>
              <a:rPr lang="en-US" dirty="0" smtClean="0"/>
              <a:t>Data should be excluded for those four monitors that have a critical regulatory significance in Connecticut.</a:t>
            </a:r>
            <a:endParaRPr lang="en-US" dirty="0"/>
          </a:p>
        </p:txBody>
      </p:sp>
    </p:spTree>
    <p:extLst>
      <p:ext uri="{BB962C8B-B14F-4D97-AF65-F5344CB8AC3E}">
        <p14:creationId xmlns:p14="http://schemas.microsoft.com/office/powerpoint/2010/main" val="15923786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7499" y="2636728"/>
            <a:ext cx="1905000" cy="1905000"/>
          </a:xfrm>
          <a:prstGeom prst="rect">
            <a:avLst/>
          </a:prstGeom>
        </p:spPr>
      </p:pic>
    </p:spTree>
    <p:extLst>
      <p:ext uri="{BB962C8B-B14F-4D97-AF65-F5344CB8AC3E}">
        <p14:creationId xmlns:p14="http://schemas.microsoft.com/office/powerpoint/2010/main" val="1210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0"/>
            <a:ext cx="9144000" cy="6096000"/>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95803"/>
            <a:ext cx="9144000" cy="5143500"/>
          </a:xfrm>
          <a:prstGeom prst="rect">
            <a:avLst/>
          </a:prstGeom>
        </p:spPr>
      </p:pic>
      <p:sp>
        <p:nvSpPr>
          <p:cNvPr id="2" name="Title 1"/>
          <p:cNvSpPr>
            <a:spLocks noGrp="1"/>
          </p:cNvSpPr>
          <p:nvPr>
            <p:ph type="title"/>
          </p:nvPr>
        </p:nvSpPr>
        <p:spPr>
          <a:xfrm>
            <a:off x="0" y="-16257"/>
            <a:ext cx="9144000" cy="590532"/>
          </a:xfrm>
          <a:solidFill>
            <a:schemeClr val="tx2"/>
          </a:solidFill>
        </p:spPr>
        <p:txBody>
          <a:bodyPr/>
          <a:lstStyle/>
          <a:p>
            <a:r>
              <a:rPr lang="en-US" sz="3600" dirty="0" smtClean="0"/>
              <a:t>Fort McMurray Wildfire Images</a:t>
            </a:r>
            <a:endParaRPr lang="en-US" sz="3600" dirty="0"/>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46593"/>
            <a:ext cx="9144000" cy="6096000"/>
          </a:xfrm>
          <a:prstGeom prst="rect">
            <a:avLst/>
          </a:prstGeom>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53" y="1068121"/>
            <a:ext cx="9144000" cy="5143500"/>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778109"/>
            <a:ext cx="9144000" cy="6048375"/>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1925" y="893730"/>
            <a:ext cx="8820150" cy="5895975"/>
          </a:xfrm>
          <a:prstGeom prst="rect">
            <a:avLst/>
          </a:prstGeom>
        </p:spPr>
      </p:pic>
      <p:pic>
        <p:nvPicPr>
          <p:cNvPr id="11" name="Content Placeholder 10"/>
          <p:cNvPicPr>
            <a:picLocks noGrp="1" noChangeAspect="1"/>
          </p:cNvPicPr>
          <p:nvPr>
            <p:ph idx="1"/>
          </p:nvPr>
        </p:nvPicPr>
        <p:blipFill>
          <a:blip r:embed="rId9" cstate="print">
            <a:extLst>
              <a:ext uri="{28A0092B-C50C-407E-A947-70E740481C1C}">
                <a14:useLocalDpi xmlns:a14="http://schemas.microsoft.com/office/drawing/2010/main" val="0"/>
              </a:ext>
            </a:extLst>
          </a:blip>
          <a:stretch>
            <a:fillRect/>
          </a:stretch>
        </p:blipFill>
        <p:spPr>
          <a:xfrm>
            <a:off x="111825" y="746593"/>
            <a:ext cx="8920350" cy="6103703"/>
          </a:xfrm>
        </p:spPr>
      </p:pic>
    </p:spTree>
    <p:extLst>
      <p:ext uri="{BB962C8B-B14F-4D97-AF65-F5344CB8AC3E}">
        <p14:creationId xmlns:p14="http://schemas.microsoft.com/office/powerpoint/2010/main" val="112648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par>
                          <p:cTn id="8" fill="hold">
                            <p:stCondLst>
                              <p:cond delay="11000"/>
                            </p:stCondLst>
                            <p:childTnLst>
                              <p:par>
                                <p:cTn id="9" presetID="10" presetClass="entr" presetSubtype="0" fill="hold" nodeType="afterEffect">
                                  <p:stCondLst>
                                    <p:cond delay="40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childTnLst>
                                </p:cTn>
                              </p:par>
                            </p:childTnLst>
                          </p:cTn>
                        </p:par>
                        <p:par>
                          <p:cTn id="12" fill="hold">
                            <p:stCondLst>
                              <p:cond delay="16000"/>
                            </p:stCondLst>
                            <p:childTnLst>
                              <p:par>
                                <p:cTn id="13" presetID="10" presetClass="entr" presetSubtype="0" fill="hold" nodeType="afterEffect">
                                  <p:stCondLst>
                                    <p:cond delay="400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childTnLst>
                                </p:cTn>
                              </p:par>
                            </p:childTnLst>
                          </p:cTn>
                        </p:par>
                        <p:par>
                          <p:cTn id="16" fill="hold">
                            <p:stCondLst>
                              <p:cond delay="21000"/>
                            </p:stCondLst>
                            <p:childTnLst>
                              <p:par>
                                <p:cTn id="17" presetID="10" presetClass="entr" presetSubtype="0" fill="hold" nodeType="afterEffect">
                                  <p:stCondLst>
                                    <p:cond delay="40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childTnLst>
                                </p:cTn>
                              </p:par>
                            </p:childTnLst>
                          </p:cTn>
                        </p:par>
                        <p:par>
                          <p:cTn id="20" fill="hold">
                            <p:stCondLst>
                              <p:cond delay="26000"/>
                            </p:stCondLst>
                            <p:childTnLst>
                              <p:par>
                                <p:cTn id="21" presetID="10" presetClass="entr" presetSubtype="0" fill="hold" nodeType="afterEffect">
                                  <p:stCondLst>
                                    <p:cond delay="400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childTnLst>
                                </p:cTn>
                              </p:par>
                            </p:childTnLst>
                          </p:cTn>
                        </p:par>
                        <p:par>
                          <p:cTn id="24" fill="hold">
                            <p:stCondLst>
                              <p:cond delay="31000"/>
                            </p:stCondLst>
                            <p:childTnLst>
                              <p:par>
                                <p:cTn id="25" presetID="10" presetClass="entr" presetSubtype="0" fill="hold" nodeType="afterEffect">
                                  <p:stCondLst>
                                    <p:cond delay="4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0" y="0"/>
            <a:ext cx="9144000" cy="711200"/>
          </a:xfrm>
        </p:spPr>
        <p:txBody>
          <a:bodyPr/>
          <a:lstStyle/>
          <a:p>
            <a:r>
              <a:rPr lang="en-US" sz="4800" dirty="0" smtClean="0"/>
              <a:t>2016 Exceptional </a:t>
            </a:r>
            <a:r>
              <a:rPr lang="en-US" sz="4800" dirty="0"/>
              <a:t>Events Rule</a:t>
            </a:r>
          </a:p>
        </p:txBody>
      </p:sp>
      <p:sp>
        <p:nvSpPr>
          <p:cNvPr id="2" name="TextBox 1"/>
          <p:cNvSpPr txBox="1"/>
          <p:nvPr/>
        </p:nvSpPr>
        <p:spPr>
          <a:xfrm>
            <a:off x="106325" y="774260"/>
            <a:ext cx="8931349" cy="4955203"/>
          </a:xfrm>
          <a:prstGeom prst="rect">
            <a:avLst/>
          </a:prstGeom>
          <a:gradFill>
            <a:gsLst>
              <a:gs pos="0">
                <a:schemeClr val="bg2">
                  <a:lumMod val="20000"/>
                  <a:lumOff val="80000"/>
                </a:schemeClr>
              </a:gs>
              <a:gs pos="98000">
                <a:schemeClr val="bg2">
                  <a:lumMod val="40000"/>
                  <a:lumOff val="60000"/>
                </a:schemeClr>
              </a:gs>
            </a:gsLst>
            <a:lin ang="5400000" scaled="1"/>
          </a:gradFill>
          <a:ln>
            <a:solidFill>
              <a:schemeClr val="tx1"/>
            </a:solidFill>
          </a:ln>
          <a:effectLst>
            <a:outerShdw blurRad="25400" dist="12700" dir="2700000" algn="tl" rotWithShape="0">
              <a:schemeClr val="bg1">
                <a:alpha val="40000"/>
              </a:schemeClr>
            </a:outerShdw>
          </a:effectLst>
          <a:scene3d>
            <a:camera prst="orthographicFront"/>
            <a:lightRig rig="threePt" dir="t"/>
          </a:scene3d>
          <a:sp3d>
            <a:bevelT/>
          </a:sp3d>
        </p:spPr>
        <p:txBody>
          <a:bodyPr wrap="square" rtlCol="0">
            <a:spAutoFit/>
          </a:bodyPr>
          <a:lstStyle/>
          <a:p>
            <a:r>
              <a:rPr lang="en-US" sz="2200" b="1" dirty="0"/>
              <a:t>On September 16, 2016, the U.S. Environmental Protection Agency (EPA) </a:t>
            </a:r>
            <a:r>
              <a:rPr lang="en-US" sz="2200" b="1" dirty="0" smtClean="0"/>
              <a:t>finalized revisions </a:t>
            </a:r>
            <a:r>
              <a:rPr lang="en-US" sz="2200" b="1" dirty="0"/>
              <a:t>to the 2007 </a:t>
            </a:r>
            <a:r>
              <a:rPr lang="en-US" sz="2200" b="1" dirty="0">
                <a:hlinkClick r:id="rId3"/>
              </a:rPr>
              <a:t>Exceptional Events </a:t>
            </a:r>
            <a:r>
              <a:rPr lang="en-US" sz="2200" b="1" dirty="0" smtClean="0">
                <a:hlinkClick r:id="rId3"/>
              </a:rPr>
              <a:t>Rule</a:t>
            </a:r>
            <a:r>
              <a:rPr lang="en-US" sz="2200" b="1" dirty="0" smtClean="0"/>
              <a:t>. An exceptional event demonstration should include the following:</a:t>
            </a:r>
          </a:p>
          <a:p>
            <a:endParaRPr lang="en-US" sz="1600" b="1" dirty="0" smtClean="0"/>
          </a:p>
          <a:p>
            <a:r>
              <a:rPr lang="en-US" dirty="0" smtClean="0">
                <a:effectLst/>
              </a:rPr>
              <a:t> </a:t>
            </a:r>
            <a:r>
              <a:rPr lang="en-US" dirty="0">
                <a:effectLst>
                  <a:outerShdw blurRad="25400" dist="25400" dir="5400000" algn="t" rotWithShape="0">
                    <a:schemeClr val="bg1">
                      <a:alpha val="40000"/>
                    </a:schemeClr>
                  </a:outerShdw>
                </a:effectLst>
              </a:rPr>
              <a:t>1) </a:t>
            </a:r>
            <a:r>
              <a:rPr lang="en-US" b="1" dirty="0">
                <a:effectLst>
                  <a:outerShdw blurRad="25400" dist="25400" dir="5400000" algn="t" rotWithShape="0">
                    <a:schemeClr val="bg1">
                      <a:alpha val="40000"/>
                    </a:schemeClr>
                  </a:outerShdw>
                </a:effectLst>
              </a:rPr>
              <a:t>A narrative conceptual model</a:t>
            </a:r>
            <a:r>
              <a:rPr lang="en-US" dirty="0">
                <a:effectLst>
                  <a:outerShdw blurRad="25400" dist="25400" dir="5400000" algn="t" rotWithShape="0">
                    <a:schemeClr val="bg1">
                      <a:alpha val="40000"/>
                    </a:schemeClr>
                  </a:outerShdw>
                </a:effectLst>
              </a:rPr>
              <a:t> that describes the event(s) causing the exceedance or violation and a discussion of how emissions from the event(s) led to the exceedance or violation at the affected monitor(s);</a:t>
            </a:r>
          </a:p>
          <a:p>
            <a:r>
              <a:rPr lang="en-US" dirty="0">
                <a:effectLst>
                  <a:outerShdw blurRad="25400" dist="25400" dir="5400000" algn="t" rotWithShape="0">
                    <a:schemeClr val="bg1">
                      <a:alpha val="40000"/>
                    </a:schemeClr>
                  </a:outerShdw>
                </a:effectLst>
              </a:rPr>
              <a:t>2) A demonstration that the event affected air quality in such a way that there exists a </a:t>
            </a:r>
            <a:r>
              <a:rPr lang="en-US" b="1" dirty="0">
                <a:effectLst>
                  <a:outerShdw blurRad="25400" dist="25400" dir="5400000" algn="t" rotWithShape="0">
                    <a:schemeClr val="bg1">
                      <a:alpha val="40000"/>
                    </a:schemeClr>
                  </a:outerShdw>
                </a:effectLst>
              </a:rPr>
              <a:t>clear causal relationship</a:t>
            </a:r>
            <a:r>
              <a:rPr lang="en-US" dirty="0">
                <a:effectLst>
                  <a:outerShdw blurRad="25400" dist="25400" dir="5400000" algn="t" rotWithShape="0">
                    <a:schemeClr val="bg1">
                      <a:alpha val="40000"/>
                    </a:schemeClr>
                  </a:outerShdw>
                </a:effectLst>
              </a:rPr>
              <a:t> between the specific event and the monitored exceedance or violation;</a:t>
            </a:r>
          </a:p>
          <a:p>
            <a:r>
              <a:rPr lang="en-US" dirty="0">
                <a:effectLst>
                  <a:outerShdw blurRad="25400" dist="25400" dir="5400000" algn="t" rotWithShape="0">
                    <a:schemeClr val="bg1">
                      <a:alpha val="40000"/>
                    </a:schemeClr>
                  </a:outerShdw>
                </a:effectLst>
              </a:rPr>
              <a:t>3) Analyses comparing the claimed event-influenced concentration(s) to </a:t>
            </a:r>
            <a:r>
              <a:rPr lang="en-US" b="1" dirty="0">
                <a:effectLst>
                  <a:outerShdw blurRad="25400" dist="25400" dir="5400000" algn="t" rotWithShape="0">
                    <a:schemeClr val="bg1">
                      <a:alpha val="40000"/>
                    </a:schemeClr>
                  </a:outerShdw>
                </a:effectLst>
              </a:rPr>
              <a:t>concentrations at the same monitoring site at other times</a:t>
            </a:r>
            <a:r>
              <a:rPr lang="en-US" dirty="0">
                <a:effectLst>
                  <a:outerShdw blurRad="25400" dist="25400" dir="5400000" algn="t" rotWithShape="0">
                    <a:schemeClr val="bg1">
                      <a:alpha val="40000"/>
                    </a:schemeClr>
                  </a:outerShdw>
                </a:effectLst>
              </a:rPr>
              <a:t>. The Administrator shall not require a State to prove a specific percentile point in the distribution of data;</a:t>
            </a:r>
          </a:p>
          <a:p>
            <a:r>
              <a:rPr lang="en-US" dirty="0">
                <a:effectLst>
                  <a:outerShdw blurRad="25400" dist="25400" dir="5400000" algn="t" rotWithShape="0">
                    <a:schemeClr val="bg1">
                      <a:alpha val="40000"/>
                    </a:schemeClr>
                  </a:outerShdw>
                </a:effectLst>
              </a:rPr>
              <a:t>4) A demonstration that the event was both </a:t>
            </a:r>
            <a:r>
              <a:rPr lang="en-US" b="1" dirty="0">
                <a:effectLst>
                  <a:outerShdw blurRad="25400" dist="25400" dir="5400000" algn="t" rotWithShape="0">
                    <a:schemeClr val="bg1">
                      <a:alpha val="40000"/>
                    </a:schemeClr>
                  </a:outerShdw>
                </a:effectLst>
              </a:rPr>
              <a:t>not reasonably controllable and not reasonably preventable</a:t>
            </a:r>
            <a:r>
              <a:rPr lang="en-US" dirty="0">
                <a:effectLst>
                  <a:outerShdw blurRad="25400" dist="25400" dir="5400000" algn="t" rotWithShape="0">
                    <a:schemeClr val="bg1">
                      <a:alpha val="40000"/>
                    </a:schemeClr>
                  </a:outerShdw>
                </a:effectLst>
              </a:rPr>
              <a:t>;</a:t>
            </a:r>
          </a:p>
          <a:p>
            <a:r>
              <a:rPr lang="en-US" dirty="0">
                <a:effectLst>
                  <a:outerShdw blurRad="25400" dist="25400" dir="5400000" algn="t" rotWithShape="0">
                    <a:schemeClr val="bg1">
                      <a:alpha val="40000"/>
                    </a:schemeClr>
                  </a:outerShdw>
                </a:effectLst>
              </a:rPr>
              <a:t>5) A demonstration that the event was caused by human activity that is </a:t>
            </a:r>
            <a:r>
              <a:rPr lang="en-US" b="1" dirty="0">
                <a:effectLst>
                  <a:outerShdw blurRad="25400" dist="25400" dir="5400000" algn="t" rotWithShape="0">
                    <a:schemeClr val="bg1">
                      <a:alpha val="40000"/>
                    </a:schemeClr>
                  </a:outerShdw>
                </a:effectLst>
              </a:rPr>
              <a:t>unlikely to recur at a particular location or was a natural event</a:t>
            </a:r>
            <a:r>
              <a:rPr lang="en-US" dirty="0">
                <a:effectLst>
                  <a:outerShdw blurRad="25400" dist="25400" dir="5400000" algn="t" rotWithShape="0">
                    <a:schemeClr val="bg1">
                      <a:alpha val="40000"/>
                    </a:schemeClr>
                  </a:outerShdw>
                </a:effectLst>
              </a:rPr>
              <a:t>; and</a:t>
            </a:r>
          </a:p>
          <a:p>
            <a:r>
              <a:rPr lang="en-US" dirty="0">
                <a:effectLst>
                  <a:outerShdw blurRad="25400" dist="25400" dir="5400000" algn="t" rotWithShape="0">
                    <a:schemeClr val="bg1">
                      <a:alpha val="40000"/>
                    </a:schemeClr>
                  </a:outerShdw>
                </a:effectLst>
              </a:rPr>
              <a:t>6) Documentation that the submitting air agency followed the </a:t>
            </a:r>
            <a:r>
              <a:rPr lang="en-US" b="1" dirty="0">
                <a:effectLst>
                  <a:outerShdw blurRad="25400" dist="25400" dir="5400000" algn="t" rotWithShape="0">
                    <a:schemeClr val="bg1">
                      <a:alpha val="40000"/>
                    </a:schemeClr>
                  </a:outerShdw>
                </a:effectLst>
              </a:rPr>
              <a:t>public comment process</a:t>
            </a:r>
            <a:r>
              <a:rPr lang="en-US" dirty="0">
                <a:effectLst>
                  <a:outerShdw blurRad="25400" dist="25400" dir="5400000" algn="t" rotWithShape="0">
                    <a:schemeClr val="bg1">
                      <a:alpha val="40000"/>
                    </a:schemeClr>
                  </a:outerShdw>
                </a:effectLst>
              </a:rPr>
              <a:t>.</a:t>
            </a:r>
          </a:p>
        </p:txBody>
      </p:sp>
    </p:spTree>
    <p:extLst>
      <p:ext uri="{BB962C8B-B14F-4D97-AF65-F5344CB8AC3E}">
        <p14:creationId xmlns:p14="http://schemas.microsoft.com/office/powerpoint/2010/main" val="18178721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0" y="0"/>
            <a:ext cx="9144000" cy="851770"/>
          </a:xfrm>
          <a:solidFill>
            <a:schemeClr val="tx2"/>
          </a:solidFill>
        </p:spPr>
        <p:txBody>
          <a:bodyPr/>
          <a:lstStyle/>
          <a:p>
            <a:pPr>
              <a:spcAft>
                <a:spcPts val="600"/>
              </a:spcAft>
            </a:pPr>
            <a:r>
              <a:rPr lang="en-US" sz="5000" dirty="0" smtClean="0"/>
              <a:t>May 2017 Review and Update</a:t>
            </a:r>
            <a:endParaRPr lang="en-US" sz="5000" dirty="0"/>
          </a:p>
        </p:txBody>
      </p:sp>
      <p:sp>
        <p:nvSpPr>
          <p:cNvPr id="2" name="TextBox 1"/>
          <p:cNvSpPr txBox="1"/>
          <p:nvPr/>
        </p:nvSpPr>
        <p:spPr>
          <a:xfrm>
            <a:off x="106325" y="1093673"/>
            <a:ext cx="8931349" cy="5401479"/>
          </a:xfrm>
          <a:prstGeom prst="rect">
            <a:avLst/>
          </a:prstGeom>
          <a:gradFill>
            <a:gsLst>
              <a:gs pos="0">
                <a:schemeClr val="bg2">
                  <a:lumMod val="20000"/>
                  <a:lumOff val="80000"/>
                </a:schemeClr>
              </a:gs>
              <a:gs pos="98000">
                <a:schemeClr val="bg2">
                  <a:lumMod val="40000"/>
                  <a:lumOff val="60000"/>
                </a:schemeClr>
              </a:gs>
            </a:gsLst>
            <a:lin ang="5400000" scaled="1"/>
          </a:gradFill>
          <a:ln>
            <a:solidFill>
              <a:schemeClr val="tx1"/>
            </a:solidFill>
          </a:ln>
          <a:effectLst>
            <a:outerShdw blurRad="25400" dist="12700" dir="2700000" algn="tl" rotWithShape="0">
              <a:schemeClr val="bg1">
                <a:alpha val="40000"/>
              </a:schemeClr>
            </a:outerShdw>
          </a:effectLst>
          <a:scene3d>
            <a:camera prst="orthographicFront"/>
            <a:lightRig rig="threePt" dir="t"/>
          </a:scene3d>
          <a:sp3d>
            <a:bevelT/>
            <a:bevelB/>
          </a:sp3d>
        </p:spPr>
        <p:txBody>
          <a:bodyPr wrap="square" rtlCol="0">
            <a:spAutoFit/>
          </a:bodyPr>
          <a:lstStyle/>
          <a:p>
            <a:pPr marL="285750" indent="-285750">
              <a:buFont typeface="Arial" panose="020B0604020202020204" pitchFamily="34" charset="0"/>
              <a:buChar char="•"/>
            </a:pPr>
            <a:r>
              <a:rPr lang="en-US" sz="2300" b="1" dirty="0" smtClean="0">
                <a:hlinkClick r:id="rId3"/>
              </a:rPr>
              <a:t>Notification </a:t>
            </a:r>
            <a:r>
              <a:rPr lang="en-US" sz="2300" b="1" dirty="0">
                <a:hlinkClick r:id="rId3"/>
              </a:rPr>
              <a:t>Letter to EPA Region 1, for May 2016 Potential Exceptional Event </a:t>
            </a:r>
            <a:r>
              <a:rPr lang="en-US" sz="2300" b="1" dirty="0" smtClean="0"/>
              <a:t> </a:t>
            </a:r>
          </a:p>
          <a:p>
            <a:pPr marL="742950" lvl="1" indent="-285750">
              <a:buFont typeface="Courier New" panose="02070309020205020404" pitchFamily="49" charset="0"/>
              <a:buChar char="o"/>
            </a:pPr>
            <a:r>
              <a:rPr lang="en-US" sz="2300" dirty="0"/>
              <a:t>S</a:t>
            </a:r>
            <a:r>
              <a:rPr lang="en-US" sz="2300" dirty="0" smtClean="0"/>
              <a:t>ubmitted on September 28, 2016</a:t>
            </a:r>
          </a:p>
          <a:p>
            <a:pPr marL="742950" lvl="1" indent="-285750">
              <a:buFont typeface="Courier New" panose="02070309020205020404" pitchFamily="49" charset="0"/>
              <a:buChar char="o"/>
            </a:pPr>
            <a:r>
              <a:rPr lang="en-US" sz="2300" dirty="0" smtClean="0"/>
              <a:t>Originally included May 25-28 and all Connecticut monitors</a:t>
            </a:r>
          </a:p>
          <a:p>
            <a:pPr marL="285750" indent="-285750">
              <a:buFont typeface="Arial" panose="020B0604020202020204" pitchFamily="34" charset="0"/>
              <a:buChar char="•"/>
            </a:pPr>
            <a:r>
              <a:rPr lang="en-US" sz="2300" b="1" dirty="0">
                <a:hlinkClick r:id="rId4"/>
              </a:rPr>
              <a:t>EPA Response to CT Exceptional Event Request </a:t>
            </a:r>
            <a:endParaRPr lang="en-US" sz="2300" b="1" dirty="0" smtClean="0"/>
          </a:p>
          <a:p>
            <a:pPr marL="742950" lvl="1" indent="-285750">
              <a:buFont typeface="Courier New" panose="02070309020205020404" pitchFamily="49" charset="0"/>
              <a:buChar char="o"/>
            </a:pPr>
            <a:r>
              <a:rPr lang="en-US" sz="2300" dirty="0" smtClean="0"/>
              <a:t>Established deadline of May 31, 2017 for submittal of final demonstration</a:t>
            </a:r>
          </a:p>
          <a:p>
            <a:pPr marL="742950" lvl="1" indent="-285750">
              <a:buFont typeface="Courier New" panose="02070309020205020404" pitchFamily="49" charset="0"/>
              <a:buChar char="o"/>
            </a:pPr>
            <a:r>
              <a:rPr lang="en-US" sz="2300" dirty="0" smtClean="0"/>
              <a:t>Required a 30-day public comment period before final submission</a:t>
            </a:r>
          </a:p>
          <a:p>
            <a:pPr marL="285750" indent="-285750">
              <a:buFont typeface="Arial" panose="020B0604020202020204" pitchFamily="34" charset="0"/>
              <a:buChar char="•"/>
            </a:pPr>
            <a:r>
              <a:rPr lang="en-US" sz="2300" b="1" dirty="0">
                <a:hlinkClick r:id="rId5"/>
              </a:rPr>
              <a:t>Notice of Intent to Submit an Exceptional Event Demonstration to EPA and Opportunity for Public </a:t>
            </a:r>
            <a:r>
              <a:rPr lang="en-US" sz="2300" b="1" dirty="0" smtClean="0">
                <a:hlinkClick r:id="rId5"/>
              </a:rPr>
              <a:t>Comment</a:t>
            </a:r>
            <a:endParaRPr lang="en-US" sz="2300" b="1" dirty="0" smtClean="0"/>
          </a:p>
          <a:p>
            <a:pPr marL="742950" lvl="1" indent="-285750">
              <a:buFont typeface="Courier New" panose="02070309020205020404" pitchFamily="49" charset="0"/>
              <a:buChar char="o"/>
            </a:pPr>
            <a:r>
              <a:rPr lang="en-US" sz="2300" dirty="0" smtClean="0"/>
              <a:t>For the four most critical monitors on May 25-26</a:t>
            </a:r>
            <a:r>
              <a:rPr lang="en-US" sz="2300" baseline="30000" dirty="0" smtClean="0"/>
              <a:t>th</a:t>
            </a:r>
            <a:r>
              <a:rPr lang="en-US" sz="2300" dirty="0" smtClean="0"/>
              <a:t> </a:t>
            </a:r>
          </a:p>
          <a:p>
            <a:pPr marL="742950" lvl="1" indent="-285750">
              <a:buFont typeface="Courier New" panose="02070309020205020404" pitchFamily="49" charset="0"/>
              <a:buChar char="o"/>
            </a:pPr>
            <a:r>
              <a:rPr lang="en-US" sz="2300" dirty="0" smtClean="0"/>
              <a:t>Issued on April 18</a:t>
            </a:r>
            <a:r>
              <a:rPr lang="en-US" sz="2300" baseline="30000" dirty="0" smtClean="0"/>
              <a:t>th</a:t>
            </a:r>
            <a:r>
              <a:rPr lang="en-US" sz="2300" dirty="0" smtClean="0"/>
              <a:t>, 2017 and notification sent to stakeholders</a:t>
            </a:r>
          </a:p>
          <a:p>
            <a:pPr marL="742950" lvl="1" indent="-285750">
              <a:buFont typeface="Courier New" panose="02070309020205020404" pitchFamily="49" charset="0"/>
              <a:buChar char="o"/>
            </a:pPr>
            <a:r>
              <a:rPr lang="en-US" sz="2300" dirty="0" smtClean="0"/>
              <a:t>Comments due by 4:30 PM on May 19, 2016</a:t>
            </a:r>
          </a:p>
          <a:p>
            <a:pPr marL="285750" indent="-285750">
              <a:buFont typeface="Arial" panose="020B0604020202020204" pitchFamily="34" charset="0"/>
              <a:buChar char="•"/>
            </a:pPr>
            <a:r>
              <a:rPr lang="en-US" sz="2300" b="1" dirty="0">
                <a:hlinkClick r:id="rId6" action="ppaction://hlinkfile"/>
              </a:rPr>
              <a:t>Technical Support Document for Exceptional Event Analysis- DRAFT FOR PUBLIC COMMENT</a:t>
            </a:r>
            <a:r>
              <a:rPr lang="en-US" sz="2300" b="1" dirty="0" smtClean="0"/>
              <a:t> </a:t>
            </a:r>
            <a:endParaRPr lang="en-US" sz="2300" b="1" dirty="0">
              <a:effectLst>
                <a:outerShdw blurRad="25400" dist="25400" dir="5400000" algn="t" rotWithShape="0">
                  <a:schemeClr val="bg1">
                    <a:alpha val="40000"/>
                  </a:schemeClr>
                </a:outerShdw>
              </a:effectLst>
            </a:endParaRPr>
          </a:p>
        </p:txBody>
      </p:sp>
    </p:spTree>
    <p:extLst>
      <p:ext uri="{BB962C8B-B14F-4D97-AF65-F5344CB8AC3E}">
        <p14:creationId xmlns:p14="http://schemas.microsoft.com/office/powerpoint/2010/main" val="7455702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 Maximum Daily 8-hr Ozone Averages</a:t>
            </a:r>
            <a:endParaRPr lang="en-US" dirty="0"/>
          </a:p>
        </p:txBody>
      </p:sp>
      <p:sp>
        <p:nvSpPr>
          <p:cNvPr id="3" name="Content Placeholder 2"/>
          <p:cNvSpPr>
            <a:spLocks noGrp="1"/>
          </p:cNvSpPr>
          <p:nvPr>
            <p:ph idx="1"/>
          </p:nvPr>
        </p:nvSpPr>
        <p:spPr>
          <a:xfrm>
            <a:off x="82152" y="4948666"/>
            <a:ext cx="8979693" cy="920625"/>
          </a:xfrm>
          <a:solidFill>
            <a:schemeClr val="tx2"/>
          </a:solidFill>
          <a:effectLst/>
          <a:scene3d>
            <a:camera prst="orthographicFront"/>
            <a:lightRig rig="threePt" dir="t"/>
          </a:scene3d>
          <a:sp3d>
            <a:bevelT/>
          </a:sp3d>
        </p:spPr>
        <p:txBody>
          <a:bodyPr/>
          <a:lstStyle/>
          <a:p>
            <a:r>
              <a:rPr lang="en-US" sz="2600" dirty="0" smtClean="0">
                <a:solidFill>
                  <a:srgbClr val="C00000"/>
                </a:solidFill>
                <a:effectLst>
                  <a:outerShdw blurRad="50800" dist="38100" dir="5400000" algn="t" rotWithShape="0">
                    <a:srgbClr val="000000">
                      <a:alpha val="40000"/>
                    </a:srgbClr>
                  </a:outerShdw>
                </a:effectLst>
              </a:rPr>
              <a:t>May 25-26</a:t>
            </a:r>
            <a:r>
              <a:rPr lang="en-US" sz="2600" baseline="30000" dirty="0" smtClean="0">
                <a:solidFill>
                  <a:srgbClr val="C00000"/>
                </a:solidFill>
                <a:effectLst>
                  <a:outerShdw blurRad="50800" dist="38100" dir="5400000" algn="t" rotWithShape="0">
                    <a:srgbClr val="000000">
                      <a:alpha val="40000"/>
                    </a:srgbClr>
                  </a:outerShdw>
                </a:effectLst>
              </a:rPr>
              <a:t>th</a:t>
            </a:r>
            <a:r>
              <a:rPr lang="en-US" sz="2600" dirty="0" smtClean="0">
                <a:solidFill>
                  <a:srgbClr val="C00000"/>
                </a:solidFill>
                <a:effectLst>
                  <a:outerShdw blurRad="50800" dist="38100" dir="5400000" algn="t" rotWithShape="0">
                    <a:srgbClr val="000000">
                      <a:alpha val="40000"/>
                    </a:srgbClr>
                  </a:outerShdw>
                </a:effectLst>
              </a:rPr>
              <a:t>  had the most  impact on current design values, so requested these 2 days. </a:t>
            </a:r>
          </a:p>
        </p:txBody>
      </p:sp>
      <p:graphicFrame>
        <p:nvGraphicFramePr>
          <p:cNvPr id="4" name="Table 3"/>
          <p:cNvGraphicFramePr>
            <a:graphicFrameLocks noGrp="1"/>
          </p:cNvGraphicFramePr>
          <p:nvPr>
            <p:extLst>
              <p:ext uri="{D42A27DB-BD31-4B8C-83A1-F6EECF244321}">
                <p14:modId xmlns:p14="http://schemas.microsoft.com/office/powerpoint/2010/main" val="2166970215"/>
              </p:ext>
            </p:extLst>
          </p:nvPr>
        </p:nvGraphicFramePr>
        <p:xfrm>
          <a:off x="723507" y="1600154"/>
          <a:ext cx="7416808" cy="3221596"/>
        </p:xfrm>
        <a:graphic>
          <a:graphicData uri="http://schemas.openxmlformats.org/drawingml/2006/table">
            <a:tbl>
              <a:tblPr firstRow="1" firstCol="1" bandRow="1">
                <a:effectLst>
                  <a:outerShdw blurRad="38100" dist="25400" dir="5400000" algn="t" rotWithShape="0">
                    <a:schemeClr val="bg1"/>
                  </a:outerShdw>
                </a:effectLst>
                <a:tableStyleId>{8799B23B-EC83-4686-B30A-512413B5E67A}</a:tableStyleId>
              </a:tblPr>
              <a:tblGrid>
                <a:gridCol w="2829092"/>
                <a:gridCol w="1146929"/>
                <a:gridCol w="1146929"/>
                <a:gridCol w="1146929"/>
                <a:gridCol w="1146929"/>
              </a:tblGrid>
              <a:tr h="285458">
                <a:tc>
                  <a:txBody>
                    <a:bodyPr/>
                    <a:lstStyle/>
                    <a:p>
                      <a:pPr marL="0" marR="0">
                        <a:lnSpc>
                          <a:spcPct val="105000"/>
                        </a:lnSpc>
                        <a:spcBef>
                          <a:spcPts val="0"/>
                        </a:spcBef>
                        <a:spcAft>
                          <a:spcPts val="800"/>
                        </a:spcAft>
                      </a:pPr>
                      <a:r>
                        <a:rPr lang="en-US" sz="1600" dirty="0">
                          <a:effectLst/>
                        </a:rPr>
                        <a:t>Site Name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a:effectLst/>
                        </a:rPr>
                        <a:t>5/25/2016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a:effectLst/>
                        </a:rPr>
                        <a:t>5/26/2016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a:effectLst/>
                        </a:rPr>
                        <a:t>5/27/2016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a:effectLst/>
                        </a:rPr>
                        <a:t>5/28/2016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75263">
                <a:tc>
                  <a:txBody>
                    <a:bodyPr/>
                    <a:lstStyle/>
                    <a:p>
                      <a:pPr marL="0" marR="0">
                        <a:lnSpc>
                          <a:spcPct val="105000"/>
                        </a:lnSpc>
                        <a:spcBef>
                          <a:spcPts val="0"/>
                        </a:spcBef>
                        <a:spcAft>
                          <a:spcPts val="800"/>
                        </a:spcAft>
                      </a:pPr>
                      <a:r>
                        <a:rPr lang="en-US" sz="1600" dirty="0">
                          <a:effectLst/>
                        </a:rPr>
                        <a:t>Abington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dirty="0">
                          <a:effectLst/>
                        </a:rPr>
                        <a:t>76</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a:effectLst/>
                        </a:rPr>
                        <a:t>83</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a:effectLst/>
                        </a:rPr>
                        <a:t>68</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nSpc>
                          <a:spcPct val="105000"/>
                        </a:lnSpc>
                        <a:spcBef>
                          <a:spcPts val="0"/>
                        </a:spcBef>
                        <a:spcAft>
                          <a:spcPts val="800"/>
                        </a:spcAft>
                      </a:pPr>
                      <a:r>
                        <a:rPr lang="en-US" sz="1600" b="1" dirty="0">
                          <a:effectLst/>
                        </a:rPr>
                        <a:t>67</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65068">
                <a:tc>
                  <a:txBody>
                    <a:bodyPr/>
                    <a:lstStyle/>
                    <a:p>
                      <a:pPr marL="0" marR="0">
                        <a:lnSpc>
                          <a:spcPct val="105000"/>
                        </a:lnSpc>
                        <a:spcBef>
                          <a:spcPts val="0"/>
                        </a:spcBef>
                        <a:spcAft>
                          <a:spcPts val="800"/>
                        </a:spcAft>
                      </a:pPr>
                      <a:r>
                        <a:rPr lang="en-US" sz="1600" dirty="0">
                          <a:effectLst/>
                        </a:rPr>
                        <a:t>Cornwall</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dirty="0">
                          <a:effectLst/>
                        </a:rPr>
                        <a:t>81</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91</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a:effectLst/>
                        </a:rPr>
                        <a:t>78</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65</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65068">
                <a:tc>
                  <a:txBody>
                    <a:bodyPr/>
                    <a:lstStyle/>
                    <a:p>
                      <a:pPr marL="0" marR="0">
                        <a:lnSpc>
                          <a:spcPct val="105000"/>
                        </a:lnSpc>
                        <a:spcBef>
                          <a:spcPts val="0"/>
                        </a:spcBef>
                        <a:spcAft>
                          <a:spcPts val="800"/>
                        </a:spcAft>
                      </a:pPr>
                      <a:r>
                        <a:rPr lang="en-US" sz="1600" dirty="0">
                          <a:effectLst/>
                        </a:rPr>
                        <a:t>Danbury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dirty="0">
                          <a:effectLst/>
                        </a:rPr>
                        <a:t>82</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99</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a:effectLst/>
                        </a:rPr>
                        <a:t>81</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a:effectLst/>
                        </a:rPr>
                        <a:t>81</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r h="265068">
                <a:tc>
                  <a:txBody>
                    <a:bodyPr/>
                    <a:lstStyle/>
                    <a:p>
                      <a:pPr marL="0" marR="0">
                        <a:lnSpc>
                          <a:spcPct val="105000"/>
                        </a:lnSpc>
                        <a:spcBef>
                          <a:spcPts val="0"/>
                        </a:spcBef>
                        <a:spcAft>
                          <a:spcPts val="800"/>
                        </a:spcAft>
                      </a:pPr>
                      <a:r>
                        <a:rPr lang="en-US" sz="1600" dirty="0">
                          <a:effectLst/>
                        </a:rPr>
                        <a:t>East Hartford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a:effectLst/>
                        </a:rPr>
                        <a:t>75</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93</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dirty="0">
                          <a:effectLst/>
                        </a:rPr>
                        <a:t>70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nSpc>
                          <a:spcPct val="105000"/>
                        </a:lnSpc>
                        <a:spcBef>
                          <a:spcPts val="0"/>
                        </a:spcBef>
                        <a:spcAft>
                          <a:spcPts val="800"/>
                        </a:spcAft>
                      </a:pPr>
                      <a:r>
                        <a:rPr lang="en-US" sz="1600" b="1">
                          <a:effectLst/>
                        </a:rPr>
                        <a:t>81</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r h="265068">
                <a:tc>
                  <a:txBody>
                    <a:bodyPr/>
                    <a:lstStyle/>
                    <a:p>
                      <a:pPr marL="0" marR="0">
                        <a:lnSpc>
                          <a:spcPct val="105000"/>
                        </a:lnSpc>
                        <a:spcBef>
                          <a:spcPts val="0"/>
                        </a:spcBef>
                        <a:spcAft>
                          <a:spcPts val="800"/>
                        </a:spcAft>
                      </a:pPr>
                      <a:r>
                        <a:rPr lang="en-US" sz="1600" dirty="0">
                          <a:effectLst/>
                        </a:rPr>
                        <a:t>Groton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dirty="0">
                          <a:effectLst/>
                        </a:rPr>
                        <a:t>87</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dirty="0">
                          <a:effectLst/>
                        </a:rPr>
                        <a:t>80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54</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nSpc>
                          <a:spcPct val="105000"/>
                        </a:lnSpc>
                        <a:spcBef>
                          <a:spcPts val="0"/>
                        </a:spcBef>
                        <a:spcAft>
                          <a:spcPts val="800"/>
                        </a:spcAft>
                      </a:pPr>
                      <a:r>
                        <a:rPr lang="en-US" sz="1600" b="1" dirty="0">
                          <a:effectLst/>
                        </a:rPr>
                        <a:t>60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65068">
                <a:tc>
                  <a:txBody>
                    <a:bodyPr/>
                    <a:lstStyle/>
                    <a:p>
                      <a:pPr marL="0" marR="0">
                        <a:lnSpc>
                          <a:spcPct val="105000"/>
                        </a:lnSpc>
                        <a:spcBef>
                          <a:spcPts val="0"/>
                        </a:spcBef>
                        <a:spcAft>
                          <a:spcPts val="800"/>
                        </a:spcAft>
                      </a:pPr>
                      <a:r>
                        <a:rPr lang="en-US" sz="1600" dirty="0">
                          <a:effectLst/>
                        </a:rPr>
                        <a:t>Madison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dirty="0">
                          <a:effectLst/>
                        </a:rPr>
                        <a:t>89</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dirty="0">
                          <a:effectLst/>
                        </a:rPr>
                        <a:t>86</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dirty="0">
                          <a:effectLst/>
                        </a:rPr>
                        <a:t>56</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nSpc>
                          <a:spcPct val="105000"/>
                        </a:lnSpc>
                        <a:spcBef>
                          <a:spcPts val="0"/>
                        </a:spcBef>
                        <a:spcAft>
                          <a:spcPts val="800"/>
                        </a:spcAft>
                      </a:pPr>
                      <a:r>
                        <a:rPr lang="en-US" sz="1600" b="1" dirty="0">
                          <a:effectLst/>
                        </a:rPr>
                        <a:t>63</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65068">
                <a:tc>
                  <a:txBody>
                    <a:bodyPr/>
                    <a:lstStyle/>
                    <a:p>
                      <a:pPr marL="0" marR="0">
                        <a:lnSpc>
                          <a:spcPct val="105000"/>
                        </a:lnSpc>
                        <a:spcBef>
                          <a:spcPts val="0"/>
                        </a:spcBef>
                        <a:spcAft>
                          <a:spcPts val="800"/>
                        </a:spcAft>
                      </a:pPr>
                      <a:r>
                        <a:rPr lang="en-US" sz="1600" dirty="0">
                          <a:effectLst/>
                        </a:rPr>
                        <a:t>Middletown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a:effectLst/>
                        </a:rPr>
                        <a:t>80</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91</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dirty="0">
                          <a:effectLst/>
                        </a:rPr>
                        <a:t>67</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nSpc>
                          <a:spcPct val="105000"/>
                        </a:lnSpc>
                        <a:spcBef>
                          <a:spcPts val="0"/>
                        </a:spcBef>
                        <a:spcAft>
                          <a:spcPts val="800"/>
                        </a:spcAft>
                      </a:pPr>
                      <a:r>
                        <a:rPr lang="en-US" sz="1600" b="1">
                          <a:effectLst/>
                        </a:rPr>
                        <a:t>79</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r h="265068">
                <a:tc>
                  <a:txBody>
                    <a:bodyPr/>
                    <a:lstStyle/>
                    <a:p>
                      <a:pPr marL="0" marR="0">
                        <a:lnSpc>
                          <a:spcPct val="105000"/>
                        </a:lnSpc>
                        <a:spcBef>
                          <a:spcPts val="0"/>
                        </a:spcBef>
                        <a:spcAft>
                          <a:spcPts val="800"/>
                        </a:spcAft>
                      </a:pPr>
                      <a:r>
                        <a:rPr lang="en-US" sz="1600">
                          <a:effectLst/>
                        </a:rPr>
                        <a:t>New Haven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dirty="0">
                          <a:effectLst/>
                        </a:rPr>
                        <a:t>63</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nSpc>
                          <a:spcPct val="105000"/>
                        </a:lnSpc>
                        <a:spcBef>
                          <a:spcPts val="0"/>
                        </a:spcBef>
                        <a:spcAft>
                          <a:spcPts val="800"/>
                        </a:spcAft>
                      </a:pPr>
                      <a:r>
                        <a:rPr lang="en-US" sz="1600" b="1" dirty="0">
                          <a:effectLst/>
                        </a:rPr>
                        <a:t>84</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65</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nSpc>
                          <a:spcPct val="105000"/>
                        </a:lnSpc>
                        <a:spcBef>
                          <a:spcPts val="0"/>
                        </a:spcBef>
                        <a:spcAft>
                          <a:spcPts val="800"/>
                        </a:spcAft>
                      </a:pPr>
                      <a:r>
                        <a:rPr lang="en-US" sz="1600" b="1" dirty="0">
                          <a:effectLst/>
                        </a:rPr>
                        <a:t>73</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r h="265068">
                <a:tc>
                  <a:txBody>
                    <a:bodyPr/>
                    <a:lstStyle/>
                    <a:p>
                      <a:pPr marL="0" marR="0">
                        <a:lnSpc>
                          <a:spcPct val="105000"/>
                        </a:lnSpc>
                        <a:spcBef>
                          <a:spcPts val="0"/>
                        </a:spcBef>
                        <a:spcAft>
                          <a:spcPts val="800"/>
                        </a:spcAft>
                      </a:pPr>
                      <a:r>
                        <a:rPr lang="en-US" sz="1600">
                          <a:effectLst/>
                        </a:rPr>
                        <a:t>Stafford</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a:effectLst/>
                        </a:rPr>
                        <a:t>74</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a:effectLst/>
                        </a:rPr>
                        <a:t>82</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70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gn="l" defTabSz="914400" rtl="0" eaLnBrk="1" latinLnBrk="0" hangingPunct="1">
                        <a:lnSpc>
                          <a:spcPct val="105000"/>
                        </a:lnSpc>
                        <a:spcBef>
                          <a:spcPts val="0"/>
                        </a:spcBef>
                        <a:spcAft>
                          <a:spcPts val="800"/>
                        </a:spcAft>
                      </a:pPr>
                      <a:r>
                        <a:rPr lang="en-US" sz="1600" b="1" kern="1200" dirty="0" smtClean="0">
                          <a:solidFill>
                            <a:schemeClr val="tx1"/>
                          </a:solidFill>
                          <a:effectLst/>
                          <a:latin typeface="+mn-lt"/>
                          <a:ea typeface="+mn-ea"/>
                          <a:cs typeface="+mn-cs"/>
                        </a:rPr>
                        <a:t>73</a:t>
                      </a:r>
                      <a:endParaRPr lang="en-US" sz="1600" b="1" kern="1200" dirty="0">
                        <a:solidFill>
                          <a:schemeClr val="tx1"/>
                        </a:solidFill>
                        <a:effectLst/>
                        <a:latin typeface="+mn-lt"/>
                        <a:ea typeface="+mn-ea"/>
                        <a:cs typeface="+mn-cs"/>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r h="265068">
                <a:tc>
                  <a:txBody>
                    <a:bodyPr/>
                    <a:lstStyle/>
                    <a:p>
                      <a:pPr marL="0" marR="0">
                        <a:lnSpc>
                          <a:spcPct val="105000"/>
                        </a:lnSpc>
                        <a:spcBef>
                          <a:spcPts val="0"/>
                        </a:spcBef>
                        <a:spcAft>
                          <a:spcPts val="800"/>
                        </a:spcAft>
                      </a:pPr>
                      <a:r>
                        <a:rPr lang="en-US" sz="1600">
                          <a:effectLst/>
                        </a:rPr>
                        <a:t>Stratford</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dirty="0">
                          <a:effectLst/>
                        </a:rPr>
                        <a:t>89</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a:effectLst/>
                        </a:rPr>
                        <a:t>76</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a:lnSpc>
                          <a:spcPct val="105000"/>
                        </a:lnSpc>
                        <a:spcBef>
                          <a:spcPts val="0"/>
                        </a:spcBef>
                        <a:spcAft>
                          <a:spcPts val="800"/>
                        </a:spcAft>
                      </a:pPr>
                      <a:r>
                        <a:rPr lang="en-US" sz="1600" b="1" dirty="0">
                          <a:effectLst/>
                        </a:rPr>
                        <a:t>59</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nSpc>
                          <a:spcPct val="105000"/>
                        </a:lnSpc>
                        <a:spcBef>
                          <a:spcPts val="0"/>
                        </a:spcBef>
                        <a:spcAft>
                          <a:spcPts val="800"/>
                        </a:spcAft>
                      </a:pPr>
                      <a:r>
                        <a:rPr lang="en-US" sz="1600" b="1" dirty="0">
                          <a:effectLst/>
                        </a:rPr>
                        <a:t>70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75263">
                <a:tc>
                  <a:txBody>
                    <a:bodyPr/>
                    <a:lstStyle/>
                    <a:p>
                      <a:pPr marL="0" marR="0">
                        <a:lnSpc>
                          <a:spcPct val="105000"/>
                        </a:lnSpc>
                        <a:spcBef>
                          <a:spcPts val="0"/>
                        </a:spcBef>
                        <a:spcAft>
                          <a:spcPts val="800"/>
                        </a:spcAft>
                      </a:pPr>
                      <a:r>
                        <a:rPr lang="en-US" sz="1600" dirty="0">
                          <a:effectLst/>
                        </a:rPr>
                        <a:t>Westport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800"/>
                        </a:spcAft>
                      </a:pPr>
                      <a:r>
                        <a:rPr lang="en-US" sz="1600" b="1" dirty="0">
                          <a:effectLst/>
                        </a:rPr>
                        <a:t>87</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dirty="0">
                          <a:effectLst/>
                        </a:rPr>
                        <a:t>90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a:lnSpc>
                          <a:spcPct val="105000"/>
                        </a:lnSpc>
                        <a:spcBef>
                          <a:spcPts val="0"/>
                        </a:spcBef>
                        <a:spcAft>
                          <a:spcPts val="800"/>
                        </a:spcAft>
                      </a:pPr>
                      <a:r>
                        <a:rPr lang="en-US" sz="1600" b="1" dirty="0">
                          <a:effectLst/>
                        </a:rPr>
                        <a:t>61</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nSpc>
                          <a:spcPct val="105000"/>
                        </a:lnSpc>
                        <a:spcBef>
                          <a:spcPts val="0"/>
                        </a:spcBef>
                        <a:spcAft>
                          <a:spcPts val="800"/>
                        </a:spcAft>
                      </a:pPr>
                      <a:r>
                        <a:rPr lang="en-US" sz="1600" b="1" dirty="0">
                          <a:effectLst/>
                        </a:rPr>
                        <a:t>81</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754" marR="91754"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bl>
          </a:graphicData>
        </a:graphic>
      </p:graphicFrame>
      <p:sp>
        <p:nvSpPr>
          <p:cNvPr id="7" name="Rectangle 1"/>
          <p:cNvSpPr>
            <a:spLocks noChangeArrowheads="1"/>
          </p:cNvSpPr>
          <p:nvPr/>
        </p:nvSpPr>
        <p:spPr bwMode="auto">
          <a:xfrm>
            <a:off x="82153" y="718244"/>
            <a:ext cx="897969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bmk="_Toc480203508">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maximum 8-hour average ozone concentration in parts per billion (ppb) for each ozone monitoring site in Connecticut during the four day May 2016 ozone event.  Data for Connecticut’s Greenwich monitor has been invalidated.</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3513552" y="1549241"/>
            <a:ext cx="2386208" cy="33485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106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350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rotWithShape="1">
          <a:blip r:embed="rId3">
            <a:extLst>
              <a:ext uri="{28A0092B-C50C-407E-A947-70E740481C1C}">
                <a14:useLocalDpi xmlns:a14="http://schemas.microsoft.com/office/drawing/2010/main" val="0"/>
              </a:ext>
            </a:extLst>
          </a:blip>
          <a:srcRect l="3416" t="4143" r="2919" b="4229"/>
          <a:stretch/>
        </p:blipFill>
        <p:spPr>
          <a:xfrm>
            <a:off x="376842" y="443296"/>
            <a:ext cx="8289176" cy="6265075"/>
          </a:xfrm>
        </p:spPr>
      </p:pic>
      <p:sp>
        <p:nvSpPr>
          <p:cNvPr id="5" name="TextBox 4"/>
          <p:cNvSpPr txBox="1"/>
          <p:nvPr/>
        </p:nvSpPr>
        <p:spPr>
          <a:xfrm>
            <a:off x="2439377" y="1414173"/>
            <a:ext cx="2701124" cy="369332"/>
          </a:xfrm>
          <a:prstGeom prst="rect">
            <a:avLst/>
          </a:prstGeom>
          <a:noFill/>
        </p:spPr>
        <p:txBody>
          <a:bodyPr wrap="none" rtlCol="0">
            <a:spAutoFit/>
          </a:bodyPr>
          <a:lstStyle/>
          <a:p>
            <a:r>
              <a:rPr lang="en-US" b="1" dirty="0">
                <a:solidFill>
                  <a:srgbClr val="FF0000"/>
                </a:solidFill>
              </a:rPr>
              <a:t>Elevation: 513 m (1683 </a:t>
            </a:r>
            <a:r>
              <a:rPr lang="en-US" b="1" dirty="0" err="1">
                <a:solidFill>
                  <a:srgbClr val="FF0000"/>
                </a:solidFill>
              </a:rPr>
              <a:t>ft</a:t>
            </a:r>
            <a:r>
              <a:rPr lang="en-US" b="1" dirty="0">
                <a:solidFill>
                  <a:srgbClr val="FF0000"/>
                </a:solidFill>
              </a:rPr>
              <a:t>) </a:t>
            </a:r>
          </a:p>
        </p:txBody>
      </p:sp>
      <p:sp>
        <p:nvSpPr>
          <p:cNvPr id="6" name="Oval 5"/>
          <p:cNvSpPr/>
          <p:nvPr/>
        </p:nvSpPr>
        <p:spPr>
          <a:xfrm>
            <a:off x="2758831" y="1742831"/>
            <a:ext cx="1227015" cy="789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439377" y="5149827"/>
            <a:ext cx="1227015" cy="789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102944" y="1598839"/>
            <a:ext cx="1227015" cy="789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098916" y="1898958"/>
            <a:ext cx="1227015" cy="789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345766" y="-27655"/>
            <a:ext cx="4867679" cy="461665"/>
          </a:xfrm>
          <a:prstGeom prst="rect">
            <a:avLst/>
          </a:prstGeom>
          <a:noFill/>
        </p:spPr>
        <p:txBody>
          <a:bodyPr wrap="none" rtlCol="0">
            <a:spAutoFit/>
          </a:bodyPr>
          <a:lstStyle/>
          <a:p>
            <a:r>
              <a:rPr lang="en-US" sz="2400" b="1" dirty="0" smtClean="0">
                <a:solidFill>
                  <a:schemeClr val="tx1">
                    <a:lumMod val="50000"/>
                  </a:schemeClr>
                </a:solidFill>
              </a:rPr>
              <a:t>Monitors Selected for Data Exclusion</a:t>
            </a:r>
            <a:endParaRPr lang="en-US" sz="2400" b="1" dirty="0">
              <a:solidFill>
                <a:schemeClr val="tx1">
                  <a:lumMod val="50000"/>
                </a:schemeClr>
              </a:solidFill>
            </a:endParaRPr>
          </a:p>
        </p:txBody>
      </p:sp>
      <p:sp>
        <p:nvSpPr>
          <p:cNvPr id="11" name="TextBox 10"/>
          <p:cNvSpPr txBox="1"/>
          <p:nvPr/>
        </p:nvSpPr>
        <p:spPr>
          <a:xfrm>
            <a:off x="2182357" y="5967604"/>
            <a:ext cx="1741054" cy="369332"/>
          </a:xfrm>
          <a:prstGeom prst="rect">
            <a:avLst/>
          </a:prstGeom>
          <a:solidFill>
            <a:schemeClr val="tx2"/>
          </a:solidFill>
        </p:spPr>
        <p:txBody>
          <a:bodyPr wrap="none" lIns="0" tIns="0" rIns="0" bIns="0" rtlCol="0">
            <a:spAutoFit/>
          </a:bodyPr>
          <a:lstStyle/>
          <a:p>
            <a:r>
              <a:rPr lang="en-US" sz="1200" dirty="0" smtClean="0"/>
              <a:t>Greenwich data invalidated,</a:t>
            </a:r>
          </a:p>
          <a:p>
            <a:r>
              <a:rPr lang="en-US" sz="1200" dirty="0" smtClean="0"/>
              <a:t>Design value may change</a:t>
            </a:r>
            <a:endParaRPr lang="en-US" sz="1200" dirty="0"/>
          </a:p>
        </p:txBody>
      </p:sp>
    </p:spTree>
    <p:extLst>
      <p:ext uri="{BB962C8B-B14F-4D97-AF65-F5344CB8AC3E}">
        <p14:creationId xmlns:p14="http://schemas.microsoft.com/office/powerpoint/2010/main" val="308524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500"/>
                            </p:stCondLst>
                            <p:childTnLst>
                              <p:par>
                                <p:cTn id="9" presetID="10" presetClass="entr" presetSubtype="0" fill="hold" grpId="0" nodeType="afterEffect">
                                  <p:stCondLst>
                                    <p:cond delay="20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5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5500"/>
                            </p:stCondLst>
                            <p:childTnLst>
                              <p:par>
                                <p:cTn id="17" presetID="10" presetClass="entr" presetSubtype="0" fill="hold" grpId="0" nodeType="afterEffect">
                                  <p:stCondLst>
                                    <p:cond delay="2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8000"/>
                            </p:stCondLst>
                            <p:childTnLst>
                              <p:par>
                                <p:cTn id="21" presetID="10" presetClass="entr" presetSubtype="0" fill="hold" grpId="0" nodeType="afterEffect">
                                  <p:stCondLst>
                                    <p:cond delay="20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1050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0" y="0"/>
            <a:ext cx="9144000" cy="711200"/>
          </a:xfrm>
        </p:spPr>
        <p:txBody>
          <a:bodyPr/>
          <a:lstStyle/>
          <a:p>
            <a:r>
              <a:rPr lang="en-US" sz="4800" dirty="0" smtClean="0"/>
              <a:t>Hourly Ozone May 24-30, 2016</a:t>
            </a:r>
            <a:endParaRPr lang="en-US" sz="4800" dirty="0"/>
          </a:p>
        </p:txBody>
      </p:sp>
      <p:grpSp>
        <p:nvGrpSpPr>
          <p:cNvPr id="4" name="Group 3"/>
          <p:cNvGrpSpPr>
            <a:grpSpLocks noChangeAspect="1"/>
          </p:cNvGrpSpPr>
          <p:nvPr/>
        </p:nvGrpSpPr>
        <p:grpSpPr>
          <a:xfrm>
            <a:off x="654361" y="711200"/>
            <a:ext cx="7906757" cy="5290150"/>
            <a:chOff x="0" y="0"/>
            <a:chExt cx="5943600" cy="3976666"/>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5943600" cy="3739515"/>
            </a:xfrm>
            <a:prstGeom prst="rect">
              <a:avLst/>
            </a:prstGeom>
            <a:noFill/>
          </p:spPr>
        </p:pic>
        <p:sp>
          <p:nvSpPr>
            <p:cNvPr id="6" name="Text Box 254"/>
            <p:cNvSpPr txBox="1"/>
            <p:nvPr/>
          </p:nvSpPr>
          <p:spPr>
            <a:xfrm>
              <a:off x="0" y="3794760"/>
              <a:ext cx="5943600" cy="181906"/>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marL="0" marR="0">
                <a:lnSpc>
                  <a:spcPct val="105000"/>
                </a:lnSpc>
                <a:spcBef>
                  <a:spcPts val="0"/>
                </a:spcBef>
                <a:spcAft>
                  <a:spcPts val="800"/>
                </a:spcAft>
              </a:pPr>
              <a:r>
                <a:rPr lang="en-US"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Hourly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Ozone Concentrations for May 24-30, 2016 for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R</a:t>
              </a:r>
              <a:r>
                <a:rPr lang="en-US"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equested Data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Exclusion Sites.</a:t>
              </a:r>
            </a:p>
          </p:txBody>
        </p:sp>
      </p:grpSp>
    </p:spTree>
    <p:extLst>
      <p:ext uri="{BB962C8B-B14F-4D97-AF65-F5344CB8AC3E}">
        <p14:creationId xmlns:p14="http://schemas.microsoft.com/office/powerpoint/2010/main" val="922480202"/>
      </p:ext>
    </p:extLst>
  </p:cSld>
  <p:clrMapOvr>
    <a:masterClrMapping/>
  </p:clrMapOvr>
  <p:timing>
    <p:tnLst>
      <p:par>
        <p:cTn id="1" dur="indefinite" restart="never" nodeType="tmRoot"/>
      </p:par>
    </p:tnLst>
  </p:timing>
</p:sld>
</file>

<file path=ppt/theme/theme1.xml><?xml version="1.0" encoding="utf-8"?>
<a:theme xmlns:a="http://schemas.openxmlformats.org/drawingml/2006/main" name="Clouds">
  <a:themeElements>
    <a:clrScheme name="Transformation Blue Theme">
      <a:dk1>
        <a:srgbClr val="FFFFFF"/>
      </a:dk1>
      <a:lt1>
        <a:srgbClr val="002A7E"/>
      </a:lt1>
      <a:dk2>
        <a:srgbClr val="3D6B9D"/>
      </a:dk2>
      <a:lt2>
        <a:srgbClr val="D4E1EE"/>
      </a:lt2>
      <a:accent1>
        <a:srgbClr val="FEFDDB"/>
      </a:accent1>
      <a:accent2>
        <a:srgbClr val="FFFF9F"/>
      </a:accent2>
      <a:accent3>
        <a:srgbClr val="C5DDDA"/>
      </a:accent3>
      <a:accent4>
        <a:srgbClr val="6CA8A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resh">
      <a:fillStyleLst>
        <a:solidFill>
          <a:schemeClr val="phClr"/>
        </a:solidFill>
        <a:solidFill>
          <a:schemeClr val="phClr">
            <a:tint val="70000"/>
            <a:satMod val="115000"/>
          </a:schemeClr>
        </a:solidFill>
        <a:solidFill>
          <a:schemeClr val="phClr">
            <a:shade val="80000"/>
            <a:satMod val="115000"/>
          </a:schemeClr>
        </a:solidFill>
      </a:fillStyleLst>
      <a:lnStyleLst>
        <a:ln w="25400" cap="flat" cmpd="sng" algn="ctr">
          <a:solidFill>
            <a:schemeClr val="phClr">
              <a:shade val="95000"/>
              <a:satMod val="105000"/>
            </a:schemeClr>
          </a:solidFill>
          <a:prstDash val="solid"/>
          <a:miter/>
        </a:ln>
        <a:ln w="50800" cap="flat" cmpd="sng" algn="ctr">
          <a:solidFill>
            <a:schemeClr val="phClr"/>
          </a:solidFill>
          <a:prstDash val="solid"/>
          <a:miter/>
        </a:ln>
        <a:ln w="76200" cap="flat" cmpd="thickThin" algn="ctr">
          <a:solidFill>
            <a:schemeClr val="phClr">
              <a:alpha val="80000"/>
            </a:schemeClr>
          </a:solidFill>
          <a:prstDash val="solid"/>
          <a:miter/>
        </a:ln>
      </a:lnStyleLst>
      <a:effectStyleLst>
        <a:effectStyle>
          <a:effectLst/>
        </a:effectStyle>
        <a:effectStyle>
          <a:effectLst>
            <a:outerShdw blurRad="63500" sx="101000" sy="101000" rotWithShape="0">
              <a:srgbClr val="FFFFFF">
                <a:alpha val="50000"/>
              </a:srgbClr>
            </a:outerShdw>
          </a:effectLst>
        </a:effectStyle>
        <a:effectStyle>
          <a:effectLst>
            <a:innerShdw blurRad="101600">
              <a:srgbClr val="FFFFFF">
                <a:alpha val="75000"/>
              </a:srgbClr>
            </a:innerShdw>
            <a:outerShdw blurRad="63500" sx="101000" sy="101000" rotWithShape="0">
              <a:srgbClr val="FFFFFF">
                <a:alpha val="50000"/>
              </a:srgbClr>
            </a:outerShdw>
            <a:reflection blurRad="12700" stA="30000" endPos="35000" dist="38100" dir="5400000" sy="-100000" rotWithShape="0"/>
          </a:effectLst>
          <a:scene3d>
            <a:camera prst="orthographicFront">
              <a:rot lat="0" lon="0" rev="0"/>
            </a:camera>
            <a:lightRig rig="balanced" dir="t">
              <a:rot lat="0" lon="0" rev="30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4" id="{6C2C9BB4-7EBF-4614-949A-2633F33CD362}" vid="{A38B9084-0A51-4419-A3C5-916ECF3F1BB4}"/>
    </a:ext>
  </a:extLst>
</a:theme>
</file>

<file path=ppt/theme/theme2.xml><?xml version="1.0" encoding="utf-8"?>
<a:theme xmlns:a="http://schemas.openxmlformats.org/drawingml/2006/main" name="Blue Sky theme">
  <a:themeElements>
    <a:clrScheme name="Transformation Blue Theme">
      <a:dk1>
        <a:srgbClr val="FFFFFF"/>
      </a:dk1>
      <a:lt1>
        <a:srgbClr val="002A7E"/>
      </a:lt1>
      <a:dk2>
        <a:srgbClr val="3D6B9D"/>
      </a:dk2>
      <a:lt2>
        <a:srgbClr val="D4E1EE"/>
      </a:lt2>
      <a:accent1>
        <a:srgbClr val="FEFDDB"/>
      </a:accent1>
      <a:accent2>
        <a:srgbClr val="FFFF9F"/>
      </a:accent2>
      <a:accent3>
        <a:srgbClr val="C5DDDA"/>
      </a:accent3>
      <a:accent4>
        <a:srgbClr val="6CA8A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resh">
      <a:fillStyleLst>
        <a:solidFill>
          <a:schemeClr val="phClr"/>
        </a:solidFill>
        <a:solidFill>
          <a:schemeClr val="phClr">
            <a:tint val="70000"/>
            <a:satMod val="115000"/>
          </a:schemeClr>
        </a:solidFill>
        <a:solidFill>
          <a:schemeClr val="phClr">
            <a:shade val="80000"/>
            <a:satMod val="115000"/>
          </a:schemeClr>
        </a:solidFill>
      </a:fillStyleLst>
      <a:lnStyleLst>
        <a:ln w="25400" cap="flat" cmpd="sng" algn="ctr">
          <a:solidFill>
            <a:schemeClr val="phClr">
              <a:shade val="95000"/>
              <a:satMod val="105000"/>
            </a:schemeClr>
          </a:solidFill>
          <a:prstDash val="solid"/>
          <a:miter/>
        </a:ln>
        <a:ln w="50800" cap="flat" cmpd="sng" algn="ctr">
          <a:solidFill>
            <a:schemeClr val="phClr"/>
          </a:solidFill>
          <a:prstDash val="solid"/>
          <a:miter/>
        </a:ln>
        <a:ln w="76200" cap="flat" cmpd="thickThin" algn="ctr">
          <a:solidFill>
            <a:schemeClr val="phClr">
              <a:alpha val="80000"/>
            </a:schemeClr>
          </a:solidFill>
          <a:prstDash val="solid"/>
          <a:miter/>
        </a:ln>
      </a:lnStyleLst>
      <a:effectStyleLst>
        <a:effectStyle>
          <a:effectLst/>
        </a:effectStyle>
        <a:effectStyle>
          <a:effectLst>
            <a:outerShdw blurRad="63500" sx="101000" sy="101000" rotWithShape="0">
              <a:srgbClr val="FFFFFF">
                <a:alpha val="50000"/>
              </a:srgbClr>
            </a:outerShdw>
          </a:effectLst>
        </a:effectStyle>
        <a:effectStyle>
          <a:effectLst>
            <a:innerShdw blurRad="101600">
              <a:srgbClr val="FFFFFF">
                <a:alpha val="75000"/>
              </a:srgbClr>
            </a:innerShdw>
            <a:outerShdw blurRad="63500" sx="101000" sy="101000" rotWithShape="0">
              <a:srgbClr val="FFFFFF">
                <a:alpha val="50000"/>
              </a:srgbClr>
            </a:outerShdw>
            <a:reflection blurRad="12700" stA="30000" endPos="35000" dist="38100" dir="5400000" sy="-100000" rotWithShape="0"/>
          </a:effectLst>
          <a:scene3d>
            <a:camera prst="orthographicFront">
              <a:rot lat="0" lon="0" rev="0"/>
            </a:camera>
            <a:lightRig rig="balanced" dir="t">
              <a:rot lat="0" lon="0" rev="30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rgbClr val="FFFF00"/>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4" id="{6C2C9BB4-7EBF-4614-949A-2633F33CD362}" vid="{44DC0B23-2384-495D-BE97-2A491D07C4FA}"/>
    </a:ext>
  </a:extLst>
</a:theme>
</file>

<file path=ppt/theme/theme3.xml><?xml version="1.0" encoding="utf-8"?>
<a:theme xmlns:a="http://schemas.openxmlformats.org/drawingml/2006/main" name="Dark Blue Sky theme">
  <a:themeElements>
    <a:clrScheme name="Dark Blue Theme">
      <a:dk1>
        <a:srgbClr val="FFFFFF"/>
      </a:dk1>
      <a:lt1>
        <a:srgbClr val="17375E"/>
      </a:lt1>
      <a:dk2>
        <a:srgbClr val="17375E"/>
      </a:dk2>
      <a:lt2>
        <a:srgbClr val="D4E1EE"/>
      </a:lt2>
      <a:accent1>
        <a:srgbClr val="FEFDDB"/>
      </a:accent1>
      <a:accent2>
        <a:srgbClr val="FFFF9F"/>
      </a:accent2>
      <a:accent3>
        <a:srgbClr val="C5DDDA"/>
      </a:accent3>
      <a:accent4>
        <a:srgbClr val="6CA8A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resh">
      <a:fillStyleLst>
        <a:solidFill>
          <a:schemeClr val="phClr"/>
        </a:solidFill>
        <a:solidFill>
          <a:schemeClr val="phClr">
            <a:tint val="70000"/>
            <a:satMod val="115000"/>
          </a:schemeClr>
        </a:solidFill>
        <a:solidFill>
          <a:schemeClr val="phClr">
            <a:shade val="80000"/>
            <a:satMod val="115000"/>
          </a:schemeClr>
        </a:solidFill>
      </a:fillStyleLst>
      <a:lnStyleLst>
        <a:ln w="25400" cap="flat" cmpd="sng" algn="ctr">
          <a:solidFill>
            <a:schemeClr val="phClr">
              <a:shade val="95000"/>
              <a:satMod val="105000"/>
            </a:schemeClr>
          </a:solidFill>
          <a:prstDash val="solid"/>
          <a:miter/>
        </a:ln>
        <a:ln w="50800" cap="flat" cmpd="sng" algn="ctr">
          <a:solidFill>
            <a:schemeClr val="phClr"/>
          </a:solidFill>
          <a:prstDash val="solid"/>
          <a:miter/>
        </a:ln>
        <a:ln w="76200" cap="flat" cmpd="thickThin" algn="ctr">
          <a:solidFill>
            <a:schemeClr val="phClr">
              <a:alpha val="80000"/>
            </a:schemeClr>
          </a:solidFill>
          <a:prstDash val="solid"/>
          <a:miter/>
        </a:ln>
      </a:lnStyleLst>
      <a:effectStyleLst>
        <a:effectStyle>
          <a:effectLst/>
        </a:effectStyle>
        <a:effectStyle>
          <a:effectLst>
            <a:outerShdw blurRad="63500" sx="101000" sy="101000" rotWithShape="0">
              <a:srgbClr val="FFFFFF">
                <a:alpha val="50000"/>
              </a:srgbClr>
            </a:outerShdw>
          </a:effectLst>
        </a:effectStyle>
        <a:effectStyle>
          <a:effectLst>
            <a:innerShdw blurRad="101600">
              <a:srgbClr val="FFFFFF">
                <a:alpha val="75000"/>
              </a:srgbClr>
            </a:innerShdw>
            <a:outerShdw blurRad="63500" sx="101000" sy="101000" rotWithShape="0">
              <a:srgbClr val="FFFFFF">
                <a:alpha val="50000"/>
              </a:srgbClr>
            </a:outerShdw>
            <a:reflection blurRad="12700" stA="30000" endPos="35000" dist="38100" dir="5400000" sy="-100000" rotWithShape="0"/>
          </a:effectLst>
          <a:scene3d>
            <a:camera prst="orthographicFront">
              <a:rot lat="0" lon="0" rev="0"/>
            </a:camera>
            <a:lightRig rig="balanced" dir="t">
              <a:rot lat="0" lon="0" rev="30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4" id="{6C2C9BB4-7EBF-4614-949A-2633F33CD362}" vid="{3296B1AC-CDE6-4F71-AB78-01479E5E77D2}"/>
    </a:ext>
  </a:extLst>
</a:theme>
</file>

<file path=docProps/app.xml><?xml version="1.0" encoding="utf-8"?>
<Properties xmlns="http://schemas.openxmlformats.org/officeDocument/2006/extended-properties" xmlns:vt="http://schemas.openxmlformats.org/officeDocument/2006/docPropsVTypes">
  <Template>Clouds</Template>
  <TotalTime>5538</TotalTime>
  <Words>1398</Words>
  <Application>Microsoft Office PowerPoint</Application>
  <PresentationFormat>On-screen Show (4:3)</PresentationFormat>
  <Paragraphs>209</Paragraphs>
  <Slides>32</Slides>
  <Notes>0</Notes>
  <HiddenSlides>0</HiddenSlides>
  <MMClips>2</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32</vt:i4>
      </vt:variant>
    </vt:vector>
  </HeadingPairs>
  <TitlesOfParts>
    <vt:vector size="40" baseType="lpstr">
      <vt:lpstr>Arial</vt:lpstr>
      <vt:lpstr>Berkeley-Medium</vt:lpstr>
      <vt:lpstr>Calibri</vt:lpstr>
      <vt:lpstr>Courier New</vt:lpstr>
      <vt:lpstr>Times New Roman</vt:lpstr>
      <vt:lpstr>Clouds</vt:lpstr>
      <vt:lpstr>Blue Sky theme</vt:lpstr>
      <vt:lpstr>Dark Blue Sky theme</vt:lpstr>
      <vt:lpstr>PowerPoint Presentation</vt:lpstr>
      <vt:lpstr>May 25-26, 2016 Ozone Exceptional Event Demonstration for Connecticut</vt:lpstr>
      <vt:lpstr>Fort McMurray Wildfire</vt:lpstr>
      <vt:lpstr>Fort McMurray Wildfire Images</vt:lpstr>
      <vt:lpstr>2016 Exceptional Events Rule</vt:lpstr>
      <vt:lpstr>May 2017 Review and Update</vt:lpstr>
      <vt:lpstr> Maximum Daily 8-hr Ozone Averages</vt:lpstr>
      <vt:lpstr>PowerPoint Presentation</vt:lpstr>
      <vt:lpstr>Hourly Ozone May 24-30, 2016</vt:lpstr>
      <vt:lpstr>Attainment Status Affected</vt:lpstr>
      <vt:lpstr>Weight of Evidence</vt:lpstr>
      <vt:lpstr>Video of Wildfire Evolution from May 2th, 2016</vt:lpstr>
      <vt:lpstr>May 20-28 AOD Satellite Animation</vt:lpstr>
      <vt:lpstr>Smoke Plume Animation from May 18th- May 28th</vt:lpstr>
      <vt:lpstr>Haze Cam May 24-26, 2016</vt:lpstr>
      <vt:lpstr>Surface Animation May 21-26, 2016</vt:lpstr>
      <vt:lpstr>Part 1: Ozone Formation over Midwest</vt:lpstr>
      <vt:lpstr>Hysplit Back Trajectories</vt:lpstr>
      <vt:lpstr>1000 meter Hysplit Back Trajectories</vt:lpstr>
      <vt:lpstr>Back Trajectories from Westport from Fort McMurray</vt:lpstr>
      <vt:lpstr>Similar Day Analysis- May 25th Pattern</vt:lpstr>
      <vt:lpstr>Similar Day Analysis</vt:lpstr>
      <vt:lpstr>Westport Ozone Wind Rose</vt:lpstr>
      <vt:lpstr>Cornwall Ozone Wind Rose</vt:lpstr>
      <vt:lpstr>Pollutant Charts: May 22-30, 2016 PM2.5</vt:lpstr>
      <vt:lpstr>Cornwall Ozone, CO, Delta C, BC and PM2.5</vt:lpstr>
      <vt:lpstr>New Haven Ceilometer Back Scatter Aerosols</vt:lpstr>
      <vt:lpstr>NE States NOAA Model/ AQI Observed</vt:lpstr>
      <vt:lpstr>Eastern States NOAA Model Bias</vt:lpstr>
      <vt:lpstr>Westport CT NOAA Model vs. Observations</vt:lpstr>
      <vt:lpstr>Conclusion</vt:lpstr>
      <vt:lpstr>PowerPoint Presentation</vt:lpstr>
    </vt:vector>
  </TitlesOfParts>
  <Company>Connecticut DEEP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geigertm</dc:creator>
  <cp:lastModifiedBy>Kathleen Knight</cp:lastModifiedBy>
  <cp:revision>201</cp:revision>
  <dcterms:created xsi:type="dcterms:W3CDTF">2016-10-28T19:30:18Z</dcterms:created>
  <dcterms:modified xsi:type="dcterms:W3CDTF">2017-05-11T12:44:11Z</dcterms:modified>
</cp:coreProperties>
</file>