
<file path=[Content_Types].xml><?xml version="1.0" encoding="utf-8"?>
<Types xmlns="http://schemas.openxmlformats.org/package/2006/content-types">
  <Default Extension="emf" ContentType="image/x-emf"/>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7" r:id="rId2"/>
    <p:sldId id="275" r:id="rId3"/>
    <p:sldId id="276" r:id="rId4"/>
    <p:sldId id="271" r:id="rId5"/>
    <p:sldId id="273" r:id="rId6"/>
    <p:sldId id="270" r:id="rId7"/>
    <p:sldId id="265" r:id="rId8"/>
    <p:sldId id="258" r:id="rId9"/>
    <p:sldId id="256" r:id="rId10"/>
    <p:sldId id="259" r:id="rId11"/>
    <p:sldId id="260" r:id="rId12"/>
    <p:sldId id="269" r:id="rId13"/>
    <p:sldId id="272" r:id="rId14"/>
    <p:sldId id="266" r:id="rId15"/>
    <p:sldId id="261" r:id="rId16"/>
    <p:sldId id="274" r:id="rId17"/>
    <p:sldId id="267" r:id="rId18"/>
    <p:sldId id="268" r:id="rId19"/>
    <p:sldId id="262" r:id="rId20"/>
    <p:sldId id="26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A999591-B289-483E-8CD3-8D244691BD9D}">
          <p14:sldIdLst>
            <p14:sldId id="257"/>
            <p14:sldId id="275"/>
            <p14:sldId id="276"/>
            <p14:sldId id="271"/>
            <p14:sldId id="273"/>
            <p14:sldId id="270"/>
            <p14:sldId id="265"/>
            <p14:sldId id="258"/>
            <p14:sldId id="256"/>
            <p14:sldId id="259"/>
            <p14:sldId id="260"/>
            <p14:sldId id="269"/>
            <p14:sldId id="272"/>
            <p14:sldId id="266"/>
            <p14:sldId id="261"/>
            <p14:sldId id="274"/>
            <p14:sldId id="267"/>
            <p14:sldId id="268"/>
            <p14:sldId id="262"/>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A6CC3A-9E54-4037-BBB8-ECB5EE4C466E}" v="1" dt="2021-01-15T20:42:40.8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554950-CAD4-4B04-B56F-06A3A8C3D936}"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404202-323D-4AC5-A3EF-BC4B60B0C6F9}" type="slidenum">
              <a:rPr lang="en-US" smtClean="0"/>
              <a:t>‹#›</a:t>
            </a:fld>
            <a:endParaRPr lang="en-US"/>
          </a:p>
        </p:txBody>
      </p:sp>
    </p:spTree>
    <p:extLst>
      <p:ext uri="{BB962C8B-B14F-4D97-AF65-F5344CB8AC3E}">
        <p14:creationId xmlns:p14="http://schemas.microsoft.com/office/powerpoint/2010/main" val="3102262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specialolympics.org/about/history/the-beginning-of-a-worldwide-movemen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sng" strike="noStrike" kern="1200" dirty="0">
                <a:solidFill>
                  <a:schemeClr val="tx1"/>
                </a:solidFill>
                <a:effectLst/>
                <a:latin typeface="+mn-lt"/>
                <a:ea typeface="+mn-ea"/>
                <a:cs typeface="+mn-cs"/>
                <a:hlinkClick r:id="rId3"/>
              </a:rPr>
              <a:t>https://www.specialolympics.org/about/history/the-beginning-of-a-worldwide-movement</a:t>
            </a:r>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1E6D123-2FE7-0843-B73D-55568F86B196}" type="slidenum">
              <a:rPr lang="en-US" smtClean="0"/>
              <a:t>16</a:t>
            </a:fld>
            <a:endParaRPr lang="en-US"/>
          </a:p>
        </p:txBody>
      </p:sp>
    </p:spTree>
    <p:extLst>
      <p:ext uri="{BB962C8B-B14F-4D97-AF65-F5344CB8AC3E}">
        <p14:creationId xmlns:p14="http://schemas.microsoft.com/office/powerpoint/2010/main" val="37667666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1/15/2021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image" Target="../media/image5.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1.xml"/><Relationship Id="rId7" Type="http://schemas.openxmlformats.org/officeDocument/2006/relationships/image" Target="../media/image20.jpeg"/><Relationship Id="rId12" Type="http://schemas.openxmlformats.org/officeDocument/2006/relationships/image" Target="../media/image25.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hyperlink" Target="https://www.acils.com/leaders-of-the-movement/" TargetMode="External"/><Relationship Id="rId11" Type="http://schemas.openxmlformats.org/officeDocument/2006/relationships/image" Target="../media/image24.jpeg"/><Relationship Id="rId5" Type="http://schemas.openxmlformats.org/officeDocument/2006/relationships/hyperlink" Target="https://artsandculture.google.com/exhibit/ed-roberts-the-disability-rights-movement-and-the-ada-aapd/VwLy4PBo_Ty9Jg?hl=en" TargetMode="External"/><Relationship Id="rId10" Type="http://schemas.openxmlformats.org/officeDocument/2006/relationships/image" Target="../media/image23.png"/><Relationship Id="rId4" Type="http://schemas.openxmlformats.org/officeDocument/2006/relationships/image" Target="../media/image1.jpeg"/><Relationship Id="rId9"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9.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2.m4a"/><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31.emf"/><Relationship Id="rId4" Type="http://schemas.openxmlformats.org/officeDocument/2006/relationships/image" Target="../media/image30.emf"/></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6.xml"/><Relationship Id="rId7" Type="http://schemas.openxmlformats.org/officeDocument/2006/relationships/image" Target="../media/image32.jpe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hyperlink" Target="https://www.eeoc.gov/laws/guidance/your-employment-rights-individual-disability"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notesSlide" Target="../notesSlides/notesSlide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9.png"/><Relationship Id="rId5" Type="http://schemas.openxmlformats.org/officeDocument/2006/relationships/image" Target="../media/image37.emf"/><Relationship Id="rId4" Type="http://schemas.openxmlformats.org/officeDocument/2006/relationships/image" Target="../media/image36.e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9.png"/><Relationship Id="rId5" Type="http://schemas.openxmlformats.org/officeDocument/2006/relationships/image" Target="../media/image39.emf"/><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slideLayout" Target="../slideLayouts/slideLayout6.xml"/><Relationship Id="rId7" Type="http://schemas.openxmlformats.org/officeDocument/2006/relationships/image" Target="../media/image41.jpeg"/><Relationship Id="rId2" Type="http://schemas.openxmlformats.org/officeDocument/2006/relationships/video" Target="../media/media17.mp4"/><Relationship Id="rId1" Type="http://schemas.microsoft.com/office/2007/relationships/media" Target="../media/media17.mp4"/><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2.png"/><Relationship Id="rId10" Type="http://schemas.openxmlformats.org/officeDocument/2006/relationships/image" Target="../media/image3.png"/><Relationship Id="rId4" Type="http://schemas.openxmlformats.org/officeDocument/2006/relationships/image" Target="../media/image1.jpeg"/><Relationship Id="rId9"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hyperlink" Target="https://portal.ct.gov/DDS/General/AboutUs/History"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8.jpe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w3f_WiW6cbA?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9.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pic>
        <p:nvPicPr>
          <p:cNvPr id="3115" name="Picture 93">
            <a:extLst>
              <a:ext uri="{FF2B5EF4-FFF2-40B4-BE49-F238E27FC236}">
                <a16:creationId xmlns:a16="http://schemas.microsoft.com/office/drawing/2014/main" id="{FA4A8332-6151-481A-9DEC-D3D2FA1A2A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pic>
        <p:nvPicPr>
          <p:cNvPr id="3074" name="Picture 2" descr="The Disability History Timeline | Timeline design, History timeline,  Timeline infographic">
            <a:extLst>
              <a:ext uri="{FF2B5EF4-FFF2-40B4-BE49-F238E27FC236}">
                <a16:creationId xmlns:a16="http://schemas.microsoft.com/office/drawing/2014/main" id="{B6D91331-28DF-40A3-8916-25C16163F37B}"/>
              </a:ext>
            </a:extLst>
          </p:cNvPr>
          <p:cNvPicPr>
            <a:picLocks noChangeAspect="1" noChangeArrowheads="1"/>
          </p:cNvPicPr>
          <p:nvPr/>
        </p:nvPicPr>
        <p:blipFill rotWithShape="1">
          <a:blip r:embed="rId6">
            <a:alphaModFix amt="20000"/>
            <a:extLst>
              <a:ext uri="{28A0092B-C50C-407E-A947-70E740481C1C}">
                <a14:useLocalDpi xmlns:a14="http://schemas.microsoft.com/office/drawing/2010/main" val="0"/>
              </a:ext>
            </a:extLst>
          </a:blip>
          <a:srcRect t="8441" r="-1" b="30815"/>
          <a:stretch/>
        </p:blipFill>
        <p:spPr bwMode="auto">
          <a:xfrm>
            <a:off x="2187224" y="975"/>
            <a:ext cx="7790158" cy="6858000"/>
          </a:xfrm>
          <a:custGeom>
            <a:avLst/>
            <a:gdLst/>
            <a:ahLst/>
            <a:cxnLst/>
            <a:rect l="l" t="t" r="r" b="b"/>
            <a:pathLst>
              <a:path w="7790158" h="6858000">
                <a:moveTo>
                  <a:pt x="3903123" y="706025"/>
                </a:moveTo>
                <a:cubicBezTo>
                  <a:pt x="5405084" y="706025"/>
                  <a:pt x="6622664" y="1923605"/>
                  <a:pt x="6622664" y="3425567"/>
                </a:cubicBezTo>
                <a:cubicBezTo>
                  <a:pt x="6622664" y="4927529"/>
                  <a:pt x="5405084" y="6145109"/>
                  <a:pt x="3903123" y="6145109"/>
                </a:cubicBezTo>
                <a:cubicBezTo>
                  <a:pt x="2401162" y="6145109"/>
                  <a:pt x="1183582" y="4927529"/>
                  <a:pt x="1183582" y="3425567"/>
                </a:cubicBezTo>
                <a:cubicBezTo>
                  <a:pt x="1183582" y="1923605"/>
                  <a:pt x="2401162" y="706025"/>
                  <a:pt x="3903123" y="706025"/>
                </a:cubicBezTo>
                <a:close/>
                <a:moveTo>
                  <a:pt x="3895079" y="246880"/>
                </a:moveTo>
                <a:cubicBezTo>
                  <a:pt x="2140580" y="246880"/>
                  <a:pt x="718278" y="1670253"/>
                  <a:pt x="718278" y="3426071"/>
                </a:cubicBezTo>
                <a:cubicBezTo>
                  <a:pt x="718278" y="5181890"/>
                  <a:pt x="2140580" y="6605263"/>
                  <a:pt x="3895079" y="6605263"/>
                </a:cubicBezTo>
                <a:cubicBezTo>
                  <a:pt x="5649578" y="6605263"/>
                  <a:pt x="7071880" y="5181890"/>
                  <a:pt x="7071880" y="3426071"/>
                </a:cubicBezTo>
                <a:cubicBezTo>
                  <a:pt x="7071880" y="1670253"/>
                  <a:pt x="5649578" y="246880"/>
                  <a:pt x="3895079" y="246880"/>
                </a:cubicBezTo>
                <a:close/>
                <a:moveTo>
                  <a:pt x="2033749" y="0"/>
                </a:moveTo>
                <a:lnTo>
                  <a:pt x="5756410" y="0"/>
                </a:lnTo>
                <a:lnTo>
                  <a:pt x="5894703" y="75716"/>
                </a:lnTo>
                <a:cubicBezTo>
                  <a:pt x="7030162" y="756804"/>
                  <a:pt x="7790158" y="2000354"/>
                  <a:pt x="7790158" y="3421546"/>
                </a:cubicBezTo>
                <a:cubicBezTo>
                  <a:pt x="7790158" y="4834329"/>
                  <a:pt x="7039129" y="6071567"/>
                  <a:pt x="5914820" y="6755228"/>
                </a:cubicBezTo>
                <a:lnTo>
                  <a:pt x="5731097" y="6858000"/>
                </a:lnTo>
                <a:lnTo>
                  <a:pt x="2059063" y="6858000"/>
                </a:lnTo>
                <a:lnTo>
                  <a:pt x="1875339" y="6755228"/>
                </a:lnTo>
                <a:cubicBezTo>
                  <a:pt x="751029" y="6071567"/>
                  <a:pt x="0" y="4834329"/>
                  <a:pt x="0" y="3421546"/>
                </a:cubicBezTo>
                <a:cubicBezTo>
                  <a:pt x="0" y="2000354"/>
                  <a:pt x="759997" y="756804"/>
                  <a:pt x="1895456" y="75716"/>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4" descr="Our History: Disability - YouTube">
            <a:extLst>
              <a:ext uri="{FF2B5EF4-FFF2-40B4-BE49-F238E27FC236}">
                <a16:creationId xmlns:a16="http://schemas.microsoft.com/office/drawing/2014/main" id="{73E8AE41-DE7E-4BE8-840B-CC4902F21897}"/>
              </a:ext>
            </a:extLst>
          </p:cNvPr>
          <p:cNvPicPr>
            <a:picLocks noChangeAspect="1" noChangeArrowheads="1"/>
          </p:cNvPicPr>
          <p:nvPr/>
        </p:nvPicPr>
        <p:blipFill rotWithShape="1">
          <a:blip r:embed="rId7">
            <a:alphaModFix amt="20000"/>
            <a:extLst>
              <a:ext uri="{28A0092B-C50C-407E-A947-70E740481C1C}">
                <a14:useLocalDpi xmlns:a14="http://schemas.microsoft.com/office/drawing/2010/main" val="0"/>
              </a:ext>
            </a:extLst>
          </a:blip>
          <a:srcRect/>
          <a:stretch/>
        </p:blipFill>
        <p:spPr bwMode="auto">
          <a:xfrm>
            <a:off x="20" y="-2761"/>
            <a:ext cx="12191980" cy="6857990"/>
          </a:xfrm>
          <a:custGeom>
            <a:avLst/>
            <a:gdLst/>
            <a:ahLst/>
            <a:cxnLst/>
            <a:rect l="l" t="t" r="r" b="b"/>
            <a:pathLst>
              <a:path w="12192000" h="6858000">
                <a:moveTo>
                  <a:pt x="6090347" y="706999"/>
                </a:moveTo>
                <a:cubicBezTo>
                  <a:pt x="4588386" y="706999"/>
                  <a:pt x="3370806" y="1924579"/>
                  <a:pt x="3370806" y="3426541"/>
                </a:cubicBezTo>
                <a:cubicBezTo>
                  <a:pt x="3370806" y="4928503"/>
                  <a:pt x="4588386" y="6146083"/>
                  <a:pt x="6090347" y="6146083"/>
                </a:cubicBezTo>
                <a:cubicBezTo>
                  <a:pt x="7592308" y="6146083"/>
                  <a:pt x="8809888" y="4928503"/>
                  <a:pt x="8809888" y="3426541"/>
                </a:cubicBezTo>
                <a:cubicBezTo>
                  <a:pt x="8809888" y="1924579"/>
                  <a:pt x="7592308" y="706999"/>
                  <a:pt x="6090347" y="706999"/>
                </a:cubicBezTo>
                <a:close/>
                <a:moveTo>
                  <a:pt x="6082303" y="247854"/>
                </a:moveTo>
                <a:cubicBezTo>
                  <a:pt x="7836802" y="247854"/>
                  <a:pt x="9259104" y="1671227"/>
                  <a:pt x="9259104" y="3427045"/>
                </a:cubicBezTo>
                <a:cubicBezTo>
                  <a:pt x="9259104" y="5182864"/>
                  <a:pt x="7836802" y="6606237"/>
                  <a:pt x="6082303" y="6606237"/>
                </a:cubicBezTo>
                <a:cubicBezTo>
                  <a:pt x="4327804" y="6606237"/>
                  <a:pt x="2905501" y="5182864"/>
                  <a:pt x="2905501" y="3427045"/>
                </a:cubicBezTo>
                <a:cubicBezTo>
                  <a:pt x="2905501" y="1671227"/>
                  <a:pt x="4327804" y="247854"/>
                  <a:pt x="6082303" y="247854"/>
                </a:cubicBezTo>
                <a:close/>
                <a:moveTo>
                  <a:pt x="7947654" y="0"/>
                </a:moveTo>
                <a:lnTo>
                  <a:pt x="12192000" y="0"/>
                </a:lnTo>
                <a:lnTo>
                  <a:pt x="12192000" y="6858000"/>
                </a:lnTo>
                <a:lnTo>
                  <a:pt x="7923439" y="6858000"/>
                </a:lnTo>
                <a:lnTo>
                  <a:pt x="7938929" y="6850061"/>
                </a:lnTo>
                <a:cubicBezTo>
                  <a:pt x="9153123" y="6189975"/>
                  <a:pt x="9977382" y="4902578"/>
                  <a:pt x="9977382" y="3422520"/>
                </a:cubicBezTo>
                <a:cubicBezTo>
                  <a:pt x="9977382" y="2009738"/>
                  <a:pt x="9226353" y="772500"/>
                  <a:pt x="8102044" y="88839"/>
                </a:cubicBezTo>
                <a:close/>
                <a:moveTo>
                  <a:pt x="0" y="0"/>
                </a:moveTo>
                <a:lnTo>
                  <a:pt x="4216953" y="0"/>
                </a:lnTo>
                <a:lnTo>
                  <a:pt x="4062563" y="88839"/>
                </a:lnTo>
                <a:cubicBezTo>
                  <a:pt x="2938253" y="772500"/>
                  <a:pt x="2187224" y="2009738"/>
                  <a:pt x="2187224" y="3422520"/>
                </a:cubicBezTo>
                <a:cubicBezTo>
                  <a:pt x="2187224" y="4902578"/>
                  <a:pt x="3011483" y="6189975"/>
                  <a:pt x="4225677" y="6850061"/>
                </a:cubicBezTo>
                <a:lnTo>
                  <a:pt x="4241167" y="6858000"/>
                </a:lnTo>
                <a:lnTo>
                  <a:pt x="0" y="6858000"/>
                </a:lnTo>
                <a:close/>
              </a:path>
            </a:pathLst>
          </a:custGeom>
          <a:noFill/>
          <a:ln w="60325" cmpd="dbl">
            <a:solidFill>
              <a:schemeClr val="tx1">
                <a:alpha val="30000"/>
              </a:schemeClr>
            </a:solidFill>
          </a:ln>
          <a:extLst>
            <a:ext uri="{909E8E84-426E-40DD-AFC4-6F175D3DCCD1}">
              <a14:hiddenFill xmlns:a14="http://schemas.microsoft.com/office/drawing/2010/main">
                <a:solidFill>
                  <a:srgbClr val="FFFFFF"/>
                </a:solidFill>
              </a14:hiddenFill>
            </a:ext>
          </a:extLst>
        </p:spPr>
      </p:pic>
      <p:sp>
        <p:nvSpPr>
          <p:cNvPr id="3116" name="Rounded Rectangle 6">
            <a:extLst>
              <a:ext uri="{FF2B5EF4-FFF2-40B4-BE49-F238E27FC236}">
                <a16:creationId xmlns:a16="http://schemas.microsoft.com/office/drawing/2014/main" id="{74BB7005-AE3F-4F78-994F-B8C765662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712912" y="2125133"/>
            <a:ext cx="8736013" cy="2607734"/>
          </a:xfrm>
          <a:prstGeom prst="roundRect">
            <a:avLst>
              <a:gd name="adj" fmla="val 8234"/>
            </a:avLst>
          </a:prstGeom>
          <a:solidFill>
            <a:schemeClr val="bg1">
              <a:alpha val="70000"/>
            </a:schemeClr>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2" name="Title 1">
            <a:extLst>
              <a:ext uri="{FF2B5EF4-FFF2-40B4-BE49-F238E27FC236}">
                <a16:creationId xmlns:a16="http://schemas.microsoft.com/office/drawing/2014/main" id="{31F84680-3EC1-4CB7-ACE1-B46283A0EC7F}"/>
              </a:ext>
            </a:extLst>
          </p:cNvPr>
          <p:cNvSpPr>
            <a:spLocks noGrp="1"/>
          </p:cNvSpPr>
          <p:nvPr>
            <p:ph type="title"/>
          </p:nvPr>
        </p:nvSpPr>
        <p:spPr>
          <a:xfrm>
            <a:off x="1783447" y="2344658"/>
            <a:ext cx="8354484" cy="2166898"/>
          </a:xfrm>
        </p:spPr>
        <p:txBody>
          <a:bodyPr vert="horz" lIns="91440" tIns="45720" rIns="91440" bIns="45720" rtlCol="0" anchor="b">
            <a:normAutofit/>
          </a:bodyPr>
          <a:lstStyle/>
          <a:p>
            <a:pPr algn="ctr"/>
            <a:r>
              <a:rPr lang="en-US" sz="4800" dirty="0">
                <a:solidFill>
                  <a:srgbClr val="FFFF00"/>
                </a:solidFill>
              </a:rPr>
              <a:t>Disability History </a:t>
            </a:r>
          </a:p>
        </p:txBody>
      </p:sp>
      <p:pic>
        <p:nvPicPr>
          <p:cNvPr id="6" name="Video 5">
            <a:hlinkClick r:id="" action="ppaction://media"/>
            <a:extLst>
              <a:ext uri="{FF2B5EF4-FFF2-40B4-BE49-F238E27FC236}">
                <a16:creationId xmlns:a16="http://schemas.microsoft.com/office/drawing/2014/main" id="{1D7B3BE6-2A53-4ED0-806D-2E217221A2A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56752"/>
            <a:ext cx="2285999" cy="1714500"/>
          </a:xfrm>
          <a:prstGeom prst="rect">
            <a:avLst/>
          </a:prstGeom>
        </p:spPr>
      </p:pic>
    </p:spTree>
    <p:extLst>
      <p:ext uri="{BB962C8B-B14F-4D97-AF65-F5344CB8AC3E}">
        <p14:creationId xmlns:p14="http://schemas.microsoft.com/office/powerpoint/2010/main" val="2833845065"/>
      </p:ext>
    </p:extLst>
  </p:cSld>
  <p:clrMapOvr>
    <a:masterClrMapping/>
  </p:clrMapOvr>
  <mc:AlternateContent xmlns:mc="http://schemas.openxmlformats.org/markup-compatibility/2006" xmlns:p14="http://schemas.microsoft.com/office/powerpoint/2010/main">
    <mc:Choice Requires="p14">
      <p:transition spd="slow" p14:dur="2000" advTm="37546"/>
    </mc:Choice>
    <mc:Fallback xmlns="">
      <p:transition spd="slow" advTm="37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B53403-6042-4448-8AAF-712FD4D3D2F2}"/>
              </a:ext>
            </a:extLst>
          </p:cNvPr>
          <p:cNvSpPr>
            <a:spLocks noGrp="1"/>
          </p:cNvSpPr>
          <p:nvPr>
            <p:ph type="ctrTitle"/>
          </p:nvPr>
        </p:nvSpPr>
        <p:spPr>
          <a:xfrm>
            <a:off x="4149948" y="4347053"/>
            <a:ext cx="5722526" cy="2596682"/>
          </a:xfrm>
        </p:spPr>
        <p:txBody>
          <a:bodyPr>
            <a:normAutofit fontScale="90000"/>
          </a:bodyPr>
          <a:lstStyle/>
          <a:p>
            <a:pPr>
              <a:lnSpc>
                <a:spcPct val="90000"/>
              </a:lnSpc>
            </a:pPr>
            <a:br>
              <a:rPr lang="en-US" sz="3400" dirty="0"/>
            </a:br>
            <a:br>
              <a:rPr lang="en-US" sz="3400" dirty="0"/>
            </a:br>
            <a:br>
              <a:rPr lang="en-US" sz="3400" dirty="0"/>
            </a:br>
            <a:r>
              <a:rPr lang="en-US" sz="3400" dirty="0"/>
              <a:t>Leaders of the Movement</a:t>
            </a:r>
            <a:br>
              <a:rPr lang="en-US" sz="3400" dirty="0"/>
            </a:br>
            <a:br>
              <a:rPr lang="en-US" sz="3400" dirty="0"/>
            </a:br>
            <a:r>
              <a:rPr lang="en-US" sz="2200" dirty="0">
                <a:hlinkClick r:id="rId5"/>
              </a:rPr>
              <a:t>https://artsandculture.google.com/exhibit/ed-roberts-the-disability-rights-movement-and-the-ada-aapd/VwLy4PBo_Ty9Jg?hl=en</a:t>
            </a:r>
            <a:br>
              <a:rPr lang="en-US" sz="2200" dirty="0"/>
            </a:br>
            <a:br>
              <a:rPr lang="en-US" sz="3400" dirty="0"/>
            </a:br>
            <a:endParaRPr lang="en-US" sz="3400" dirty="0"/>
          </a:p>
        </p:txBody>
      </p:sp>
      <p:sp>
        <p:nvSpPr>
          <p:cNvPr id="3" name="Subtitle 2">
            <a:extLst>
              <a:ext uri="{FF2B5EF4-FFF2-40B4-BE49-F238E27FC236}">
                <a16:creationId xmlns:a16="http://schemas.microsoft.com/office/drawing/2014/main" id="{3BD6FCB2-D72F-45C9-930E-ABD4A94BDC07}"/>
              </a:ext>
            </a:extLst>
          </p:cNvPr>
          <p:cNvSpPr>
            <a:spLocks noGrp="1"/>
          </p:cNvSpPr>
          <p:nvPr>
            <p:ph type="subTitle" idx="1"/>
          </p:nvPr>
        </p:nvSpPr>
        <p:spPr>
          <a:xfrm>
            <a:off x="4242264" y="3915151"/>
            <a:ext cx="6021991" cy="1213838"/>
          </a:xfrm>
        </p:spPr>
        <p:txBody>
          <a:bodyPr>
            <a:normAutofit/>
          </a:bodyPr>
          <a:lstStyle/>
          <a:p>
            <a:pPr>
              <a:lnSpc>
                <a:spcPct val="90000"/>
              </a:lnSpc>
            </a:pPr>
            <a:r>
              <a:rPr lang="en-US" sz="1300" dirty="0">
                <a:hlinkClick r:id="rId6"/>
              </a:rPr>
              <a:t>/</a:t>
            </a:r>
            <a:endParaRPr lang="en-US" sz="1300" dirty="0"/>
          </a:p>
          <a:p>
            <a:pPr>
              <a:lnSpc>
                <a:spcPct val="90000"/>
              </a:lnSpc>
            </a:pPr>
            <a:endParaRPr lang="en-US" sz="1300" dirty="0"/>
          </a:p>
        </p:txBody>
      </p:sp>
      <p:grpSp>
        <p:nvGrpSpPr>
          <p:cNvPr id="4118" name="Group 76">
            <a:extLst>
              <a:ext uri="{FF2B5EF4-FFF2-40B4-BE49-F238E27FC236}">
                <a16:creationId xmlns:a16="http://schemas.microsoft.com/office/drawing/2014/main" id="{AB9053A5-C1DA-43AF-A312-5F5C1DAB39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4394" y="-307365"/>
            <a:ext cx="3985781" cy="2941419"/>
            <a:chOff x="1304394" y="-307365"/>
            <a:chExt cx="3985781" cy="2941419"/>
          </a:xfrm>
        </p:grpSpPr>
        <p:sp>
          <p:nvSpPr>
            <p:cNvPr id="78" name="Freeform 394">
              <a:extLst>
                <a:ext uri="{FF2B5EF4-FFF2-40B4-BE49-F238E27FC236}">
                  <a16:creationId xmlns:a16="http://schemas.microsoft.com/office/drawing/2014/main" id="{2A0CC989-DFC3-4120-AFB4-47E5A6FE07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1339066">
              <a:off x="1353416" y="-307365"/>
              <a:ext cx="3936759" cy="2941419"/>
            </a:xfrm>
            <a:custGeom>
              <a:avLst/>
              <a:gdLst>
                <a:gd name="connsiteX0" fmla="*/ 133467 w 3936759"/>
                <a:gd name="connsiteY0" fmla="*/ 2938615 h 2941419"/>
                <a:gd name="connsiteX1" fmla="*/ 115735 w 3936759"/>
                <a:gd name="connsiteY1" fmla="*/ 2941419 h 2941419"/>
                <a:gd name="connsiteX2" fmla="*/ 84727 w 3936759"/>
                <a:gd name="connsiteY2" fmla="*/ 2844877 h 2941419"/>
                <a:gd name="connsiteX3" fmla="*/ 0 w 3936759"/>
                <a:gd name="connsiteY3" fmla="*/ 2233444 h 2941419"/>
                <a:gd name="connsiteX4" fmla="*/ 2233444 w 3936759"/>
                <a:gd name="connsiteY4" fmla="*/ 0 h 2941419"/>
                <a:gd name="connsiteX5" fmla="*/ 3812728 w 3936759"/>
                <a:gd name="connsiteY5" fmla="*/ 654160 h 2941419"/>
                <a:gd name="connsiteX6" fmla="*/ 3936759 w 3936759"/>
                <a:gd name="connsiteY6" fmla="*/ 790630 h 2941419"/>
                <a:gd name="connsiteX7" fmla="*/ 3936759 w 3936759"/>
                <a:gd name="connsiteY7" fmla="*/ 816985 h 2941419"/>
                <a:gd name="connsiteX8" fmla="*/ 3800179 w 3936759"/>
                <a:gd name="connsiteY8" fmla="*/ 666709 h 2941419"/>
                <a:gd name="connsiteX9" fmla="*/ 2233444 w 3936759"/>
                <a:gd name="connsiteY9" fmla="*/ 17746 h 2941419"/>
                <a:gd name="connsiteX10" fmla="*/ 17746 w 3936759"/>
                <a:gd name="connsiteY10" fmla="*/ 2233444 h 2941419"/>
                <a:gd name="connsiteX11" fmla="*/ 101800 w 3936759"/>
                <a:gd name="connsiteY11" fmla="*/ 2840018 h 294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6759" h="2941419">
                  <a:moveTo>
                    <a:pt x="133467" y="2938615"/>
                  </a:moveTo>
                  <a:lnTo>
                    <a:pt x="115735" y="2941419"/>
                  </a:lnTo>
                  <a:lnTo>
                    <a:pt x="84727" y="2844877"/>
                  </a:lnTo>
                  <a:cubicBezTo>
                    <a:pt x="29540" y="2650559"/>
                    <a:pt x="0" y="2445451"/>
                    <a:pt x="0" y="2233444"/>
                  </a:cubicBezTo>
                  <a:cubicBezTo>
                    <a:pt x="0" y="999947"/>
                    <a:pt x="999947" y="0"/>
                    <a:pt x="2233444" y="0"/>
                  </a:cubicBezTo>
                  <a:cubicBezTo>
                    <a:pt x="2850193" y="0"/>
                    <a:pt x="3408554" y="249987"/>
                    <a:pt x="3812728" y="654160"/>
                  </a:cubicBezTo>
                  <a:lnTo>
                    <a:pt x="3936759" y="790630"/>
                  </a:lnTo>
                  <a:lnTo>
                    <a:pt x="3936759" y="816985"/>
                  </a:lnTo>
                  <a:lnTo>
                    <a:pt x="3800179" y="666709"/>
                  </a:lnTo>
                  <a:cubicBezTo>
                    <a:pt x="3399217" y="265747"/>
                    <a:pt x="2845293" y="17746"/>
                    <a:pt x="2233444" y="17746"/>
                  </a:cubicBezTo>
                  <a:cubicBezTo>
                    <a:pt x="1009748" y="17746"/>
                    <a:pt x="17746" y="1009748"/>
                    <a:pt x="17746" y="2233444"/>
                  </a:cubicBezTo>
                  <a:cubicBezTo>
                    <a:pt x="17746" y="2443767"/>
                    <a:pt x="47051" y="2647245"/>
                    <a:pt x="101800" y="2840018"/>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4119" name="Group 78">
              <a:extLst>
                <a:ext uri="{FF2B5EF4-FFF2-40B4-BE49-F238E27FC236}">
                  <a16:creationId xmlns:a16="http://schemas.microsoft.com/office/drawing/2014/main" id="{CE1E7ACE-73DD-437A-B1B9-291571D4D48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304394" y="21544"/>
              <a:ext cx="3975954" cy="2449956"/>
              <a:chOff x="1304394" y="21544"/>
              <a:chExt cx="3975954" cy="2449956"/>
            </a:xfrm>
          </p:grpSpPr>
          <p:cxnSp>
            <p:nvCxnSpPr>
              <p:cNvPr id="80" name="Straight Connector 79">
                <a:extLst>
                  <a:ext uri="{FF2B5EF4-FFF2-40B4-BE49-F238E27FC236}">
                    <a16:creationId xmlns:a16="http://schemas.microsoft.com/office/drawing/2014/main" id="{D2F3C24E-E517-4A7A-B946-8A5893D7208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339066" flipH="1">
                <a:off x="2815851" y="2336487"/>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120" name="Straight Connector 80">
                <a:extLst>
                  <a:ext uri="{FF2B5EF4-FFF2-40B4-BE49-F238E27FC236}">
                    <a16:creationId xmlns:a16="http://schemas.microsoft.com/office/drawing/2014/main" id="{83CACF15-03C2-4A10-A07D-ABA9804847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459066" flipH="1">
                <a:off x="2736381" y="231997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EB3D3B9F-C17A-4424-8F4F-0D8128B88A6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579066" flipH="1">
                <a:off x="2656676" y="2301997"/>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121" name="Straight Connector 82">
                <a:extLst>
                  <a:ext uri="{FF2B5EF4-FFF2-40B4-BE49-F238E27FC236}">
                    <a16:creationId xmlns:a16="http://schemas.microsoft.com/office/drawing/2014/main" id="{C03EE5F7-AA63-400B-BF1D-6D763D408B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699066" flipH="1">
                <a:off x="2581230" y="2278249"/>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226D913-A568-423C-9499-ECC87BC8958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879066" flipH="1">
                <a:off x="2506369" y="2254199"/>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C220C04-727D-4794-A57C-1A02B77C45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999066" flipH="1">
                <a:off x="2428832" y="2225571"/>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5DAB2E54-F0AF-45DC-992F-A3A1C8BB6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119066" flipH="1">
                <a:off x="2353800" y="219733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43D945E3-A15D-47A3-8EB6-23B439070F6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239066" flipH="1">
                <a:off x="2280067" y="216625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D8F960F-CA24-4FFD-8D5F-355DD989C68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419066" flipH="1">
                <a:off x="2208872" y="212907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3C87B8F8-7714-49F1-93DC-130BEC71E7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539066" flipH="1">
                <a:off x="2138715" y="2091236"/>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D67A59B-052A-487A-9D50-6D8BD07598A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59066" flipH="1">
                <a:off x="2068953" y="2050897"/>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825237AD-EE94-4DA6-AA47-79ECFB8675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779066" flipH="1">
                <a:off x="2005435" y="2000924"/>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00A8D01E-FED0-4A7E-B9BF-CAB0E02A844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959066" flipH="1">
                <a:off x="1939015" y="195306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90B38C4-8550-4459-92B4-3F73A30960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079066" flipH="1">
                <a:off x="1876443" y="1905804"/>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979599C3-2D1E-441E-81AF-6147A498893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199066" flipH="1">
                <a:off x="1816218" y="185240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39B6C0-4DE1-4102-95BF-C796C35C56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319066" flipH="1">
                <a:off x="1754533" y="180079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5AD9ED80-EDCC-46F5-A2E6-5FE76FE9ED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499066" flipH="1">
                <a:off x="1695696" y="1745267"/>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88C517BD-914B-4685-A0BF-73DB82373F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619066" flipH="1">
                <a:off x="1642703" y="1688667"/>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AFC32E4-F706-4A25-A8B2-5B83451FB6B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739066" flipH="1">
                <a:off x="1589155" y="1628036"/>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E86A6989-5B39-4F61-A22A-0F3E18C02D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59066" flipH="1">
                <a:off x="1540536" y="1562569"/>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C0FC5A6-81D9-4E23-A170-54128F2B9B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039066" flipH="1">
                <a:off x="1491369" y="149939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136ED7D3-D2B7-43AE-8CFF-7FABD5E7C4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159066" flipH="1">
                <a:off x="1447788" y="1434543"/>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D10C7308-848B-4586-A47D-2670696FDB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279066" flipH="1">
                <a:off x="1407713" y="1364923"/>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E3D5DEF-B487-403F-966B-AEF0B268FD1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399066" flipH="1">
                <a:off x="1365089" y="129543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B4113111-ED4B-4F56-B101-55723658C9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339066" flipH="1">
                <a:off x="1304394" y="1247707"/>
                <a:ext cx="66968" cy="47328"/>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4F2BC75-FBDA-41B3-88C7-38E349F3A00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339066" flipH="1">
                <a:off x="1318720" y="1181601"/>
                <a:ext cx="22648" cy="122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B796E118-206D-4780-A364-A567349C850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159066" flipH="1">
                <a:off x="2894376" y="2347314"/>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54FE736-4FCC-4ECF-BA0E-BB352552A6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039066" flipH="1">
                <a:off x="2973756" y="235848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9BF328C5-029B-4C2D-B8A7-2E12B00952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919066" flipH="1">
                <a:off x="3055518" y="2363011"/>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AB2667C-4A1F-4D93-8471-F9B6C49DB4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799066" flipH="1">
                <a:off x="3134595" y="2367109"/>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D892A37-0031-41EC-94AC-0F499D4CE7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619066" flipH="1">
                <a:off x="3214883" y="236699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416443D-3FE2-4387-9267-CAB11059A9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499066" flipH="1">
                <a:off x="3295171" y="236687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A7847495-6164-4A90-BAA1-FC752DA3A8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379066" flipH="1">
                <a:off x="3374026" y="2358443"/>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058B2C55-08C5-4987-A0EC-B17DD8D0471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259066" flipH="1">
                <a:off x="3452881" y="2350015"/>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4E2635E9-6648-4D84-ADBD-C1881C69EC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079066" flipH="1">
                <a:off x="3532355" y="233399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772D126-7F6C-4947-A033-C96DF0537D6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959066" flipH="1">
                <a:off x="3611828" y="2317964"/>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4CFAF6-6835-44A6-8504-561175532CD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839066" flipH="1">
                <a:off x="3691302" y="2301939"/>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0105136E-E301-4BF0-BDA5-891713E3616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719066" flipH="1">
                <a:off x="3766911" y="2279791"/>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F65EE3C-4335-4221-A569-2F9A7AA2D7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539066" flipH="1">
                <a:off x="3842733" y="225630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D8516B9D-4E9C-4A04-9FB4-E3B57BA5EF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419066" flipH="1">
                <a:off x="3918743" y="2228687"/>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54928F0-8129-447E-ABFB-3E891F69B8B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299066" flipH="1">
                <a:off x="3992587" y="2197949"/>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8BA1DE1-6FF3-43E8-AD4A-EB44E23DD2C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179066" flipH="1">
                <a:off x="4065708" y="216130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61142EBA-47A0-42D9-A24B-8F04079D01B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999066" flipH="1">
                <a:off x="4135354" y="212409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4023088E-26B3-4FB7-9D15-8AFB4015356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879066" flipH="1">
                <a:off x="4205000" y="2086881"/>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A1363D83-EAF2-4BA0-95EA-C6D676AA5B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759066" flipH="1">
                <a:off x="4276548" y="2044795"/>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EB66EEA4-4EEB-4A34-9DF8-780F78DEFCD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639066" flipH="1">
                <a:off x="4340275" y="1998882"/>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5B249484-2341-40AC-96B5-C031EDD3F4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59066" flipH="1">
                <a:off x="4407468" y="1953636"/>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89A6CEF-D3E1-4E38-AE33-A21E6E1B6D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339066" flipH="1">
                <a:off x="4471127" y="1907145"/>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9F1C1CC1-1EBE-4126-984A-708939C89FA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219066" flipH="1">
                <a:off x="4532317" y="1850751"/>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8F59B6BE-F973-49F1-A6DA-E9BD81EB4B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099066" flipH="1">
                <a:off x="4592223" y="179733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A45B92BF-D0A1-4561-BC20-3533CCF5FBA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919066" flipH="1">
                <a:off x="4646421" y="1742479"/>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2098408-BCA5-4DE8-9836-AA0B350251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799066" flipH="1">
                <a:off x="4700827" y="1682055"/>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C186A780-40EF-4806-8639-0FAB038C4E5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679066" flipH="1">
                <a:off x="4755234" y="1621631"/>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3C9596-8E09-498C-8BE4-BB66CEB0534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559066" flipH="1">
                <a:off x="4801946" y="155764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3545CC44-A235-4A85-A473-552E5CA519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379066" flipH="1">
                <a:off x="4849048" y="149473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7A2C6046-CD14-4746-B562-48EE184B0D4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59066" flipH="1">
                <a:off x="4897793" y="142941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60E086A-CD4D-4062-B46E-3D243C84C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139066" flipH="1">
                <a:off x="4939603" y="1360752"/>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79F9459-1E54-4B9E-A483-B2BA2CCDCE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19066" flipH="1">
                <a:off x="4980050" y="1290217"/>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D8115189-4C24-4720-B50C-83CC496ADBD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839066" flipH="1">
                <a:off x="5011578" y="1218444"/>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F95F876D-3470-404F-9243-5EC40DFE8FB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19066" flipH="1">
                <a:off x="5044660" y="1145541"/>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4FE1A81A-6E19-4769-A769-752E316AF4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599066" flipH="1">
                <a:off x="5077077" y="107158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891CBFA3-B405-4674-8898-BB7C54B63D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79066" flipH="1">
                <a:off x="5108515" y="997621"/>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90F675CC-B913-4DEB-89A9-BB0DE35FCF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99066" flipH="1">
                <a:off x="5132986" y="92129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DE0D60A8-7DFE-482F-B4FC-07C02BBFA5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79066" flipH="1">
                <a:off x="5155617" y="843751"/>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0F0997A-644B-4DC0-BE1B-4A47AB1F19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059066" flipH="1">
                <a:off x="5173543" y="767295"/>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EADD15C-633F-4017-8B18-EA5D36C288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39066" flipH="1">
                <a:off x="5189220" y="686819"/>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EFEB1DA1-3A98-4123-8523-28DBC35C41E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59066" flipH="1">
                <a:off x="5203298" y="607935"/>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56453361-9F63-4034-9971-4882158EB9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639066" flipH="1">
                <a:off x="5217376" y="529050"/>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6B8A1138-4A40-46E4-8CB6-1BEBD017A2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19066" flipH="1">
                <a:off x="5219297" y="449522"/>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4DEE98DD-DA99-4522-A88D-1C08AB35C9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399066" flipH="1">
                <a:off x="5221217" y="369993"/>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D629849E-30FB-43BD-912C-7AC793D1633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19066" flipH="1">
                <a:off x="5227184" y="287702"/>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ED8DC402-1874-4BAD-B72A-0DB6A46AE7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99066" flipH="1">
                <a:off x="5222512" y="208957"/>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013E2C7D-5231-4247-BEDD-F076294A29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979066" flipH="1">
                <a:off x="5218052" y="128868"/>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9AA7F7C0-A42C-43A2-80CE-CCB124FDBE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59066" flipH="1">
                <a:off x="5211120" y="47013"/>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172AB0D0-1FCB-4B76-B7D8-A1971BE7D9E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79066" flipH="1">
                <a:off x="5198033" y="-29683"/>
                <a:ext cx="1937" cy="10439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grpSp>
      <p:grpSp>
        <p:nvGrpSpPr>
          <p:cNvPr id="4122" name="Group 155">
            <a:extLst>
              <a:ext uri="{FF2B5EF4-FFF2-40B4-BE49-F238E27FC236}">
                <a16:creationId xmlns:a16="http://schemas.microsoft.com/office/drawing/2014/main" id="{B9BFC0FC-BF8E-4AAB-839D-FFE5A54298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41778" y="2667453"/>
            <a:ext cx="1070380" cy="4191252"/>
            <a:chOff x="2941778" y="2667453"/>
            <a:chExt cx="1070380" cy="4191252"/>
          </a:xfrm>
        </p:grpSpPr>
        <p:grpSp>
          <p:nvGrpSpPr>
            <p:cNvPr id="157" name="Group 156">
              <a:extLst>
                <a:ext uri="{FF2B5EF4-FFF2-40B4-BE49-F238E27FC236}">
                  <a16:creationId xmlns:a16="http://schemas.microsoft.com/office/drawing/2014/main" id="{17AFE548-A1F1-4495-89D5-FAEB1311DAB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941778" y="3200408"/>
              <a:ext cx="885940" cy="3658297"/>
              <a:chOff x="2941778" y="3200408"/>
              <a:chExt cx="885940" cy="3658297"/>
            </a:xfrm>
          </p:grpSpPr>
          <p:cxnSp>
            <p:nvCxnSpPr>
              <p:cNvPr id="159" name="Straight Connector 158">
                <a:extLst>
                  <a:ext uri="{FF2B5EF4-FFF2-40B4-BE49-F238E27FC236}">
                    <a16:creationId xmlns:a16="http://schemas.microsoft.com/office/drawing/2014/main" id="{61C8E530-811E-4E01-8969-CA0FB79FF47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304888" flipH="1">
                <a:off x="3256573" y="6779817"/>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869D3136-75DF-4206-956A-279FEC8B18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184888" flipH="1">
                <a:off x="3314833" y="6678876"/>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600B742F-F1D3-4BC5-A650-5E5D110E91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04888" flipH="1">
                <a:off x="3378190" y="6576724"/>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3DACBFE2-32E6-4B31-A0F1-2F73BDBAF8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884888" flipH="1">
                <a:off x="3436007" y="6475043"/>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C7C8B670-C311-4FE2-856E-72FD25F19A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64888" flipH="1">
                <a:off x="3484450" y="636146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AE1CB7D5-8CEC-4F16-B833-C8CA3251D6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44888" flipH="1">
                <a:off x="3532971" y="6252704"/>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B9BF9A95-2848-4DB1-A322-2DEF7CFFFE9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64888" flipH="1">
                <a:off x="3572889" y="6145463"/>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01655FA9-E402-464A-B834-B9BF918F74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44888" flipH="1">
                <a:off x="3609700" y="6030564"/>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CE703E25-BDC3-48A2-8EE7-812AF9B1F9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24888" flipH="1">
                <a:off x="3646510" y="5915666"/>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36B8D0C1-3603-4E1A-9587-A083C1A54C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04888" flipH="1">
                <a:off x="3670741" y="5800638"/>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79358046-E400-48CC-B338-2C390DE39C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24888" flipH="1">
                <a:off x="3696153" y="568682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D1B006D4-89A2-43D7-BFA8-B70AF3F7F8D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04888" flipH="1">
                <a:off x="3722316" y="5568741"/>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4AF535CA-ADAF-4783-98A9-A56188856D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684888" flipH="1">
                <a:off x="3737065" y="5450374"/>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079D38BB-8A8D-4DFB-B3D6-8A337A1A91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64888" flipH="1">
                <a:off x="3748830" y="5330297"/>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9E8309B5-4A68-4D6C-B7A2-FFCB3CC75C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384888" flipH="1">
                <a:off x="3747770" y="5213979"/>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67719F25-FC3D-4257-A6E0-FA6E53C55FC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64888" flipH="1">
                <a:off x="3748126" y="509518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5CEAD808-5181-499E-8029-9BBD450722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44888" flipH="1">
                <a:off x="3746936" y="497536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9833C6CB-F586-4534-891C-05E14EC055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24888" flipH="1">
                <a:off x="3744424" y="4856143"/>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5322DA61-797B-4FC1-BEAB-AC65AEF1FB6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44888" flipH="1">
                <a:off x="3731044" y="4737967"/>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9D1F9FD3-8946-4515-820F-A3FA331D41E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24888" flipH="1">
                <a:off x="3714431" y="461925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B4AFE36B-6249-4BEF-9752-AD5BC4BAC1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04888" flipH="1">
                <a:off x="3692114" y="450488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72B85882-3535-490E-9334-89A58D347B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484888" flipH="1">
                <a:off x="3664306" y="4386447"/>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CF6A8FAD-A040-4657-B3D3-6B1A8C0F91B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04888" flipH="1">
                <a:off x="3635304" y="427113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1BE435CB-92C8-4BE3-B412-F3DFF64B72E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184888" flipH="1">
                <a:off x="3606302" y="4155823"/>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BFF76230-D644-4DA5-9E80-F0688CB07E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64888" flipH="1">
                <a:off x="3560459" y="404704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E6352973-882F-449B-BD82-1653A85421C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44888" flipH="1">
                <a:off x="3514615" y="3938268"/>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0C483037-8490-4FC4-909B-B9738D2466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64888" flipH="1">
                <a:off x="3472562" y="3823288"/>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72ACA8F8-F236-4D26-ADB0-F61FBD25B0E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44888" flipH="1">
                <a:off x="3418275" y="371958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ADF0B241-ABD7-4949-BBDA-6285680BE0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24888" flipH="1">
                <a:off x="3363457" y="3613937"/>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A5A44A15-EF14-4EC3-99FA-34DFE18C1C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04888" flipH="1">
                <a:off x="3304217" y="3507404"/>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5B7347DD-7F44-492E-BD6E-11F270DBED4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24888" flipH="1">
                <a:off x="3239792" y="3411600"/>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C6655349-619F-4EEB-A88A-9E6744196B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04888" flipH="1">
                <a:off x="3164790" y="331474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8B79D492-0F9F-4299-90D0-B4D21365FBB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84888" flipH="1">
                <a:off x="3092263" y="321930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858EC2F2-22B9-4679-A14E-7482E62F54C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64888" flipH="1">
                <a:off x="3017791" y="3124395"/>
                <a:ext cx="2875" cy="154901"/>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58" name="Freeform 354">
              <a:extLst>
                <a:ext uri="{FF2B5EF4-FFF2-40B4-BE49-F238E27FC236}">
                  <a16:creationId xmlns:a16="http://schemas.microsoft.com/office/drawing/2014/main" id="{236CFB8A-D5CC-4EC4-B366-BCF49EE08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9884888">
              <a:off x="2988669" y="2667453"/>
              <a:ext cx="1023489" cy="4136689"/>
            </a:xfrm>
            <a:custGeom>
              <a:avLst/>
              <a:gdLst>
                <a:gd name="connsiteX0" fmla="*/ 514487 w 1023489"/>
                <a:gd name="connsiteY0" fmla="*/ 4136689 h 4136689"/>
                <a:gd name="connsiteX1" fmla="*/ 479796 w 1023489"/>
                <a:gd name="connsiteY1" fmla="*/ 4082575 h 4136689"/>
                <a:gd name="connsiteX2" fmla="*/ 0 w 1023489"/>
                <a:gd name="connsiteY2" fmla="*/ 2364087 h 4136689"/>
                <a:gd name="connsiteX3" fmla="*/ 970682 w 1023489"/>
                <a:gd name="connsiteY3" fmla="*/ 20654 h 4136689"/>
                <a:gd name="connsiteX4" fmla="*/ 993407 w 1023489"/>
                <a:gd name="connsiteY4" fmla="*/ 0 h 4136689"/>
                <a:gd name="connsiteX5" fmla="*/ 1023489 w 1023489"/>
                <a:gd name="connsiteY5" fmla="*/ 8202 h 4136689"/>
                <a:gd name="connsiteX6" fmla="*/ 989302 w 1023489"/>
                <a:gd name="connsiteY6" fmla="*/ 39274 h 4136689"/>
                <a:gd name="connsiteX7" fmla="*/ 26333 w 1023489"/>
                <a:gd name="connsiteY7" fmla="*/ 2364087 h 4136689"/>
                <a:gd name="connsiteX8" fmla="*/ 502317 w 1023489"/>
                <a:gd name="connsiteY8" fmla="*/ 4068922 h 4136689"/>
                <a:gd name="connsiteX9" fmla="*/ 536898 w 1023489"/>
                <a:gd name="connsiteY9" fmla="*/ 4122864 h 4136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3489" h="4136689">
                  <a:moveTo>
                    <a:pt x="514487" y="4136689"/>
                  </a:moveTo>
                  <a:lnTo>
                    <a:pt x="479796" y="4082575"/>
                  </a:lnTo>
                  <a:cubicBezTo>
                    <a:pt x="175330" y="3581492"/>
                    <a:pt x="0" y="2993264"/>
                    <a:pt x="0" y="2364087"/>
                  </a:cubicBezTo>
                  <a:cubicBezTo>
                    <a:pt x="0" y="1448919"/>
                    <a:pt x="370945" y="620390"/>
                    <a:pt x="970682" y="20654"/>
                  </a:cubicBezTo>
                  <a:lnTo>
                    <a:pt x="993407" y="0"/>
                  </a:lnTo>
                  <a:lnTo>
                    <a:pt x="1023489" y="8202"/>
                  </a:lnTo>
                  <a:lnTo>
                    <a:pt x="989302" y="39274"/>
                  </a:lnTo>
                  <a:cubicBezTo>
                    <a:pt x="394330" y="634245"/>
                    <a:pt x="26333" y="1456191"/>
                    <a:pt x="26333" y="2364087"/>
                  </a:cubicBezTo>
                  <a:cubicBezTo>
                    <a:pt x="26333" y="2988265"/>
                    <a:pt x="200269" y="3571818"/>
                    <a:pt x="502317" y="4068922"/>
                  </a:cubicBezTo>
                  <a:lnTo>
                    <a:pt x="536898" y="4122864"/>
                  </a:ln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123" name="Group 193">
            <a:extLst>
              <a:ext uri="{FF2B5EF4-FFF2-40B4-BE49-F238E27FC236}">
                <a16:creationId xmlns:a16="http://schemas.microsoft.com/office/drawing/2014/main" id="{7C733035-E3B0-4503-8AD1-A8AD345C524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739066">
            <a:off x="5109742" y="1091236"/>
            <a:ext cx="2877042" cy="2500298"/>
            <a:chOff x="5281603" y="104899"/>
            <a:chExt cx="6910397" cy="6005491"/>
          </a:xfrm>
        </p:grpSpPr>
        <p:sp>
          <p:nvSpPr>
            <p:cNvPr id="195" name="Freeform 532">
              <a:extLst>
                <a:ext uri="{FF2B5EF4-FFF2-40B4-BE49-F238E27FC236}">
                  <a16:creationId xmlns:a16="http://schemas.microsoft.com/office/drawing/2014/main" id="{060686AE-2604-49AC-96FE-95DE3926C4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6" name="Group 195">
              <a:extLst>
                <a:ext uri="{FF2B5EF4-FFF2-40B4-BE49-F238E27FC236}">
                  <a16:creationId xmlns:a16="http://schemas.microsoft.com/office/drawing/2014/main" id="{44D0AC67-8CED-4685-9EA6-D9A2926855A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97" name="Straight Connector 196">
                <a:extLst>
                  <a:ext uri="{FF2B5EF4-FFF2-40B4-BE49-F238E27FC236}">
                    <a16:creationId xmlns:a16="http://schemas.microsoft.com/office/drawing/2014/main" id="{B26223F4-4FBD-480E-9C92-291961DB83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ADD69673-15CA-42F2-B172-9A6228114A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AA1DE507-E255-4901-9A13-225CAC4346D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01C28D5A-8204-4E22-B598-A50CC9CAB9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FCCC9FE2-617B-4AAC-885F-EEA8D05009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38B2AD70-681D-48E1-BFCD-256FD207E6A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945E4A4A-6520-4ED1-B1F4-92F7A246BB1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99C8D953-0679-4FD4-8D8F-CA98E35293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84BFF03-7516-4075-9220-6B0E6343C0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7565D2F6-D8EC-4FBE-A5B3-2CFFD47EF2E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619CBD6C-F312-4BC7-988D-E668D7A19FD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768F19D8-6E6A-40CE-ACFE-31AB3D9463B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63747A3E-9566-47FC-8467-E6AA95FDCE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98433EB9-4D02-4738-A58D-C9BFD617C1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2DA60593-0FB9-400D-A7E8-950C701363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91357033-493E-4BB5-90CE-50B15B89222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89E0C057-1791-4F43-8D83-02D46B60268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60A0B44A-7297-4BAC-A7FC-63DC1E9576D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4EB46B32-3AF2-4CEF-BA6D-2F28AD11B2C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32F0294A-F34F-455C-B6F6-9932D1F90E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98FC295C-8260-4059-B0A7-3BF90787C8B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5A927E98-F4E6-41F4-817A-0EB99C875F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FB9F5E23-9B1F-45F2-91BC-6156E9D41A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1DAFC55F-5F38-4EFF-94AE-D48729ABDE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4F03A776-4194-47B3-8F5D-90D0B4CFD8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8B4BBFD3-E7B2-449A-9C0B-A6F4FF8CC22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FB50DFBF-D716-4730-8A6A-46CBA33DDC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8BFA276E-82F2-4AB9-881D-FF2FFB3FA42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F4033428-2D66-4162-95BD-2F12AE214E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32FABEB-7D31-4F74-8A8D-611EB31FA7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C2A4BEEF-4C3B-48A5-AE18-0657A9C9D2C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053EEFA-1D75-42F7-BE4A-1942EABF9F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4A7A9C9C-3652-48C3-991A-5C09CC41BEB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4EC3A9C0-F263-4B32-A75E-8AF7DF85E9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9B705704-77CA-45BE-9A33-EFC7761F4A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B2F85FF6-A2E4-40A6-A585-8E90A1232CF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E3C0D6C1-D5DE-43CC-8E5E-EE2D977B30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EA27F37C-7743-4071-B3A8-FE989194604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E6BE4277-0719-4C3F-AB91-A39219E95A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C598D1FA-AC62-4198-B769-3A0A43C5DAD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3FBC6465-F070-4C9C-BD72-70805E96A5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E43C0142-FD19-450B-AEDD-1B112CDD4DD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4326969B-EEC5-49C7-9B79-C60A74E99D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D3FC748A-E18E-48D7-8221-B3C79B7728C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743BEB50-3C60-480B-98E6-526D891E13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7A09EFF1-57B2-441C-A65D-F80F91AF85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6E653072-D2CB-44ED-8DAE-A4AAB6220E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93439558-D82E-4DA9-BA07-56ECB1671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04E23B3D-96DA-422E-B3B9-5E63CC39A1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D44A63F3-E844-4CA3-96D5-86468D1A02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C37C5594-9A47-4042-86ED-4430B0C2491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D6C36373-AEC5-42A3-A736-A7DA9522C8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B6F500A8-1222-4633-B864-FE1A46EFB5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BDC00E85-B502-4F51-90EF-E127C969EC6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A4B7F86C-370B-445E-816B-FB7AF98478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AC6C76C6-CADA-4A5B-8B5F-1B329A469C1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AB58DBA9-FB9A-4144-BEB9-F6DDADF226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A979C210-280E-4C43-A203-05A4CC43464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BC350E9D-801B-44C8-83BB-DDF0A2CC69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17AC5A19-E4BA-448B-85AB-9659A61669D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D89B4562-E063-419D-A8B1-B5F229D9E8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6247D239-ADA9-42E2-BAE8-870D91D3A7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C50D3499-2A11-458E-A5FA-DEA58C3EDC1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4D67E724-8448-4793-AEA4-662559D117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1047D62E-2BEC-4ED3-838A-9F1CB9E4A9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85884BAE-AFFF-42B1-A55E-DCB2AD78FF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AE3B6F5C-B0E2-49BA-B4DD-F2375F09E8F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2D34BCE5-06E2-4638-87F6-01DA4512E85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4C0653E4-19C5-40F7-99CD-0D36B207E7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E75B739F-5AAE-41A6-8994-2D1663E1976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E57B1015-CC8B-44E4-8ABA-5FB69D679A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F749C5BB-0E8C-4B72-931F-174B6A5F53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2EBF5136-E025-49A5-947E-4FDCDAAC4D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7A5B4E44-6117-4E41-972F-977A80B7F8D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99C4BBE1-A7E3-40CB-8CDC-334BF7809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BF0E7B3F-9823-4F1A-ABC3-574D90DC13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798F0AEB-4870-4B69-9D50-8BE962BB89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0822636C-45FF-46D6-BAA4-BABB54497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grpSp>
      <p:pic>
        <p:nvPicPr>
          <p:cNvPr id="4102" name="Picture 6" descr="Justin Dart">
            <a:extLst>
              <a:ext uri="{FF2B5EF4-FFF2-40B4-BE49-F238E27FC236}">
                <a16:creationId xmlns:a16="http://schemas.microsoft.com/office/drawing/2014/main" id="{27C54D52-192F-4F58-98CF-5F9E4C7B154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805" r="-5" b="10910"/>
          <a:stretch/>
        </p:blipFill>
        <p:spPr bwMode="auto">
          <a:xfrm>
            <a:off x="1215882" y="10"/>
            <a:ext cx="3910184" cy="2304168"/>
          </a:xfrm>
          <a:custGeom>
            <a:avLst/>
            <a:gdLst/>
            <a:ahLst/>
            <a:cxnLst/>
            <a:rect l="l" t="t" r="r" b="b"/>
            <a:pathLst>
              <a:path w="3910184" h="2304178">
                <a:moveTo>
                  <a:pt x="32864" y="0"/>
                </a:moveTo>
                <a:lnTo>
                  <a:pt x="3877322" y="0"/>
                </a:lnTo>
                <a:lnTo>
                  <a:pt x="3900090" y="149190"/>
                </a:lnTo>
                <a:cubicBezTo>
                  <a:pt x="3906765" y="214915"/>
                  <a:pt x="3910184" y="281602"/>
                  <a:pt x="3910184" y="349087"/>
                </a:cubicBezTo>
                <a:cubicBezTo>
                  <a:pt x="3910184" y="1428854"/>
                  <a:pt x="3034859" y="2304178"/>
                  <a:pt x="1955092" y="2304178"/>
                </a:cubicBezTo>
                <a:cubicBezTo>
                  <a:pt x="875325" y="2304178"/>
                  <a:pt x="0" y="1428854"/>
                  <a:pt x="0" y="349087"/>
                </a:cubicBezTo>
                <a:cubicBezTo>
                  <a:pt x="0" y="281602"/>
                  <a:pt x="3419" y="214915"/>
                  <a:pt x="10094" y="149190"/>
                </a:cubicBezTo>
                <a:close/>
              </a:path>
            </a:pathLst>
          </a:custGeom>
          <a:noFill/>
          <a:extLst>
            <a:ext uri="{909E8E84-426E-40DD-AFC4-6F175D3DCCD1}">
              <a14:hiddenFill xmlns:a14="http://schemas.microsoft.com/office/drawing/2010/main">
                <a:solidFill>
                  <a:srgbClr val="FFFFFF"/>
                </a:solidFill>
              </a14:hiddenFill>
            </a:ext>
          </a:extLst>
        </p:spPr>
      </p:pic>
      <p:pic>
        <p:nvPicPr>
          <p:cNvPr id="4100" name="Picture 4" descr="heumann-statedept">
            <a:extLst>
              <a:ext uri="{FF2B5EF4-FFF2-40B4-BE49-F238E27FC236}">
                <a16:creationId xmlns:a16="http://schemas.microsoft.com/office/drawing/2014/main" id="{C4DC4C74-24A4-45A9-9B40-C4D8635B402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2" b="9615"/>
          <a:stretch/>
        </p:blipFill>
        <p:spPr bwMode="auto">
          <a:xfrm>
            <a:off x="39608" y="2273740"/>
            <a:ext cx="3622862" cy="4584260"/>
          </a:xfrm>
          <a:custGeom>
            <a:avLst/>
            <a:gdLst/>
            <a:ahLst/>
            <a:cxnLst/>
            <a:rect l="l" t="t" r="r" b="b"/>
            <a:pathLst>
              <a:path w="3622862" h="4584260">
                <a:moveTo>
                  <a:pt x="706129" y="0"/>
                </a:moveTo>
                <a:cubicBezTo>
                  <a:pt x="2316996" y="0"/>
                  <a:pt x="3622862" y="1305866"/>
                  <a:pt x="3622862" y="2916733"/>
                </a:cubicBezTo>
                <a:cubicBezTo>
                  <a:pt x="3622862" y="3520808"/>
                  <a:pt x="3439225" y="4081993"/>
                  <a:pt x="3124730" y="4547506"/>
                </a:cubicBezTo>
                <a:lnTo>
                  <a:pt x="3097246" y="4584260"/>
                </a:lnTo>
                <a:lnTo>
                  <a:pt x="0" y="4584260"/>
                </a:lnTo>
                <a:lnTo>
                  <a:pt x="0" y="87518"/>
                </a:lnTo>
                <a:lnTo>
                  <a:pt x="47423" y="74689"/>
                </a:lnTo>
                <a:cubicBezTo>
                  <a:pt x="259105" y="25825"/>
                  <a:pt x="479601" y="0"/>
                  <a:pt x="706129" y="0"/>
                </a:cubicBezTo>
                <a:close/>
              </a:path>
            </a:pathLst>
          </a:custGeom>
          <a:noFill/>
          <a:extLst>
            <a:ext uri="{909E8E84-426E-40DD-AFC4-6F175D3DCCD1}">
              <a14:hiddenFill xmlns:a14="http://schemas.microsoft.com/office/drawing/2010/main">
                <a:solidFill>
                  <a:srgbClr val="FFFFFF"/>
                </a:solidFill>
              </a14:hiddenFill>
            </a:ext>
          </a:extLst>
        </p:spPr>
      </p:pic>
      <p:grpSp>
        <p:nvGrpSpPr>
          <p:cNvPr id="4124" name="Group 275">
            <a:extLst>
              <a:ext uri="{FF2B5EF4-FFF2-40B4-BE49-F238E27FC236}">
                <a16:creationId xmlns:a16="http://schemas.microsoft.com/office/drawing/2014/main" id="{4736EC46-F101-4A9F-986E-C9F5B5266F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35618" y="-6743"/>
            <a:ext cx="4126199" cy="3805391"/>
            <a:chOff x="8335618" y="-6743"/>
            <a:chExt cx="4126199" cy="3805391"/>
          </a:xfrm>
        </p:grpSpPr>
        <p:sp>
          <p:nvSpPr>
            <p:cNvPr id="277" name="Freeform 472">
              <a:extLst>
                <a:ext uri="{FF2B5EF4-FFF2-40B4-BE49-F238E27FC236}">
                  <a16:creationId xmlns:a16="http://schemas.microsoft.com/office/drawing/2014/main" id="{59EA9385-3D21-4D34-B13A-24FB9E8E98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739066">
              <a:off x="8643787" y="-19382"/>
              <a:ext cx="3509861" cy="4126199"/>
            </a:xfrm>
            <a:custGeom>
              <a:avLst/>
              <a:gdLst>
                <a:gd name="connsiteX0" fmla="*/ 3506004 w 3509861"/>
                <a:gd name="connsiteY0" fmla="*/ 51598 h 4126199"/>
                <a:gd name="connsiteX1" fmla="*/ 3509861 w 3509861"/>
                <a:gd name="connsiteY1" fmla="*/ 75992 h 4126199"/>
                <a:gd name="connsiteX2" fmla="*/ 3265815 w 3509861"/>
                <a:gd name="connsiteY2" fmla="*/ 38747 h 4126199"/>
                <a:gd name="connsiteX3" fmla="*/ 2965063 w 3509861"/>
                <a:gd name="connsiteY3" fmla="*/ 23559 h 4126199"/>
                <a:gd name="connsiteX4" fmla="*/ 23559 w 3509861"/>
                <a:gd name="connsiteY4" fmla="*/ 2965064 h 4126199"/>
                <a:gd name="connsiteX5" fmla="*/ 195913 w 3509861"/>
                <a:gd name="connsiteY5" fmla="*/ 3959533 h 4126199"/>
                <a:gd name="connsiteX6" fmla="*/ 260715 w 3509861"/>
                <a:gd name="connsiteY6" fmla="*/ 4122429 h 4126199"/>
                <a:gd name="connsiteX7" fmla="*/ 236868 w 3509861"/>
                <a:gd name="connsiteY7" fmla="*/ 4126199 h 4126199"/>
                <a:gd name="connsiteX8" fmla="*/ 173735 w 3509861"/>
                <a:gd name="connsiteY8" fmla="*/ 3967497 h 4126199"/>
                <a:gd name="connsiteX9" fmla="*/ 0 w 3509861"/>
                <a:gd name="connsiteY9" fmla="*/ 2965064 h 4126199"/>
                <a:gd name="connsiteX10" fmla="*/ 2965063 w 3509861"/>
                <a:gd name="connsiteY10" fmla="*/ 0 h 4126199"/>
                <a:gd name="connsiteX11" fmla="*/ 3268224 w 3509861"/>
                <a:gd name="connsiteY11" fmla="*/ 15309 h 412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9861" h="4126199">
                  <a:moveTo>
                    <a:pt x="3506004" y="51598"/>
                  </a:moveTo>
                  <a:lnTo>
                    <a:pt x="3509861" y="75992"/>
                  </a:lnTo>
                  <a:lnTo>
                    <a:pt x="3265815" y="38747"/>
                  </a:lnTo>
                  <a:cubicBezTo>
                    <a:pt x="3166930" y="28704"/>
                    <a:pt x="3066597" y="23559"/>
                    <a:pt x="2965063" y="23559"/>
                  </a:cubicBezTo>
                  <a:cubicBezTo>
                    <a:pt x="1340516" y="23559"/>
                    <a:pt x="23559" y="1340516"/>
                    <a:pt x="23559" y="2965064"/>
                  </a:cubicBezTo>
                  <a:cubicBezTo>
                    <a:pt x="23560" y="3314088"/>
                    <a:pt x="84347" y="3648914"/>
                    <a:pt x="195913" y="3959533"/>
                  </a:cubicBezTo>
                  <a:lnTo>
                    <a:pt x="260715" y="4122429"/>
                  </a:lnTo>
                  <a:lnTo>
                    <a:pt x="236868" y="4126199"/>
                  </a:lnTo>
                  <a:lnTo>
                    <a:pt x="173735" y="3967497"/>
                  </a:lnTo>
                  <a:cubicBezTo>
                    <a:pt x="61275" y="3654391"/>
                    <a:pt x="0" y="3316882"/>
                    <a:pt x="0" y="2965064"/>
                  </a:cubicBezTo>
                  <a:cubicBezTo>
                    <a:pt x="0" y="1327504"/>
                    <a:pt x="1327504" y="0"/>
                    <a:pt x="2965063" y="0"/>
                  </a:cubicBezTo>
                  <a:cubicBezTo>
                    <a:pt x="3067411" y="0"/>
                    <a:pt x="3168547" y="5186"/>
                    <a:pt x="3268224" y="15309"/>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78" name="Group 277">
              <a:extLst>
                <a:ext uri="{FF2B5EF4-FFF2-40B4-BE49-F238E27FC236}">
                  <a16:creationId xmlns:a16="http://schemas.microsoft.com/office/drawing/2014/main" id="{7513CEBB-25EB-45D6-B82A-60A5C5024DE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86805" y="-6743"/>
              <a:ext cx="3463561" cy="3785601"/>
              <a:chOff x="8686805" y="-6743"/>
              <a:chExt cx="3463561" cy="3785601"/>
            </a:xfrm>
          </p:grpSpPr>
          <p:cxnSp>
            <p:nvCxnSpPr>
              <p:cNvPr id="279" name="Straight Connector 278">
                <a:extLst>
                  <a:ext uri="{FF2B5EF4-FFF2-40B4-BE49-F238E27FC236}">
                    <a16:creationId xmlns:a16="http://schemas.microsoft.com/office/drawing/2014/main" id="{1FA7277A-528C-4A6C-941E-761E0AD160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739066" flipH="1">
                <a:off x="8795466" y="439047"/>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50BEDC85-154E-40EF-9F1B-36646282084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859066" flipH="1">
                <a:off x="8817382" y="333544"/>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A141DEEB-A27A-4D2D-9EB0-3E9FFC1FFA2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979066" flipH="1">
                <a:off x="8841253" y="227730"/>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7C56D2A9-EFDC-4555-9524-682B62780FC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099066" flipH="1">
                <a:off x="8872780" y="127569"/>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F28B9091-30F7-4329-A9AF-4864F63CB7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279066" flipH="1">
                <a:off x="8904709" y="28186"/>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A2A7D25A-9C16-45B3-B757-CB5C818B22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399066" flipH="1">
                <a:off x="8942715" y="-74751"/>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D9EA82F5-3DB0-4D16-BC47-A8274008F0C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559066" flipH="1">
                <a:off x="8781091" y="543294"/>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2376144F-2062-4EA2-B107-885D23EF75A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439066" flipH="1">
                <a:off x="8766257" y="648677"/>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00ACC68D-A92C-43A6-9E67-0AF1CDEFC3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319066" flipH="1">
                <a:off x="8760253" y="757222"/>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9E3AC0F6-D75D-428F-8545-0C2E985D0F8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199066" flipH="1">
                <a:off x="8754813" y="862203"/>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4EA506A2-73B4-480F-9238-6C8E1792A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019066" flipH="1">
                <a:off x="8754971" y="968791"/>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58F6C9DA-C613-43FF-9E8B-DFB3690090C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899066" flipH="1">
                <a:off x="8755130" y="1075379"/>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3764FA3A-6A6F-48B1-8D06-81CC4255BD3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779066" flipH="1">
                <a:off x="8766318" y="1180065"/>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02C4E68D-A6BF-457C-A997-8CF355D88FE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659066" flipH="1">
                <a:off x="8777506" y="1284751"/>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ED77E65B-F979-4A5D-B397-D93B5925A8F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479066" flipH="1">
                <a:off x="8798781" y="1390258"/>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04E5112C-8BE9-4A00-B0CB-E363DE4CAB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359066" flipH="1">
                <a:off x="8820056" y="1495765"/>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6AC27022-4726-435D-ACB3-405EDE7595D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239066" flipH="1">
                <a:off x="8841331" y="1601272"/>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06F15705-9240-4447-992C-E388B1DAB3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119066" flipH="1">
                <a:off x="8870734" y="1701649"/>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8FC7441C-978B-4861-A57A-DD0FC87E9E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939066" flipH="1">
                <a:off x="8901919" y="1802308"/>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5E816D80-966C-44B6-A27B-CF3AF39B17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819066" flipH="1">
                <a:off x="8938578" y="1903217"/>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CDA705B0-5B66-410F-835F-AABFC552E1D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699066" flipH="1">
                <a:off x="8979385" y="2001251"/>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0437CBB3-98F4-443A-953A-78FF53CDFD5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579066" flipH="1">
                <a:off x="9028039" y="2098324"/>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1" name="Straight Connector 300">
                <a:extLst>
                  <a:ext uri="{FF2B5EF4-FFF2-40B4-BE49-F238E27FC236}">
                    <a16:creationId xmlns:a16="http://schemas.microsoft.com/office/drawing/2014/main" id="{58448AB1-09DE-40AA-8B25-3DA9F88AA5A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399066" flipH="1">
                <a:off x="9077438" y="2190785"/>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41CAC219-1B86-4A16-AD68-C7D893953B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279066" flipH="1">
                <a:off x="9126837" y="2283246"/>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8252D2A5-04F8-4874-A715-AA5FBCB984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159066" flipH="1">
                <a:off x="9182708" y="2378230"/>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84D5314A-8380-42F7-979C-5E6A600538E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039066" flipH="1">
                <a:off x="9243661" y="2462832"/>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2FA20EF6-6B2E-4971-A0E5-FB7D6BDEC27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59066" flipH="1">
                <a:off x="9303730" y="2552037"/>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800D192B-3A7A-48B1-AD1E-ACD83548A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739066" flipH="1">
                <a:off x="9365449" y="2636549"/>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923BC388-12DB-4FF3-9C46-48DD1F75897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619066" flipH="1">
                <a:off x="9440317" y="2717783"/>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AB0C5285-64BF-4C75-9D9D-EF4BEA6F5F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499066" flipH="1">
                <a:off x="9511226" y="2797312"/>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24099C36-B04F-4701-9277-DB6C255D27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319066" flipH="1">
                <a:off x="9584056" y="2869264"/>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E13B2E38-BD39-489D-8415-380923ED11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199066" flipH="1">
                <a:off x="9664273" y="2941493"/>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D06169D4-7B4A-4F70-BC5F-C9E328B7DEE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079066" flipH="1">
                <a:off x="9744490" y="3013721"/>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77572674-57DE-44ED-ABCF-AE6BEE2302B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959066" flipH="1">
                <a:off x="9829433" y="3075735"/>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E9C6C995-151C-4B2D-8AD0-4D4991C72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779066" flipH="1">
                <a:off x="9912951" y="3138266"/>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904246BC-CF3B-46B0-ABA6-CFA4FE791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59066" flipH="1">
                <a:off x="9999678" y="3202979"/>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12296306-3FC8-4ACD-81BC-84C52CC1691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539066" flipH="1">
                <a:off x="10090827" y="3258485"/>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F6AC4696-A1BE-48B5-8E84-4956361C70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419066" flipH="1">
                <a:off x="10184468" y="3312182"/>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2C776318-91E1-4F19-A105-9E9E9D8CF1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239066" flipH="1">
                <a:off x="10279751" y="3354037"/>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82A89614-5D6D-4A14-9F34-DC79C4BAE77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119066" flipH="1">
                <a:off x="10376536" y="3397957"/>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9848CE01-C5C1-421B-BF78-8FB752D702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999066" flipH="1">
                <a:off x="10474724" y="3440992"/>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FFC9A2CA-BB6C-4307-9757-8EA35AEAC7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879066" flipH="1">
                <a:off x="10572911" y="3482728"/>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206D836-8B8B-496C-8D5A-E197BE9CC7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699066" flipH="1">
                <a:off x="10674235" y="3515215"/>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90BE283F-2A40-4CAE-91C8-707BA454DFD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579066" flipH="1">
                <a:off x="10777184" y="3545260"/>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385CFD2B-14DD-414E-98AC-9BD43830AF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459066" flipH="1">
                <a:off x="10878685" y="3569058"/>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53FC7D0D-5B64-4BC4-8F9F-903437226C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339066" flipH="1">
                <a:off x="10985523" y="3589870"/>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05BDC1DF-9D0C-45F2-ADC3-81C0AA7E2E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159066" flipH="1">
                <a:off x="11090248" y="3608560"/>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5DCF72C2-8F7C-4D33-BF75-BB9DB20F48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1039066" flipH="1">
                <a:off x="11194974" y="3627250"/>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916016D1-C18F-483B-A0E6-7C08A5F47DB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919066" flipH="1">
                <a:off x="11300553" y="3629799"/>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C6CDAF8A-CB8A-42C7-A96E-29AFDD4147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799066" flipH="1">
                <a:off x="11406133" y="3632349"/>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E6921BF1-E470-475B-9300-A43F4A2382C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619066" flipH="1">
                <a:off x="11515381" y="3640271"/>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AFFBDD47-C5A4-4044-8E2C-206B3A49FFE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499066" flipH="1">
                <a:off x="11619921" y="3634068"/>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F045AF69-D818-44A4-87C7-12144964C1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379066" flipH="1">
                <a:off x="11726244" y="3628147"/>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09D8DA51-A4FC-45CE-B28B-6EACAFAD91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259066" flipH="1">
                <a:off x="11834913" y="3618944"/>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8A6BE768-F8DB-463A-9472-3EC510890E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079066" flipH="1">
                <a:off x="11936733" y="3601571"/>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36FBF9B1-44D1-4B18-A590-FF97D81497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959066" flipH="1">
                <a:off x="12043295" y="3575954"/>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B56678CE-D620-4C37-A0F8-ABD82996F5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839066" flipH="1">
                <a:off x="12147794" y="3551837"/>
                <a:ext cx="2572" cy="138587"/>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grpSp>
      <p:pic>
        <p:nvPicPr>
          <p:cNvPr id="4098" name="Picture 2" descr="ed_roberts">
            <a:extLst>
              <a:ext uri="{FF2B5EF4-FFF2-40B4-BE49-F238E27FC236}">
                <a16:creationId xmlns:a16="http://schemas.microsoft.com/office/drawing/2014/main" id="{D63DDD31-9208-42A7-A8EA-3DAED72654D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3000" r="6002" b="2"/>
          <a:stretch/>
        </p:blipFill>
        <p:spPr bwMode="auto">
          <a:xfrm>
            <a:off x="5540446" y="780500"/>
            <a:ext cx="2851962" cy="2851962"/>
          </a:xfrm>
          <a:custGeom>
            <a:avLst/>
            <a:gdLst/>
            <a:ahLst/>
            <a:cxnLst/>
            <a:rect l="l" t="t" r="r" b="b"/>
            <a:pathLst>
              <a:path w="2851962" h="2851962">
                <a:moveTo>
                  <a:pt x="1425981" y="0"/>
                </a:moveTo>
                <a:cubicBezTo>
                  <a:pt x="2213529" y="0"/>
                  <a:pt x="2851962" y="638433"/>
                  <a:pt x="2851962" y="1425981"/>
                </a:cubicBezTo>
                <a:cubicBezTo>
                  <a:pt x="2851962" y="2213529"/>
                  <a:pt x="2213529" y="2851962"/>
                  <a:pt x="1425981" y="2851962"/>
                </a:cubicBezTo>
                <a:cubicBezTo>
                  <a:pt x="638433" y="2851962"/>
                  <a:pt x="0" y="2213529"/>
                  <a:pt x="0" y="1425981"/>
                </a:cubicBezTo>
                <a:cubicBezTo>
                  <a:pt x="0" y="638433"/>
                  <a:pt x="638433" y="0"/>
                  <a:pt x="1425981" y="0"/>
                </a:cubicBezTo>
                <a:close/>
              </a:path>
            </a:pathLst>
          </a:custGeom>
          <a:noFill/>
          <a:extLst>
            <a:ext uri="{909E8E84-426E-40DD-AFC4-6F175D3DCCD1}">
              <a14:hiddenFill xmlns:a14="http://schemas.microsoft.com/office/drawing/2010/main">
                <a:solidFill>
                  <a:srgbClr val="FFFFFF"/>
                </a:solidFill>
              </a14:hiddenFill>
            </a:ext>
          </a:extLst>
        </p:spPr>
      </p:pic>
      <p:pic>
        <p:nvPicPr>
          <p:cNvPr id="4104" name="Picture 8" descr="Wade Blank">
            <a:extLst>
              <a:ext uri="{FF2B5EF4-FFF2-40B4-BE49-F238E27FC236}">
                <a16:creationId xmlns:a16="http://schemas.microsoft.com/office/drawing/2014/main" id="{EDDBE1BD-0B41-4E25-915D-C7D3F22D59A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54" r="-1" b="-1"/>
          <a:stretch/>
        </p:blipFill>
        <p:spPr bwMode="auto">
          <a:xfrm>
            <a:off x="8908937" y="-1"/>
            <a:ext cx="3283065" cy="3574038"/>
          </a:xfrm>
          <a:custGeom>
            <a:avLst/>
            <a:gdLst/>
            <a:ahLst/>
            <a:cxnLst/>
            <a:rect l="l" t="t" r="r" b="b"/>
            <a:pathLst>
              <a:path w="3283065" h="3574038">
                <a:moveTo>
                  <a:pt x="191559" y="0"/>
                </a:moveTo>
                <a:lnTo>
                  <a:pt x="3283065" y="0"/>
                </a:lnTo>
                <a:lnTo>
                  <a:pt x="3283065" y="3480152"/>
                </a:lnTo>
                <a:lnTo>
                  <a:pt x="3181697" y="3507574"/>
                </a:lnTo>
                <a:cubicBezTo>
                  <a:pt x="2993327" y="3551058"/>
                  <a:pt x="2797112" y="3574038"/>
                  <a:pt x="2595530" y="3574038"/>
                </a:cubicBezTo>
                <a:cubicBezTo>
                  <a:pt x="1162058" y="3574038"/>
                  <a:pt x="0" y="2411980"/>
                  <a:pt x="0" y="978508"/>
                </a:cubicBezTo>
                <a:cubicBezTo>
                  <a:pt x="0" y="642538"/>
                  <a:pt x="63834" y="321477"/>
                  <a:pt x="180034" y="26792"/>
                </a:cubicBezTo>
                <a:close/>
              </a:path>
            </a:pathLst>
          </a:custGeom>
          <a:noFill/>
          <a:extLst>
            <a:ext uri="{909E8E84-426E-40DD-AFC4-6F175D3DCCD1}">
              <a14:hiddenFill xmlns:a14="http://schemas.microsoft.com/office/drawing/2010/main">
                <a:solidFill>
                  <a:srgbClr val="FFFFFF"/>
                </a:solidFill>
              </a14:hiddenFill>
            </a:ext>
          </a:extLst>
        </p:spPr>
      </p:pic>
      <p:pic>
        <p:nvPicPr>
          <p:cNvPr id="336" name="Picture 10" descr="Fred Fay">
            <a:extLst>
              <a:ext uri="{FF2B5EF4-FFF2-40B4-BE49-F238E27FC236}">
                <a16:creationId xmlns:a16="http://schemas.microsoft.com/office/drawing/2014/main" id="{00045941-FF63-441B-95BB-E63C3928980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10872214" y="5522556"/>
            <a:ext cx="1610911" cy="902110"/>
          </a:xfrm>
          <a:prstGeom prst="rect">
            <a:avLst/>
          </a:prstGeom>
          <a:noFill/>
          <a:extLst>
            <a:ext uri="{909E8E84-426E-40DD-AFC4-6F175D3DCCD1}">
              <a14:hiddenFill xmlns:a14="http://schemas.microsoft.com/office/drawing/2010/main">
                <a:solidFill>
                  <a:srgbClr val="FFFFFF"/>
                </a:solidFill>
              </a14:hiddenFill>
            </a:ext>
          </a:extLst>
        </p:spPr>
      </p:pic>
      <p:pic>
        <p:nvPicPr>
          <p:cNvPr id="14" name="Video 13">
            <a:hlinkClick r:id="" action="ppaction://media"/>
            <a:extLst>
              <a:ext uri="{FF2B5EF4-FFF2-40B4-BE49-F238E27FC236}">
                <a16:creationId xmlns:a16="http://schemas.microsoft.com/office/drawing/2014/main" id="{0865FA1A-78BA-4739-96EC-BEB7E7FEDDE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tretch>
            <a:fillRect/>
          </a:stretch>
        </p:blipFill>
        <p:spPr>
          <a:xfrm>
            <a:off x="9906000" y="5156752"/>
            <a:ext cx="2285999" cy="1714500"/>
          </a:xfrm>
          <a:prstGeom prst="rect">
            <a:avLst/>
          </a:prstGeom>
        </p:spPr>
      </p:pic>
    </p:spTree>
    <p:extLst>
      <p:ext uri="{BB962C8B-B14F-4D97-AF65-F5344CB8AC3E}">
        <p14:creationId xmlns:p14="http://schemas.microsoft.com/office/powerpoint/2010/main" val="26272215"/>
      </p:ext>
    </p:extLst>
  </p:cSld>
  <p:clrMapOvr>
    <a:masterClrMapping/>
  </p:clrMapOvr>
  <mc:AlternateContent xmlns:mc="http://schemas.openxmlformats.org/markup-compatibility/2006" xmlns:p14="http://schemas.microsoft.com/office/powerpoint/2010/main">
    <mc:Choice Requires="p14">
      <p:transition spd="slow" p14:dur="2000" advTm="38362"/>
    </mc:Choice>
    <mc:Fallback xmlns="">
      <p:transition spd="slow" advTm="38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3" name="Rectangle 72">
            <a:extLst>
              <a:ext uri="{FF2B5EF4-FFF2-40B4-BE49-F238E27FC236}">
                <a16:creationId xmlns:a16="http://schemas.microsoft.com/office/drawing/2014/main" id="{1F94DC1C-47D1-41D7-8B1B-9A036D6140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dirty="0"/>
          </a:p>
        </p:txBody>
      </p:sp>
      <p:pic>
        <p:nvPicPr>
          <p:cNvPr id="75" name="Picture 74">
            <a:extLst>
              <a:ext uri="{FF2B5EF4-FFF2-40B4-BE49-F238E27FC236}">
                <a16:creationId xmlns:a16="http://schemas.microsoft.com/office/drawing/2014/main" id="{811383CE-CE86-4E1C-B289-798EB9E6E0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1622"/>
          <a:stretch/>
        </p:blipFill>
        <p:spPr>
          <a:xfrm>
            <a:off x="1" y="0"/>
            <a:ext cx="5896768" cy="6856214"/>
          </a:xfrm>
          <a:prstGeom prst="rect">
            <a:avLst/>
          </a:prstGeom>
        </p:spPr>
      </p:pic>
      <p:sp>
        <p:nvSpPr>
          <p:cNvPr id="2" name="Title 1">
            <a:extLst>
              <a:ext uri="{FF2B5EF4-FFF2-40B4-BE49-F238E27FC236}">
                <a16:creationId xmlns:a16="http://schemas.microsoft.com/office/drawing/2014/main" id="{FC394C00-629D-4429-AF46-82832DEC2277}"/>
              </a:ext>
            </a:extLst>
          </p:cNvPr>
          <p:cNvSpPr>
            <a:spLocks noGrp="1"/>
          </p:cNvSpPr>
          <p:nvPr>
            <p:ph type="title"/>
          </p:nvPr>
        </p:nvSpPr>
        <p:spPr>
          <a:xfrm>
            <a:off x="486876" y="2032000"/>
            <a:ext cx="4513792" cy="2819398"/>
          </a:xfrm>
        </p:spPr>
        <p:txBody>
          <a:bodyPr vert="horz" lIns="91440" tIns="45720" rIns="91440" bIns="45720" rtlCol="0" anchor="b">
            <a:normAutofit/>
          </a:bodyPr>
          <a:lstStyle/>
          <a:p>
            <a:pPr algn="r">
              <a:lnSpc>
                <a:spcPct val="90000"/>
              </a:lnSpc>
            </a:pPr>
            <a:r>
              <a:rPr lang="en-US" sz="3700" dirty="0">
                <a:solidFill>
                  <a:srgbClr val="FFFFFF"/>
                </a:solidFill>
              </a:rPr>
              <a:t>Why is the American with disabilities act important </a:t>
            </a:r>
            <a:br>
              <a:rPr lang="en-US" sz="3700" dirty="0">
                <a:solidFill>
                  <a:srgbClr val="FFFFFF"/>
                </a:solidFill>
              </a:rPr>
            </a:br>
            <a:endParaRPr lang="en-US" sz="3700" dirty="0">
              <a:solidFill>
                <a:srgbClr val="FFFFFF"/>
              </a:solidFill>
            </a:endParaRPr>
          </a:p>
        </p:txBody>
      </p:sp>
      <p:sp useBgFill="1">
        <p:nvSpPr>
          <p:cNvPr id="77" name="Freeform 5">
            <a:extLst>
              <a:ext uri="{FF2B5EF4-FFF2-40B4-BE49-F238E27FC236}">
                <a16:creationId xmlns:a16="http://schemas.microsoft.com/office/drawing/2014/main" id="{AC12A592-C02D-46EF-8E1F-9335DB8D7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sp>
        <p:nvSpPr>
          <p:cNvPr id="79" name="Freeform 14">
            <a:extLst>
              <a:ext uri="{FF2B5EF4-FFF2-40B4-BE49-F238E27FC236}">
                <a16:creationId xmlns:a16="http://schemas.microsoft.com/office/drawing/2014/main" id="{24005816-5BCA-4665-8A58-5580F8E9C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1" name="Group 80">
            <a:extLst>
              <a:ext uri="{FF2B5EF4-FFF2-40B4-BE49-F238E27FC236}">
                <a16:creationId xmlns:a16="http://schemas.microsoft.com/office/drawing/2014/main" id="{BF07F359-8CA3-4854-91E7-EE600402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82" name="Straight Connector 81">
              <a:extLst>
                <a:ext uri="{FF2B5EF4-FFF2-40B4-BE49-F238E27FC236}">
                  <a16:creationId xmlns:a16="http://schemas.microsoft.com/office/drawing/2014/main" id="{8A7FCE86-4904-4337-8D0A-3ABA73F609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A32C234-504D-411A-A62B-C1CFD8CE74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881593A9-FD94-454C-9225-478E907061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FA3524A1-6DED-4D15-ADE5-F797DBCEC7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AA8491CF-856E-4A54-84A5-45C558D41A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D63A388-BF18-4ABD-96E0-5946B1ABB1D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CF6D779-BD20-4058-AC29-AF4E2510C2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4189C0F2-FCB0-4636-9B05-F9FCBB2020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E74CB59A-0AC3-4235-A93D-73EE124669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B6E97A3-E95A-4D79-A8F8-1945EA2634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9F4ABF86-0905-4DE8-8F0B-D10D3D6F9C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FAAFEF7-DFA1-48C7-9E4E-FF7B1453C7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D828735-DFD9-4894-8461-77A2FB0C92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7A6C2585-E93E-489D-8819-FCEE3CFF11C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E57C1F25-FC5C-4082-B4F6-888F8E467EE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5DF4BDB-CA1D-4DA1-8D26-6BAEE0A21AE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315D2A0-DDA4-4A25-9CC7-7F90CCF0C4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75312B72-7E7D-4B0B-960E-7D7C9540EBD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48B42BB-3C0E-4546-957B-AB593E308C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37809D5-5F69-4BC6-A661-44B2A8A682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B269CB4C-8BB5-4F63-8961-7EB8FE56D4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5E7B60C-3F52-49EA-99F5-BE42AF88DD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C5E885C-0F0D-4E11-8B78-4CE951E269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4BFA6E20-F564-4CA4-9150-FDD50B02CD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3C02C6B-B913-486F-ACAE-432DE1F7704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B6B5EE64-D401-45A4-82D4-85D4BF5C8EC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5F622D05-678C-405E-A74F-8D92A9C644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D8E01EF1-6517-49CC-9891-1BD6D0F49D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C93E79A-63A6-4782-9D2C-BC50CD3B94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46C4B4DB-9B57-4C69-96EB-3E1910CEF4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9BBDCDA7-4ECB-42B1-8524-3D30023D6B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C7483057-DCDA-4BC6-8E99-7EAD94E8786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E5C35A56-0BFD-443F-8C2B-CA73A3BFE9E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214A0AE5-3A88-4D5D-845C-5E906888C81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44D7BF13-EDB8-4740-A3C5-87E2E7C6766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6DAB64F-4B49-434F-BFB6-0BEB41AFB6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3B5AD9A-BDA6-42CE-A1C0-C072103072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FD67DCC-475F-4BED-A634-FCDD63176BB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ED276E23-C86D-408D-821A-1E9A44CAEAF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A879A029-D911-41C4-B218-E41871762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9C7C9F5-65FB-4EF9-9AAD-F7E1FC14B8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6115B885-5742-431C-BA48-96FC1F6D228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ACE37A6-0062-4B86-B4E6-18088040CDC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0A8679B4-56BA-43AB-A0A2-E2DA3E2053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80DE24D2-627B-4C47-A858-A572BCDBACF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612A33E-5DE0-4E4D-9469-0BD0B3E0E7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91673515-5E42-490F-85A0-45658D81C6C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6B048C17-3768-4DAF-A7AE-B2E7174970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AA4E6AA-9D65-4EED-91CB-87A5762ED0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DB48B9EB-BBF2-48D7-A1D7-720D94506B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21492B79-7338-4309-8667-BB29A7BC7B0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0352FD87-EC9C-4EB5-9ACC-A152F78FC81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FF2CEA1F-EFA8-4353-B5F8-CCE27955A1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3E2723F-2530-4636-9A19-8F11B15662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A9EE901-51C9-4292-BB45-5EDB8568A0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55407C2-7321-48CD-811F-92C71F701C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5298A8A-2787-4153-BDA2-E939BFD5141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C45057B3-3FAB-42ED-AF52-F00BB07FA52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DA3F09E9-F476-4352-90E3-6A15C74268B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128F7C5C-CECC-45A8-8A1F-D679534D4C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FFFDFE9C-2017-4831-9F1B-6A03B58B10D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01BC942F-09CF-4A51-85A5-E23E2D71C8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1456B520-137F-484D-A1B1-7DA5C3F82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ECA29F0-381E-4770-97BF-54C4E52201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D43CCF9F-8F11-4676-82F3-DEE8A48C8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6FA620FD-6A45-4754-BF42-A9FA44966DD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DC4D38F3-F3A2-42F4-8B57-DE978EC4AD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3C26D30E-A91E-4A5B-A419-0B9D79D57C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ADAB3EBC-722A-462E-AAAE-506E50038ED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BAABC17-832F-48CF-B0D7-0F7DE54607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E1FCA513-75D7-414B-BE8F-D780746A1A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2EDEC73-B6F5-473F-934A-CEF57604A8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5B987884-C452-4492-A9F8-2770D3373B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9D978AF2-B7BB-4E05-81F1-1A5DBD1CB4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7AD4D45-C3AB-458E-B826-0FACBD0DF3A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6E15555-6738-463C-B7DF-86429F2F96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AE487172-B4C3-4D13-A562-EF0BA3DD961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08E66297-1295-432A-AA84-7BB2341C1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pic>
        <p:nvPicPr>
          <p:cNvPr id="6146" name="Picture 2" descr="Americans With Disabilities Act—Employer's Obligations">
            <a:extLst>
              <a:ext uri="{FF2B5EF4-FFF2-40B4-BE49-F238E27FC236}">
                <a16:creationId xmlns:a16="http://schemas.microsoft.com/office/drawing/2014/main" id="{8411A1C8-B9F5-4B1D-AE51-319155A24A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818473" y="2433919"/>
            <a:ext cx="4816740" cy="3211160"/>
          </a:xfrm>
          <a:prstGeom prst="rect">
            <a:avLst/>
          </a:prstGeom>
          <a:noFill/>
          <a:extLst>
            <a:ext uri="{909E8E84-426E-40DD-AFC4-6F175D3DCCD1}">
              <a14:hiddenFill xmlns:a14="http://schemas.microsoft.com/office/drawing/2010/main">
                <a:solidFill>
                  <a:srgbClr val="FFFFFF"/>
                </a:solidFill>
              </a14:hiddenFill>
            </a:ext>
          </a:extLst>
        </p:spPr>
      </p:pic>
      <p:pic>
        <p:nvPicPr>
          <p:cNvPr id="5" name="Video 4">
            <a:hlinkClick r:id="" action="ppaction://media"/>
            <a:extLst>
              <a:ext uri="{FF2B5EF4-FFF2-40B4-BE49-F238E27FC236}">
                <a16:creationId xmlns:a16="http://schemas.microsoft.com/office/drawing/2014/main" id="{555C8C7E-34A6-44EB-B38A-B7FF174F519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4429975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44158"/>
    </mc:Choice>
    <mc:Fallback xmlns="">
      <p:transition spd="slow" advTm="441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CB288-F458-4659-B1E6-BDAD1ABD553A}"/>
              </a:ext>
            </a:extLst>
          </p:cNvPr>
          <p:cNvSpPr>
            <a:spLocks noGrp="1"/>
          </p:cNvSpPr>
          <p:nvPr>
            <p:ph type="ctrTitle"/>
          </p:nvPr>
        </p:nvSpPr>
        <p:spPr>
          <a:xfrm>
            <a:off x="1415716" y="472658"/>
            <a:ext cx="9144000" cy="2387600"/>
          </a:xfrm>
        </p:spPr>
        <p:txBody>
          <a:bodyPr>
            <a:normAutofit/>
          </a:bodyPr>
          <a:lstStyle/>
          <a:p>
            <a:r>
              <a:rPr lang="en-US" dirty="0"/>
              <a:t>People With Disabilities:  The Nazi’s First Victims of Mass Murder</a:t>
            </a:r>
          </a:p>
        </p:txBody>
      </p:sp>
      <p:pic>
        <p:nvPicPr>
          <p:cNvPr id="4" name="Picture 3">
            <a:extLst>
              <a:ext uri="{FF2B5EF4-FFF2-40B4-BE49-F238E27FC236}">
                <a16:creationId xmlns:a16="http://schemas.microsoft.com/office/drawing/2014/main" id="{344C21AA-FFA9-4B18-BA8E-DB0B435048EF}"/>
              </a:ext>
            </a:extLst>
          </p:cNvPr>
          <p:cNvPicPr>
            <a:picLocks noChangeAspect="1"/>
          </p:cNvPicPr>
          <p:nvPr/>
        </p:nvPicPr>
        <p:blipFill>
          <a:blip r:embed="rId4"/>
          <a:stretch>
            <a:fillRect/>
          </a:stretch>
        </p:blipFill>
        <p:spPr>
          <a:xfrm>
            <a:off x="205066" y="2860258"/>
            <a:ext cx="6214546" cy="3547470"/>
          </a:xfrm>
          <a:prstGeom prst="rect">
            <a:avLst/>
          </a:prstGeom>
        </p:spPr>
      </p:pic>
      <p:pic>
        <p:nvPicPr>
          <p:cNvPr id="6" name="Picture 5">
            <a:extLst>
              <a:ext uri="{FF2B5EF4-FFF2-40B4-BE49-F238E27FC236}">
                <a16:creationId xmlns:a16="http://schemas.microsoft.com/office/drawing/2014/main" id="{BF64713B-2A5A-4952-8095-66C85B743E0E}"/>
              </a:ext>
            </a:extLst>
          </p:cNvPr>
          <p:cNvPicPr>
            <a:picLocks noChangeAspect="1"/>
          </p:cNvPicPr>
          <p:nvPr/>
        </p:nvPicPr>
        <p:blipFill>
          <a:blip r:embed="rId5"/>
          <a:stretch>
            <a:fillRect/>
          </a:stretch>
        </p:blipFill>
        <p:spPr>
          <a:xfrm>
            <a:off x="6873797" y="2927792"/>
            <a:ext cx="4730906" cy="3206774"/>
          </a:xfrm>
          <a:prstGeom prst="rect">
            <a:avLst/>
          </a:prstGeom>
        </p:spPr>
      </p:pic>
      <p:pic>
        <p:nvPicPr>
          <p:cNvPr id="7" name="Audio 6">
            <a:hlinkClick r:id="" action="ppaction://media"/>
            <a:extLst>
              <a:ext uri="{FF2B5EF4-FFF2-40B4-BE49-F238E27FC236}">
                <a16:creationId xmlns:a16="http://schemas.microsoft.com/office/drawing/2014/main" id="{2B773B6B-EF1A-4FC1-B438-58E2F6BFAD2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00790" y="5984930"/>
            <a:ext cx="873070" cy="873070"/>
          </a:xfrm>
          <a:prstGeom prst="rect">
            <a:avLst/>
          </a:prstGeom>
        </p:spPr>
      </p:pic>
    </p:spTree>
    <p:extLst>
      <p:ext uri="{BB962C8B-B14F-4D97-AF65-F5344CB8AC3E}">
        <p14:creationId xmlns:p14="http://schemas.microsoft.com/office/powerpoint/2010/main" val="4179762710"/>
      </p:ext>
    </p:extLst>
  </p:cSld>
  <p:clrMapOvr>
    <a:masterClrMapping/>
  </p:clrMapOvr>
  <mc:AlternateContent xmlns:mc="http://schemas.openxmlformats.org/markup-compatibility/2006" xmlns:p14="http://schemas.microsoft.com/office/powerpoint/2010/main">
    <mc:Choice Requires="p14">
      <p:transition spd="slow" p14:dur="2000" advTm="29018"/>
    </mc:Choice>
    <mc:Fallback xmlns="">
      <p:transition spd="slow" advTm="29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4BF03-7911-4732-9DC3-EAF6E9DF2A97}"/>
              </a:ext>
            </a:extLst>
          </p:cNvPr>
          <p:cNvSpPr>
            <a:spLocks noGrp="1"/>
          </p:cNvSpPr>
          <p:nvPr>
            <p:ph type="title"/>
          </p:nvPr>
        </p:nvSpPr>
        <p:spPr/>
        <p:txBody>
          <a:bodyPr/>
          <a:lstStyle/>
          <a:p>
            <a:r>
              <a:rPr lang="en-US" dirty="0" err="1"/>
              <a:t>Aktion</a:t>
            </a:r>
            <a:r>
              <a:rPr lang="en-US" dirty="0"/>
              <a:t> T4:  Euthanasia Program </a:t>
            </a:r>
          </a:p>
        </p:txBody>
      </p:sp>
      <p:sp>
        <p:nvSpPr>
          <p:cNvPr id="3" name="Content Placeholder 2">
            <a:extLst>
              <a:ext uri="{FF2B5EF4-FFF2-40B4-BE49-F238E27FC236}">
                <a16:creationId xmlns:a16="http://schemas.microsoft.com/office/drawing/2014/main" id="{4ABBD061-81B1-4ABE-AF81-D0DD63D64BA6}"/>
              </a:ext>
            </a:extLst>
          </p:cNvPr>
          <p:cNvSpPr>
            <a:spLocks noGrp="1"/>
          </p:cNvSpPr>
          <p:nvPr>
            <p:ph idx="1"/>
          </p:nvPr>
        </p:nvSpPr>
        <p:spPr/>
        <p:txBody>
          <a:bodyPr>
            <a:normAutofit fontScale="85000" lnSpcReduction="10000"/>
          </a:bodyPr>
          <a:lstStyle/>
          <a:p>
            <a:r>
              <a:rPr lang="en-US" sz="2400" dirty="0"/>
              <a:t>T4 Program, also called T4 Euthanasia Program, Nazi German effort—framed as a euthanasia program—to kill incurably ill, physically or mentally disabled, emotionally distraught, and elderly people. </a:t>
            </a:r>
          </a:p>
          <a:p>
            <a:r>
              <a:rPr lang="en-US" sz="2400" dirty="0"/>
              <a:t>People were murdered by neglect and starvation at first.    Then lethal inject or poison gas were used.  </a:t>
            </a:r>
          </a:p>
          <a:p>
            <a:r>
              <a:rPr lang="en-US" sz="2400" dirty="0"/>
              <a:t>The T4 Program saw a string of six death camps - called "euthanasia centers" - set up across Germany and Austria. These centers contained gassing installations designed to look like shower stalls.</a:t>
            </a:r>
          </a:p>
          <a:p>
            <a:r>
              <a:rPr lang="en-US" sz="2400" dirty="0"/>
              <a:t>Two of the most notorious </a:t>
            </a:r>
            <a:r>
              <a:rPr lang="en-US" sz="2400" dirty="0" err="1"/>
              <a:t>centres</a:t>
            </a:r>
            <a:r>
              <a:rPr lang="en-US" sz="2400" dirty="0"/>
              <a:t> were at </a:t>
            </a:r>
            <a:r>
              <a:rPr lang="en-US" sz="2400" dirty="0" err="1"/>
              <a:t>Hartheim</a:t>
            </a:r>
            <a:r>
              <a:rPr lang="en-US" sz="2400" dirty="0"/>
              <a:t> Castle in Austria and </a:t>
            </a:r>
            <a:r>
              <a:rPr lang="en-US" sz="2400" dirty="0" err="1"/>
              <a:t>Hadamar</a:t>
            </a:r>
            <a:r>
              <a:rPr lang="en-US" sz="2400" dirty="0"/>
              <a:t>, which is near Wiesbaden in Germany.</a:t>
            </a:r>
          </a:p>
          <a:p>
            <a:r>
              <a:rPr lang="en-US" sz="2400" dirty="0"/>
              <a:t>In total, an estimated 275,000 disabled people are believed to have been killed by the Nazis</a:t>
            </a:r>
          </a:p>
        </p:txBody>
      </p:sp>
      <p:pic>
        <p:nvPicPr>
          <p:cNvPr id="4" name="Audio 3">
            <a:hlinkClick r:id="" action="ppaction://media"/>
            <a:extLst>
              <a:ext uri="{FF2B5EF4-FFF2-40B4-BE49-F238E27FC236}">
                <a16:creationId xmlns:a16="http://schemas.microsoft.com/office/drawing/2014/main" id="{074FDCD4-B2DC-4E1F-A514-64E4DDEECB7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78540" y="5844540"/>
            <a:ext cx="861060" cy="861060"/>
          </a:xfrm>
          <a:prstGeom prst="rect">
            <a:avLst/>
          </a:prstGeom>
        </p:spPr>
      </p:pic>
    </p:spTree>
    <p:extLst>
      <p:ext uri="{BB962C8B-B14F-4D97-AF65-F5344CB8AC3E}">
        <p14:creationId xmlns:p14="http://schemas.microsoft.com/office/powerpoint/2010/main" val="2621073577"/>
      </p:ext>
    </p:extLst>
  </p:cSld>
  <p:clrMapOvr>
    <a:masterClrMapping/>
  </p:clrMapOvr>
  <mc:AlternateContent xmlns:mc="http://schemas.openxmlformats.org/markup-compatibility/2006" xmlns:p14="http://schemas.microsoft.com/office/powerpoint/2010/main">
    <mc:Choice Requires="p14">
      <p:transition spd="slow" p14:dur="2000" advTm="69615"/>
    </mc:Choice>
    <mc:Fallback xmlns="">
      <p:transition spd="slow" advTm="69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DFBCF-557D-4CE3-A96A-78787CBE672C}"/>
              </a:ext>
            </a:extLst>
          </p:cNvPr>
          <p:cNvSpPr>
            <a:spLocks noGrp="1"/>
          </p:cNvSpPr>
          <p:nvPr>
            <p:ph type="title"/>
          </p:nvPr>
        </p:nvSpPr>
        <p:spPr>
          <a:xfrm>
            <a:off x="320216" y="570294"/>
            <a:ext cx="10396882" cy="1151965"/>
          </a:xfrm>
        </p:spPr>
        <p:txBody>
          <a:bodyPr>
            <a:normAutofit fontScale="90000"/>
          </a:bodyPr>
          <a:lstStyle/>
          <a:p>
            <a:r>
              <a:rPr lang="en-US" dirty="0"/>
              <a:t>Disability History timeline of Important individuals</a:t>
            </a:r>
          </a:p>
        </p:txBody>
      </p:sp>
      <p:sp>
        <p:nvSpPr>
          <p:cNvPr id="4" name="TextBox 3">
            <a:extLst>
              <a:ext uri="{FF2B5EF4-FFF2-40B4-BE49-F238E27FC236}">
                <a16:creationId xmlns:a16="http://schemas.microsoft.com/office/drawing/2014/main" id="{CE12B447-E77F-4C78-83F8-BE9AD14CC2D0}"/>
              </a:ext>
            </a:extLst>
          </p:cNvPr>
          <p:cNvSpPr txBox="1"/>
          <p:nvPr/>
        </p:nvSpPr>
        <p:spPr>
          <a:xfrm>
            <a:off x="685801" y="2043290"/>
            <a:ext cx="10739863" cy="646331"/>
          </a:xfrm>
          <a:prstGeom prst="rect">
            <a:avLst/>
          </a:prstGeom>
          <a:noFill/>
        </p:spPr>
        <p:txBody>
          <a:bodyPr wrap="none" rtlCol="0">
            <a:spAutoFit/>
          </a:bodyPr>
          <a:lstStyle/>
          <a:p>
            <a:r>
              <a:rPr lang="en-US" dirty="0"/>
              <a:t>Beginning soon after the United States was established, remarkable individuals shaped this timeline</a:t>
            </a:r>
          </a:p>
          <a:p>
            <a:r>
              <a:rPr lang="en-US" dirty="0"/>
              <a:t>with outstanding examples of creativity and leadership that has molded the disability community to present day.</a:t>
            </a:r>
          </a:p>
        </p:txBody>
      </p:sp>
      <p:sp>
        <p:nvSpPr>
          <p:cNvPr id="5" name="Arrow: Right 4">
            <a:extLst>
              <a:ext uri="{FF2B5EF4-FFF2-40B4-BE49-F238E27FC236}">
                <a16:creationId xmlns:a16="http://schemas.microsoft.com/office/drawing/2014/main" id="{DF9A683D-BA7E-4F4D-B0AB-55DB96B59552}"/>
              </a:ext>
            </a:extLst>
          </p:cNvPr>
          <p:cNvSpPr/>
          <p:nvPr/>
        </p:nvSpPr>
        <p:spPr>
          <a:xfrm>
            <a:off x="320216" y="2773839"/>
            <a:ext cx="10396882" cy="1241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1321AF1-4AD5-411F-98A7-2150AEE18727}"/>
              </a:ext>
            </a:extLst>
          </p:cNvPr>
          <p:cNvSpPr txBox="1"/>
          <p:nvPr/>
        </p:nvSpPr>
        <p:spPr>
          <a:xfrm>
            <a:off x="216745" y="4474587"/>
            <a:ext cx="5301912" cy="95410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Founding Father Stephen Hopkins, a man with cerebral palsy, (Pictured Above) is one of the signers of the Declaration of Independence. </a:t>
            </a:r>
          </a:p>
          <a:p>
            <a:r>
              <a:rPr lang="en-US" sz="1400" dirty="0">
                <a:latin typeface="Times New Roman" panose="02020603050405020304" pitchFamily="18" charset="0"/>
                <a:cs typeface="Times New Roman" panose="02020603050405020304" pitchFamily="18" charset="0"/>
              </a:rPr>
              <a:t>Hopkins is recognized for saying</a:t>
            </a:r>
          </a:p>
          <a:p>
            <a:r>
              <a:rPr lang="en-US" sz="1400" dirty="0">
                <a:latin typeface="Times New Roman" panose="02020603050405020304" pitchFamily="18" charset="0"/>
                <a:cs typeface="Times New Roman" panose="02020603050405020304" pitchFamily="18" charset="0"/>
              </a:rPr>
              <a:t>“my hands may tremble, my heart does not.”</a:t>
            </a:r>
            <a:endParaRPr lang="en-US" sz="1200"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62115B21-7114-4D16-B66D-50930ACEED36}"/>
              </a:ext>
            </a:extLst>
          </p:cNvPr>
          <p:cNvPicPr>
            <a:picLocks noChangeAspect="1"/>
          </p:cNvPicPr>
          <p:nvPr/>
        </p:nvPicPr>
        <p:blipFill>
          <a:blip r:embed="rId4"/>
          <a:stretch>
            <a:fillRect/>
          </a:stretch>
        </p:blipFill>
        <p:spPr>
          <a:xfrm>
            <a:off x="1698799" y="2726118"/>
            <a:ext cx="1741820" cy="1635972"/>
          </a:xfrm>
          <a:prstGeom prst="rect">
            <a:avLst/>
          </a:prstGeom>
        </p:spPr>
      </p:pic>
      <p:sp>
        <p:nvSpPr>
          <p:cNvPr id="11" name="Rectangle 10">
            <a:extLst>
              <a:ext uri="{FF2B5EF4-FFF2-40B4-BE49-F238E27FC236}">
                <a16:creationId xmlns:a16="http://schemas.microsoft.com/office/drawing/2014/main" id="{CF901456-4B9C-43F2-84F2-176A60500803}"/>
              </a:ext>
            </a:extLst>
          </p:cNvPr>
          <p:cNvSpPr/>
          <p:nvPr/>
        </p:nvSpPr>
        <p:spPr>
          <a:xfrm>
            <a:off x="320216" y="3706715"/>
            <a:ext cx="137858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1776</a:t>
            </a:r>
          </a:p>
        </p:txBody>
      </p:sp>
      <p:sp>
        <p:nvSpPr>
          <p:cNvPr id="12" name="Rectangle 11">
            <a:extLst>
              <a:ext uri="{FF2B5EF4-FFF2-40B4-BE49-F238E27FC236}">
                <a16:creationId xmlns:a16="http://schemas.microsoft.com/office/drawing/2014/main" id="{9B39E528-07E3-41D6-9211-62F2E82A643B}"/>
              </a:ext>
            </a:extLst>
          </p:cNvPr>
          <p:cNvSpPr/>
          <p:nvPr/>
        </p:nvSpPr>
        <p:spPr>
          <a:xfrm>
            <a:off x="5365293" y="3700650"/>
            <a:ext cx="1685310"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1809</a:t>
            </a:r>
          </a:p>
        </p:txBody>
      </p:sp>
      <p:pic>
        <p:nvPicPr>
          <p:cNvPr id="13" name="Picture 12">
            <a:extLst>
              <a:ext uri="{FF2B5EF4-FFF2-40B4-BE49-F238E27FC236}">
                <a16:creationId xmlns:a16="http://schemas.microsoft.com/office/drawing/2014/main" id="{FFB5A0CF-3206-46AB-9ADF-5CCF92516863}"/>
              </a:ext>
            </a:extLst>
          </p:cNvPr>
          <p:cNvPicPr>
            <a:picLocks noChangeAspect="1"/>
          </p:cNvPicPr>
          <p:nvPr/>
        </p:nvPicPr>
        <p:blipFill>
          <a:blip r:embed="rId5"/>
          <a:stretch>
            <a:fillRect/>
          </a:stretch>
        </p:blipFill>
        <p:spPr>
          <a:xfrm>
            <a:off x="7229377" y="2689621"/>
            <a:ext cx="1307498" cy="1844530"/>
          </a:xfrm>
          <a:prstGeom prst="rect">
            <a:avLst/>
          </a:prstGeom>
        </p:spPr>
      </p:pic>
      <p:sp>
        <p:nvSpPr>
          <p:cNvPr id="14" name="TextBox 13">
            <a:extLst>
              <a:ext uri="{FF2B5EF4-FFF2-40B4-BE49-F238E27FC236}">
                <a16:creationId xmlns:a16="http://schemas.microsoft.com/office/drawing/2014/main" id="{7F55A608-3C26-401A-A8F7-68BF8DF3086D}"/>
              </a:ext>
            </a:extLst>
          </p:cNvPr>
          <p:cNvSpPr txBox="1"/>
          <p:nvPr/>
        </p:nvSpPr>
        <p:spPr>
          <a:xfrm>
            <a:off x="5725039" y="4657262"/>
            <a:ext cx="5690982" cy="738664"/>
          </a:xfrm>
          <a:prstGeom prst="rect">
            <a:avLst/>
          </a:prstGeom>
          <a:noFill/>
        </p:spPr>
        <p:txBody>
          <a:bodyPr wrap="none" rtlCol="0">
            <a:spAutoFit/>
          </a:bodyPr>
          <a:lstStyle/>
          <a:p>
            <a:r>
              <a:rPr lang="en-US" sz="1400" dirty="0">
                <a:latin typeface="Times New Roman" panose="02020603050405020304" pitchFamily="18" charset="0"/>
                <a:cs typeface="Times New Roman" panose="02020603050405020304" pitchFamily="18" charset="0"/>
              </a:rPr>
              <a:t>Louis Braille (Pictured Above) was 3 when an accident caused him to </a:t>
            </a:r>
          </a:p>
          <a:p>
            <a:r>
              <a:rPr lang="en-US" sz="1400" dirty="0">
                <a:latin typeface="Times New Roman" panose="02020603050405020304" pitchFamily="18" charset="0"/>
                <a:cs typeface="Times New Roman" panose="02020603050405020304" pitchFamily="18" charset="0"/>
              </a:rPr>
              <a:t>become blind. He was just 12 years old when he started to develop his 6 dot </a:t>
            </a:r>
          </a:p>
          <a:p>
            <a:r>
              <a:rPr lang="en-US" sz="1400" dirty="0">
                <a:latin typeface="Times New Roman" panose="02020603050405020304" pitchFamily="18" charset="0"/>
                <a:cs typeface="Times New Roman" panose="02020603050405020304" pitchFamily="18" charset="0"/>
              </a:rPr>
              <a:t>simplified system, which was later published as Braille. </a:t>
            </a:r>
          </a:p>
        </p:txBody>
      </p:sp>
      <p:pic>
        <p:nvPicPr>
          <p:cNvPr id="17" name="Recorded Sound">
            <a:hlinkClick r:id="" action="ppaction://media"/>
            <a:extLst>
              <a:ext uri="{FF2B5EF4-FFF2-40B4-BE49-F238E27FC236}">
                <a16:creationId xmlns:a16="http://schemas.microsoft.com/office/drawing/2014/main" id="{578F7202-2032-49CF-9245-EAE9C696BC0B}"/>
              </a:ext>
            </a:extLst>
          </p:cNvPr>
          <p:cNvPicPr>
            <a:picLocks noChangeAspect="1"/>
          </p:cNvPicPr>
          <p:nvPr>
            <a:audioFile r:link="rId1"/>
            <p:extLst>
              <p:ext uri="{DAA4B4D4-6D71-4841-9C94-3DE7FCFB9230}">
                <p14:media xmlns:p14="http://schemas.microsoft.com/office/powerpoint/2010/main" r:embed="rId2">
                  <p14:trim st="4522"/>
                </p14:media>
              </p:ext>
            </p:extLst>
          </p:nvPr>
        </p:nvPicPr>
        <p:blipFill>
          <a:blip r:embed="rId6"/>
          <a:stretch>
            <a:fillRect/>
          </a:stretch>
        </p:blipFill>
        <p:spPr>
          <a:xfrm>
            <a:off x="11224591" y="5890591"/>
            <a:ext cx="967409" cy="967409"/>
          </a:xfrm>
          <a:prstGeom prst="rect">
            <a:avLst/>
          </a:prstGeom>
        </p:spPr>
      </p:pic>
    </p:spTree>
    <p:extLst>
      <p:ext uri="{BB962C8B-B14F-4D97-AF65-F5344CB8AC3E}">
        <p14:creationId xmlns:p14="http://schemas.microsoft.com/office/powerpoint/2010/main" val="386663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932"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pic>
        <p:nvPicPr>
          <p:cNvPr id="7178" name="Picture 72">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7D94F6CD-8DC9-4DCC-8FBC-81B8E46DA03C}"/>
              </a:ext>
            </a:extLst>
          </p:cNvPr>
          <p:cNvSpPr>
            <a:spLocks noGrp="1"/>
          </p:cNvSpPr>
          <p:nvPr>
            <p:ph type="title"/>
          </p:nvPr>
        </p:nvSpPr>
        <p:spPr>
          <a:xfrm>
            <a:off x="649339" y="3765754"/>
            <a:ext cx="10349966" cy="2873585"/>
          </a:xfrm>
        </p:spPr>
        <p:txBody>
          <a:bodyPr vert="horz" lIns="91440" tIns="45720" rIns="91440" bIns="45720" rtlCol="0" anchor="b">
            <a:normAutofit fontScale="90000"/>
          </a:bodyPr>
          <a:lstStyle/>
          <a:p>
            <a:pPr algn="ctr"/>
            <a:r>
              <a:rPr lang="en-US" dirty="0"/>
              <a:t>What does the ADA Protected &amp; laws </a:t>
            </a:r>
            <a:br>
              <a:rPr lang="en-US" dirty="0"/>
            </a:br>
            <a:br>
              <a:rPr lang="en-US" dirty="0"/>
            </a:br>
            <a:r>
              <a:rPr lang="en-US" dirty="0">
                <a:hlinkClick r:id="rId6"/>
              </a:rPr>
              <a:t>https://www.eeoc.gov/laws/guidance/your-employment-rights-individual-disability</a:t>
            </a:r>
            <a:br>
              <a:rPr lang="en-US" dirty="0"/>
            </a:br>
            <a:r>
              <a:rPr lang="en-US" sz="2200" dirty="0"/>
              <a:t> </a:t>
            </a:r>
            <a:br>
              <a:rPr lang="en-US" dirty="0"/>
            </a:br>
            <a:r>
              <a:rPr lang="en-US" dirty="0"/>
              <a:t>clink on this link to find more great information </a:t>
            </a:r>
            <a:endParaRPr lang="en-US" sz="4800" dirty="0"/>
          </a:p>
        </p:txBody>
      </p:sp>
      <p:pic>
        <p:nvPicPr>
          <p:cNvPr id="7172" name="Picture 4" descr="The ADA: How it Protects the Civil Rights of Those with Hearing Loss -  Signia Hearing Aids">
            <a:extLst>
              <a:ext uri="{FF2B5EF4-FFF2-40B4-BE49-F238E27FC236}">
                <a16:creationId xmlns:a16="http://schemas.microsoft.com/office/drawing/2014/main" id="{A93D85CD-F317-4289-95C6-EF1B93DD5D5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068793" y="960120"/>
            <a:ext cx="10064654" cy="2491002"/>
          </a:xfrm>
          <a:prstGeom prst="roundRect">
            <a:avLst>
              <a:gd name="adj" fmla="val 4380"/>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Video 3">
            <a:hlinkClick r:id="" action="ppaction://media"/>
            <a:extLst>
              <a:ext uri="{FF2B5EF4-FFF2-40B4-BE49-F238E27FC236}">
                <a16:creationId xmlns:a16="http://schemas.microsoft.com/office/drawing/2014/main" id="{1CBFEDBD-4B84-4C4E-B3FB-7839F68D2FA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107210758"/>
      </p:ext>
    </p:extLst>
  </p:cSld>
  <p:clrMapOvr>
    <a:masterClrMapping/>
  </p:clrMapOvr>
  <mc:AlternateContent xmlns:mc="http://schemas.openxmlformats.org/markup-compatibility/2006" xmlns:p14="http://schemas.microsoft.com/office/powerpoint/2010/main">
    <mc:Choice Requires="p14">
      <p:transition spd="slow" p14:dur="2000" advTm="74145"/>
    </mc:Choice>
    <mc:Fallback xmlns="">
      <p:transition spd="slow" advTm="741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13106-607C-334D-A1A8-8DFB5A53E2E7}"/>
              </a:ext>
            </a:extLst>
          </p:cNvPr>
          <p:cNvSpPr>
            <a:spLocks noGrp="1"/>
          </p:cNvSpPr>
          <p:nvPr>
            <p:ph type="ctrTitle"/>
          </p:nvPr>
        </p:nvSpPr>
        <p:spPr>
          <a:xfrm>
            <a:off x="1017831" y="706904"/>
            <a:ext cx="9068586" cy="1012106"/>
          </a:xfrm>
        </p:spPr>
        <p:txBody>
          <a:bodyPr/>
          <a:lstStyle/>
          <a:p>
            <a:pPr algn="ctr"/>
            <a:r>
              <a:rPr lang="en-US" dirty="0"/>
              <a:t>Disability history </a:t>
            </a:r>
          </a:p>
        </p:txBody>
      </p:sp>
      <p:sp>
        <p:nvSpPr>
          <p:cNvPr id="3" name="Subtitle 2">
            <a:extLst>
              <a:ext uri="{FF2B5EF4-FFF2-40B4-BE49-F238E27FC236}">
                <a16:creationId xmlns:a16="http://schemas.microsoft.com/office/drawing/2014/main" id="{B1BD1304-2DFB-454D-B3F2-BB05980AFE1E}"/>
              </a:ext>
            </a:extLst>
          </p:cNvPr>
          <p:cNvSpPr>
            <a:spLocks noGrp="1"/>
          </p:cNvSpPr>
          <p:nvPr>
            <p:ph type="subTitle" idx="1"/>
          </p:nvPr>
        </p:nvSpPr>
        <p:spPr>
          <a:xfrm>
            <a:off x="1154176" y="2158903"/>
            <a:ext cx="9070848" cy="2075936"/>
          </a:xfrm>
        </p:spPr>
        <p:txBody>
          <a:bodyPr/>
          <a:lstStyle/>
          <a:p>
            <a:r>
              <a:rPr lang="en-US" altLang="en-US" sz="1400" dirty="0">
                <a:latin typeface="Arial Rounded MT Bold" panose="020F0704030504030204" pitchFamily="34" charset="77"/>
              </a:rPr>
              <a:t> </a:t>
            </a:r>
            <a:r>
              <a:rPr lang="en-US" altLang="en-US" sz="2000" dirty="0">
                <a:latin typeface="Arial Rounded MT Bold" panose="020F0704030504030204" pitchFamily="34" charset="77"/>
              </a:rPr>
              <a:t>It all began in the 1950s and early 1960s, when Eunice Kennedy Shriver saw how unjustly and unfairly people with intellectual disabilities were treated. She also saw that many children with intellectual disabilities didn’t even have a place to play. She decided to take action. </a:t>
            </a:r>
            <a:endParaRPr lang="en-US" altLang="en-US" sz="900" dirty="0"/>
          </a:p>
          <a:p>
            <a:endParaRPr lang="en-US" dirty="0"/>
          </a:p>
        </p:txBody>
      </p:sp>
      <p:pic>
        <p:nvPicPr>
          <p:cNvPr id="2053" name="Picture 5" descr="Image result for special olympics history">
            <a:extLst>
              <a:ext uri="{FF2B5EF4-FFF2-40B4-BE49-F238E27FC236}">
                <a16:creationId xmlns:a16="http://schemas.microsoft.com/office/drawing/2014/main" id="{B3AD98DA-494C-6B46-9881-E37FBE200C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05768" y="5197340"/>
            <a:ext cx="2086232" cy="16470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ee the source image">
            <a:extLst>
              <a:ext uri="{FF2B5EF4-FFF2-40B4-BE49-F238E27FC236}">
                <a16:creationId xmlns:a16="http://schemas.microsoft.com/office/drawing/2014/main" id="{B1FEDCAB-2E39-AB4C-A2BA-C3AA10B2A5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8374" y="5124078"/>
            <a:ext cx="2183986" cy="1408671"/>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Recording Nov 5, 2020 at 12:03:40 PM" descr="Audio Recording Nov 5, 2020 at 12:03:40 PM">
            <a:hlinkClick r:id="" action="ppaction://media"/>
            <a:extLst>
              <a:ext uri="{FF2B5EF4-FFF2-40B4-BE49-F238E27FC236}">
                <a16:creationId xmlns:a16="http://schemas.microsoft.com/office/drawing/2014/main" id="{98C06F5A-70B1-DD49-AD14-67306DBCA1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689600" y="5719949"/>
            <a:ext cx="812800" cy="812800"/>
          </a:xfrm>
          <a:prstGeom prst="rect">
            <a:avLst/>
          </a:prstGeom>
        </p:spPr>
      </p:pic>
    </p:spTree>
    <p:extLst>
      <p:ext uri="{BB962C8B-B14F-4D97-AF65-F5344CB8AC3E}">
        <p14:creationId xmlns:p14="http://schemas.microsoft.com/office/powerpoint/2010/main" val="63891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Right 3">
            <a:extLst>
              <a:ext uri="{FF2B5EF4-FFF2-40B4-BE49-F238E27FC236}">
                <a16:creationId xmlns:a16="http://schemas.microsoft.com/office/drawing/2014/main" id="{D1BCD11E-A24D-4AE8-8F68-40EE62BF23D3}"/>
              </a:ext>
            </a:extLst>
          </p:cNvPr>
          <p:cNvSpPr/>
          <p:nvPr/>
        </p:nvSpPr>
        <p:spPr>
          <a:xfrm>
            <a:off x="293511" y="1907822"/>
            <a:ext cx="11108267" cy="15211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92DB222-ED61-499A-8965-EC234A3BE912}"/>
              </a:ext>
            </a:extLst>
          </p:cNvPr>
          <p:cNvPicPr>
            <a:picLocks noChangeAspect="1"/>
          </p:cNvPicPr>
          <p:nvPr/>
        </p:nvPicPr>
        <p:blipFill>
          <a:blip r:embed="rId4"/>
          <a:stretch>
            <a:fillRect/>
          </a:stretch>
        </p:blipFill>
        <p:spPr>
          <a:xfrm>
            <a:off x="2047257" y="1650684"/>
            <a:ext cx="2475620" cy="2035453"/>
          </a:xfrm>
          <a:prstGeom prst="rect">
            <a:avLst/>
          </a:prstGeom>
        </p:spPr>
      </p:pic>
      <p:sp>
        <p:nvSpPr>
          <p:cNvPr id="6" name="Rectangle 5">
            <a:extLst>
              <a:ext uri="{FF2B5EF4-FFF2-40B4-BE49-F238E27FC236}">
                <a16:creationId xmlns:a16="http://schemas.microsoft.com/office/drawing/2014/main" id="{CBD0E75B-EE3B-439A-B853-3C777877DF12}"/>
              </a:ext>
            </a:extLst>
          </p:cNvPr>
          <p:cNvSpPr/>
          <p:nvPr/>
        </p:nvSpPr>
        <p:spPr>
          <a:xfrm>
            <a:off x="293511" y="3095904"/>
            <a:ext cx="1438215"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1872</a:t>
            </a:r>
          </a:p>
        </p:txBody>
      </p:sp>
      <p:sp>
        <p:nvSpPr>
          <p:cNvPr id="7" name="Rectangle 6">
            <a:extLst>
              <a:ext uri="{FF2B5EF4-FFF2-40B4-BE49-F238E27FC236}">
                <a16:creationId xmlns:a16="http://schemas.microsoft.com/office/drawing/2014/main" id="{6159FF90-8878-4C9E-8BEC-8C0C134610E5}"/>
              </a:ext>
            </a:extLst>
          </p:cNvPr>
          <p:cNvSpPr/>
          <p:nvPr/>
        </p:nvSpPr>
        <p:spPr>
          <a:xfrm>
            <a:off x="237067" y="4148806"/>
            <a:ext cx="6096000" cy="2308324"/>
          </a:xfrm>
          <a:prstGeom prst="rect">
            <a:avLst/>
          </a:prstGeom>
        </p:spPr>
        <p:txBody>
          <a:bodyPr>
            <a:spAutoFit/>
          </a:bodyPr>
          <a:lstStyle/>
          <a:p>
            <a:r>
              <a:rPr lang="en-US" sz="2400" dirty="0">
                <a:latin typeface="Times New Roman" panose="02020603050405020304" pitchFamily="18" charset="0"/>
                <a:cs typeface="Times New Roman" panose="02020603050405020304" pitchFamily="18" charset="0"/>
              </a:rPr>
              <a:t>Alexander Graham Bell (Pictured Above) opens a speech school for</a:t>
            </a:r>
          </a:p>
          <a:p>
            <a:r>
              <a:rPr lang="en-US" sz="2400" dirty="0">
                <a:latin typeface="Times New Roman" panose="02020603050405020304" pitchFamily="18" charset="0"/>
                <a:cs typeface="Times New Roman" panose="02020603050405020304" pitchFamily="18" charset="0"/>
              </a:rPr>
              <a:t>deaf teachers in Boston. He creates the telephone</a:t>
            </a:r>
          </a:p>
          <a:p>
            <a:r>
              <a:rPr lang="en-US" sz="2400" dirty="0">
                <a:latin typeface="Times New Roman" panose="02020603050405020304" pitchFamily="18" charset="0"/>
                <a:cs typeface="Times New Roman" panose="02020603050405020304" pitchFamily="18" charset="0"/>
              </a:rPr>
              <a:t>while trying to develop a mechanical way to make speech visible. </a:t>
            </a:r>
          </a:p>
        </p:txBody>
      </p:sp>
      <p:pic>
        <p:nvPicPr>
          <p:cNvPr id="8" name="Picture 7">
            <a:extLst>
              <a:ext uri="{FF2B5EF4-FFF2-40B4-BE49-F238E27FC236}">
                <a16:creationId xmlns:a16="http://schemas.microsoft.com/office/drawing/2014/main" id="{B19B0875-2B8A-4671-B20F-CCC2551C30FD}"/>
              </a:ext>
            </a:extLst>
          </p:cNvPr>
          <p:cNvPicPr>
            <a:picLocks noChangeAspect="1"/>
          </p:cNvPicPr>
          <p:nvPr/>
        </p:nvPicPr>
        <p:blipFill>
          <a:blip r:embed="rId5"/>
          <a:stretch>
            <a:fillRect/>
          </a:stretch>
        </p:blipFill>
        <p:spPr>
          <a:xfrm>
            <a:off x="8180134" y="1108459"/>
            <a:ext cx="2182454" cy="2644738"/>
          </a:xfrm>
          <a:prstGeom prst="rect">
            <a:avLst/>
          </a:prstGeom>
        </p:spPr>
      </p:pic>
      <p:sp>
        <p:nvSpPr>
          <p:cNvPr id="9" name="Rectangle 8">
            <a:extLst>
              <a:ext uri="{FF2B5EF4-FFF2-40B4-BE49-F238E27FC236}">
                <a16:creationId xmlns:a16="http://schemas.microsoft.com/office/drawing/2014/main" id="{875706C2-75D6-4850-930C-6CB2718E8A61}"/>
              </a:ext>
            </a:extLst>
          </p:cNvPr>
          <p:cNvSpPr/>
          <p:nvPr/>
        </p:nvSpPr>
        <p:spPr>
          <a:xfrm>
            <a:off x="6125113" y="3095904"/>
            <a:ext cx="1544012"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1925</a:t>
            </a:r>
          </a:p>
        </p:txBody>
      </p:sp>
      <p:sp>
        <p:nvSpPr>
          <p:cNvPr id="10" name="Rectangle 9">
            <a:extLst>
              <a:ext uri="{FF2B5EF4-FFF2-40B4-BE49-F238E27FC236}">
                <a16:creationId xmlns:a16="http://schemas.microsoft.com/office/drawing/2014/main" id="{8C6A22F6-085B-4EA1-B1C2-0A5E4753222F}"/>
              </a:ext>
            </a:extLst>
          </p:cNvPr>
          <p:cNvSpPr/>
          <p:nvPr/>
        </p:nvSpPr>
        <p:spPr>
          <a:xfrm>
            <a:off x="6333067" y="4137061"/>
            <a:ext cx="6096000" cy="2308324"/>
          </a:xfrm>
          <a:prstGeom prst="rect">
            <a:avLst/>
          </a:prstGeom>
        </p:spPr>
        <p:txBody>
          <a:bodyPr>
            <a:spAutoFit/>
          </a:bodyPr>
          <a:lstStyle/>
          <a:p>
            <a:r>
              <a:rPr lang="en-US" sz="2400" dirty="0">
                <a:latin typeface="Times New Roman" panose="02020603050405020304" pitchFamily="18" charset="0"/>
                <a:cs typeface="Times New Roman" panose="02020603050405020304" pitchFamily="18" charset="0"/>
              </a:rPr>
              <a:t>Frida Kahlo, 18, is injured in a bus accident in Mexico City. </a:t>
            </a:r>
          </a:p>
          <a:p>
            <a:r>
              <a:rPr lang="en-US" sz="2400" dirty="0">
                <a:latin typeface="Times New Roman" panose="02020603050405020304" pitchFamily="18" charset="0"/>
                <a:cs typeface="Times New Roman" panose="02020603050405020304" pitchFamily="18" charset="0"/>
              </a:rPr>
              <a:t>Her spinal column, along with her collarbone, ribs, and pelvis</a:t>
            </a:r>
          </a:p>
          <a:p>
            <a:r>
              <a:rPr lang="en-US" sz="2400" dirty="0">
                <a:latin typeface="Times New Roman" panose="02020603050405020304" pitchFamily="18" charset="0"/>
                <a:cs typeface="Times New Roman" panose="02020603050405020304" pitchFamily="18" charset="0"/>
              </a:rPr>
              <a:t>is broken. Bored and bedridden she starts to paint.</a:t>
            </a:r>
          </a:p>
        </p:txBody>
      </p:sp>
      <p:sp>
        <p:nvSpPr>
          <p:cNvPr id="11" name="Rectangle 10">
            <a:extLst>
              <a:ext uri="{FF2B5EF4-FFF2-40B4-BE49-F238E27FC236}">
                <a16:creationId xmlns:a16="http://schemas.microsoft.com/office/drawing/2014/main" id="{AD33687E-7A8D-4A07-83E0-669F9CBC8F8B}"/>
              </a:ext>
            </a:extLst>
          </p:cNvPr>
          <p:cNvSpPr/>
          <p:nvPr/>
        </p:nvSpPr>
        <p:spPr>
          <a:xfrm>
            <a:off x="237067" y="921631"/>
            <a:ext cx="4531305" cy="369332"/>
          </a:xfrm>
          <a:prstGeom prst="rect">
            <a:avLst/>
          </a:prstGeom>
        </p:spPr>
        <p:txBody>
          <a:bodyPr wrap="none">
            <a:spAutoFit/>
          </a:bodyPr>
          <a:lstStyle/>
          <a:p>
            <a:r>
              <a:rPr lang="en-US" dirty="0"/>
              <a:t>Bell Invents Telephone Trying To Help the Deaf</a:t>
            </a:r>
          </a:p>
        </p:txBody>
      </p:sp>
      <p:sp>
        <p:nvSpPr>
          <p:cNvPr id="12" name="Rectangle 11">
            <a:extLst>
              <a:ext uri="{FF2B5EF4-FFF2-40B4-BE49-F238E27FC236}">
                <a16:creationId xmlns:a16="http://schemas.microsoft.com/office/drawing/2014/main" id="{2ABF34E0-DD43-4BC4-88B8-7650F4EBCAB8}"/>
              </a:ext>
            </a:extLst>
          </p:cNvPr>
          <p:cNvSpPr/>
          <p:nvPr/>
        </p:nvSpPr>
        <p:spPr>
          <a:xfrm>
            <a:off x="6781372" y="277988"/>
            <a:ext cx="6096000" cy="646331"/>
          </a:xfrm>
          <a:prstGeom prst="rect">
            <a:avLst/>
          </a:prstGeom>
        </p:spPr>
        <p:txBody>
          <a:bodyPr>
            <a:spAutoFit/>
          </a:bodyPr>
          <a:lstStyle/>
          <a:p>
            <a:r>
              <a:rPr lang="en-US" dirty="0"/>
              <a:t>One of the most</a:t>
            </a:r>
          </a:p>
          <a:p>
            <a:r>
              <a:rPr lang="en-US" dirty="0"/>
              <a:t>influential artists of the 20th century.</a:t>
            </a:r>
          </a:p>
        </p:txBody>
      </p:sp>
      <p:pic>
        <p:nvPicPr>
          <p:cNvPr id="13" name="Recorded Sound">
            <a:hlinkClick r:id="" action="ppaction://media"/>
            <a:extLst>
              <a:ext uri="{FF2B5EF4-FFF2-40B4-BE49-F238E27FC236}">
                <a16:creationId xmlns:a16="http://schemas.microsoft.com/office/drawing/2014/main" id="{F9F02018-8F76-482F-8D36-B121B5C87E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52810" y="5767900"/>
            <a:ext cx="1039190" cy="1039190"/>
          </a:xfrm>
          <a:prstGeom prst="rect">
            <a:avLst/>
          </a:prstGeom>
        </p:spPr>
      </p:pic>
    </p:spTree>
    <p:extLst>
      <p:ext uri="{BB962C8B-B14F-4D97-AF65-F5344CB8AC3E}">
        <p14:creationId xmlns:p14="http://schemas.microsoft.com/office/powerpoint/2010/main" val="147541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132"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Right 3">
            <a:extLst>
              <a:ext uri="{FF2B5EF4-FFF2-40B4-BE49-F238E27FC236}">
                <a16:creationId xmlns:a16="http://schemas.microsoft.com/office/drawing/2014/main" id="{972252D2-21D7-4758-A8C5-744B2A1BC5F8}"/>
              </a:ext>
            </a:extLst>
          </p:cNvPr>
          <p:cNvSpPr/>
          <p:nvPr/>
        </p:nvSpPr>
        <p:spPr>
          <a:xfrm>
            <a:off x="406400" y="2212622"/>
            <a:ext cx="11096978" cy="15465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066E32AA-EDF8-4369-BBE5-60A80048A5F6}"/>
              </a:ext>
            </a:extLst>
          </p:cNvPr>
          <p:cNvPicPr>
            <a:picLocks noChangeAspect="1"/>
          </p:cNvPicPr>
          <p:nvPr/>
        </p:nvPicPr>
        <p:blipFill>
          <a:blip r:embed="rId4"/>
          <a:stretch>
            <a:fillRect/>
          </a:stretch>
        </p:blipFill>
        <p:spPr>
          <a:xfrm>
            <a:off x="7470422" y="1431220"/>
            <a:ext cx="2486025" cy="2486025"/>
          </a:xfrm>
          <a:prstGeom prst="rect">
            <a:avLst/>
          </a:prstGeom>
        </p:spPr>
      </p:pic>
      <p:sp>
        <p:nvSpPr>
          <p:cNvPr id="7" name="Rectangle 6">
            <a:extLst>
              <a:ext uri="{FF2B5EF4-FFF2-40B4-BE49-F238E27FC236}">
                <a16:creationId xmlns:a16="http://schemas.microsoft.com/office/drawing/2014/main" id="{60FC3D5A-5236-481F-80E7-FDB2B9681CD0}"/>
              </a:ext>
            </a:extLst>
          </p:cNvPr>
          <p:cNvSpPr/>
          <p:nvPr/>
        </p:nvSpPr>
        <p:spPr>
          <a:xfrm>
            <a:off x="5670010" y="4242675"/>
            <a:ext cx="6373562" cy="1015663"/>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Christopher Reeve (Pictured Above) is best known for his Superman role. After sustaining a c1-c2 severe spinal injury from a horse accident, Reeve begins his own battle. </a:t>
            </a:r>
          </a:p>
        </p:txBody>
      </p:sp>
      <p:sp>
        <p:nvSpPr>
          <p:cNvPr id="8" name="Rectangle 7">
            <a:extLst>
              <a:ext uri="{FF2B5EF4-FFF2-40B4-BE49-F238E27FC236}">
                <a16:creationId xmlns:a16="http://schemas.microsoft.com/office/drawing/2014/main" id="{ED9076E3-D790-40BA-9750-88DC69438F85}"/>
              </a:ext>
            </a:extLst>
          </p:cNvPr>
          <p:cNvSpPr/>
          <p:nvPr/>
        </p:nvSpPr>
        <p:spPr>
          <a:xfrm>
            <a:off x="5670010" y="1431220"/>
            <a:ext cx="1574470"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1996</a:t>
            </a:r>
          </a:p>
        </p:txBody>
      </p:sp>
      <p:pic>
        <p:nvPicPr>
          <p:cNvPr id="9" name="Picture 8">
            <a:extLst>
              <a:ext uri="{FF2B5EF4-FFF2-40B4-BE49-F238E27FC236}">
                <a16:creationId xmlns:a16="http://schemas.microsoft.com/office/drawing/2014/main" id="{1AF92946-1449-4D97-A618-0CEEB5960D13}"/>
              </a:ext>
            </a:extLst>
          </p:cNvPr>
          <p:cNvPicPr>
            <a:picLocks noChangeAspect="1"/>
          </p:cNvPicPr>
          <p:nvPr/>
        </p:nvPicPr>
        <p:blipFill>
          <a:blip r:embed="rId5"/>
          <a:stretch>
            <a:fillRect/>
          </a:stretch>
        </p:blipFill>
        <p:spPr>
          <a:xfrm>
            <a:off x="1630222" y="1847729"/>
            <a:ext cx="2866507" cy="1889484"/>
          </a:xfrm>
          <a:prstGeom prst="rect">
            <a:avLst/>
          </a:prstGeom>
        </p:spPr>
      </p:pic>
      <p:sp>
        <p:nvSpPr>
          <p:cNvPr id="10" name="Rectangle 9">
            <a:extLst>
              <a:ext uri="{FF2B5EF4-FFF2-40B4-BE49-F238E27FC236}">
                <a16:creationId xmlns:a16="http://schemas.microsoft.com/office/drawing/2014/main" id="{5505A94A-4BD3-43F0-AC5D-F8C977E6B383}"/>
              </a:ext>
            </a:extLst>
          </p:cNvPr>
          <p:cNvSpPr/>
          <p:nvPr/>
        </p:nvSpPr>
        <p:spPr>
          <a:xfrm>
            <a:off x="290548" y="969555"/>
            <a:ext cx="1455527"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1937</a:t>
            </a:r>
          </a:p>
        </p:txBody>
      </p:sp>
      <p:sp>
        <p:nvSpPr>
          <p:cNvPr id="11" name="Rectangle 10">
            <a:extLst>
              <a:ext uri="{FF2B5EF4-FFF2-40B4-BE49-F238E27FC236}">
                <a16:creationId xmlns:a16="http://schemas.microsoft.com/office/drawing/2014/main" id="{542BB252-DA08-4C6E-BD71-0FE2EE423CE0}"/>
              </a:ext>
            </a:extLst>
          </p:cNvPr>
          <p:cNvSpPr/>
          <p:nvPr/>
        </p:nvSpPr>
        <p:spPr>
          <a:xfrm>
            <a:off x="-71331" y="4010589"/>
            <a:ext cx="11574709" cy="1569660"/>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At the age of seven Ray Charles</a:t>
            </a:r>
          </a:p>
          <a:p>
            <a:r>
              <a:rPr lang="en-US" sz="2400" dirty="0">
                <a:latin typeface="Times New Roman" panose="02020603050405020304" pitchFamily="18" charset="0"/>
                <a:cs typeface="Times New Roman" panose="02020603050405020304" pitchFamily="18" charset="0"/>
              </a:rPr>
              <a:t>Robinson (Pictured Above) loses</a:t>
            </a:r>
          </a:p>
          <a:p>
            <a:r>
              <a:rPr lang="en-US" sz="2400" dirty="0">
                <a:latin typeface="Times New Roman" panose="02020603050405020304" pitchFamily="18" charset="0"/>
                <a:cs typeface="Times New Roman" panose="02020603050405020304" pitchFamily="18" charset="0"/>
              </a:rPr>
              <a:t>his sight completely due to glaucoma, </a:t>
            </a:r>
          </a:p>
          <a:p>
            <a:r>
              <a:rPr lang="en-US" sz="2400" dirty="0">
                <a:latin typeface="Times New Roman" panose="02020603050405020304" pitchFamily="18" charset="0"/>
                <a:cs typeface="Times New Roman" panose="02020603050405020304" pitchFamily="18" charset="0"/>
              </a:rPr>
              <a:t>which he’s had since the time of his birth</a:t>
            </a:r>
            <a:r>
              <a:rPr lang="en-US" sz="1600" dirty="0">
                <a:latin typeface="Times New Roman" panose="020206030504050203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20524BAC-5F9F-4CAD-A640-2D4199578E77}"/>
              </a:ext>
            </a:extLst>
          </p:cNvPr>
          <p:cNvSpPr/>
          <p:nvPr/>
        </p:nvSpPr>
        <p:spPr>
          <a:xfrm>
            <a:off x="1208649" y="345802"/>
            <a:ext cx="3058851" cy="369332"/>
          </a:xfrm>
          <a:prstGeom prst="rect">
            <a:avLst/>
          </a:prstGeom>
        </p:spPr>
        <p:txBody>
          <a:bodyPr wrap="none">
            <a:spAutoFit/>
          </a:bodyPr>
          <a:lstStyle/>
          <a:p>
            <a:r>
              <a:rPr lang="en-US" dirty="0">
                <a:latin typeface="+mj-lt"/>
                <a:cs typeface="Times New Roman" panose="02020603050405020304" pitchFamily="18" charset="0"/>
              </a:rPr>
              <a:t>Learns to read music in Braille</a:t>
            </a:r>
          </a:p>
        </p:txBody>
      </p:sp>
      <p:sp>
        <p:nvSpPr>
          <p:cNvPr id="13" name="Rectangle 12">
            <a:extLst>
              <a:ext uri="{FF2B5EF4-FFF2-40B4-BE49-F238E27FC236}">
                <a16:creationId xmlns:a16="http://schemas.microsoft.com/office/drawing/2014/main" id="{1F350EF3-7135-443B-A2C7-1B61B131D80C}"/>
              </a:ext>
            </a:extLst>
          </p:cNvPr>
          <p:cNvSpPr/>
          <p:nvPr/>
        </p:nvSpPr>
        <p:spPr>
          <a:xfrm>
            <a:off x="6952385" y="600223"/>
            <a:ext cx="4086375" cy="369332"/>
          </a:xfrm>
          <a:prstGeom prst="rect">
            <a:avLst/>
          </a:prstGeom>
        </p:spPr>
        <p:txBody>
          <a:bodyPr wrap="none">
            <a:spAutoFit/>
          </a:bodyPr>
          <a:lstStyle/>
          <a:p>
            <a:r>
              <a:rPr lang="en-US" dirty="0">
                <a:latin typeface="+mj-lt"/>
                <a:cs typeface="Times New Roman" panose="02020603050405020304" pitchFamily="18" charset="0"/>
              </a:rPr>
              <a:t>Searching for a cure to spinal cord injury.</a:t>
            </a:r>
          </a:p>
        </p:txBody>
      </p:sp>
      <p:pic>
        <p:nvPicPr>
          <p:cNvPr id="3" name="Recorded Sound">
            <a:hlinkClick r:id="" action="ppaction://media"/>
            <a:extLst>
              <a:ext uri="{FF2B5EF4-FFF2-40B4-BE49-F238E27FC236}">
                <a16:creationId xmlns:a16="http://schemas.microsoft.com/office/drawing/2014/main" id="{12C253AA-DDB2-468E-8CFF-650BA6D85F0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09821" y="5564220"/>
            <a:ext cx="1387113" cy="1387113"/>
          </a:xfrm>
          <a:prstGeom prst="rect">
            <a:avLst/>
          </a:prstGeom>
        </p:spPr>
      </p:pic>
    </p:spTree>
    <p:extLst>
      <p:ext uri="{BB962C8B-B14F-4D97-AF65-F5344CB8AC3E}">
        <p14:creationId xmlns:p14="http://schemas.microsoft.com/office/powerpoint/2010/main" val="365558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pic>
        <p:nvPicPr>
          <p:cNvPr id="150" name="Picture 149">
            <a:extLst>
              <a:ext uri="{FF2B5EF4-FFF2-40B4-BE49-F238E27FC236}">
                <a16:creationId xmlns:a16="http://schemas.microsoft.com/office/drawing/2014/main" id="{887B6CC8-3E14-493D-A78F-075CD2E861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pic>
        <p:nvPicPr>
          <p:cNvPr id="8194" name="Picture 2" descr="Celebrate the 30th Anniversary of the Americans with Disabilities Act (ADA)  - Autism Society">
            <a:extLst>
              <a:ext uri="{FF2B5EF4-FFF2-40B4-BE49-F238E27FC236}">
                <a16:creationId xmlns:a16="http://schemas.microsoft.com/office/drawing/2014/main" id="{DA5CD05F-E7E7-4A5B-A6E4-AC5A2733EFC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905" r="11602" b="1"/>
          <a:stretch/>
        </p:blipFill>
        <p:spPr bwMode="auto">
          <a:xfrm>
            <a:off x="-3665" y="10"/>
            <a:ext cx="3417534" cy="34280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Community Living for All: A Celebration of the Americans with Disabilities  Act | ACL Administration for Community Living">
            <a:extLst>
              <a:ext uri="{FF2B5EF4-FFF2-40B4-BE49-F238E27FC236}">
                <a16:creationId xmlns:a16="http://schemas.microsoft.com/office/drawing/2014/main" id="{DA993B39-79FC-4E82-8F59-BB6F0091BB9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05" b="-1"/>
          <a:stretch/>
        </p:blipFill>
        <p:spPr bwMode="auto">
          <a:xfrm>
            <a:off x="3411794" y="975"/>
            <a:ext cx="3417534" cy="342802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30th anniversary of the American's with Disabilities Act celebrated">
            <a:extLst>
              <a:ext uri="{FF2B5EF4-FFF2-40B4-BE49-F238E27FC236}">
                <a16:creationId xmlns:a16="http://schemas.microsoft.com/office/drawing/2014/main" id="{FE851A64-6970-40B7-B0D0-62BACAF9D65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586" r="11363"/>
          <a:stretch/>
        </p:blipFill>
        <p:spPr bwMode="auto">
          <a:xfrm>
            <a:off x="2944" y="3430686"/>
            <a:ext cx="3416854"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Celebrate the 30th Anniversary of the Americans with Disabilities Act">
            <a:extLst>
              <a:ext uri="{FF2B5EF4-FFF2-40B4-BE49-F238E27FC236}">
                <a16:creationId xmlns:a16="http://schemas.microsoft.com/office/drawing/2014/main" id="{EB2AD896-AC8C-44C3-8927-DC18921CF9C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1004" r="12484" b="2"/>
          <a:stretch/>
        </p:blipFill>
        <p:spPr bwMode="auto">
          <a:xfrm>
            <a:off x="3410884" y="3429000"/>
            <a:ext cx="3416854"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52" name="Picture 151">
            <a:extLst>
              <a:ext uri="{FF2B5EF4-FFF2-40B4-BE49-F238E27FC236}">
                <a16:creationId xmlns:a16="http://schemas.microsoft.com/office/drawing/2014/main" id="{85A2A75E-1A28-4D5A-B042-F2748E394E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10">
            <a:extLst>
              <a:ext uri="{28A0092B-C50C-407E-A947-70E740481C1C}">
                <a14:useLocalDpi xmlns:a14="http://schemas.microsoft.com/office/drawing/2010/main" val="0"/>
              </a:ext>
            </a:extLst>
          </a:blip>
          <a:stretch>
            <a:fillRect/>
          </a:stretch>
        </p:blipFill>
        <p:spPr>
          <a:xfrm>
            <a:off x="7987" y="0"/>
            <a:ext cx="12188825" cy="6856214"/>
          </a:xfrm>
          <a:prstGeom prst="rect">
            <a:avLst/>
          </a:prstGeom>
        </p:spPr>
      </p:pic>
      <p:sp>
        <p:nvSpPr>
          <p:cNvPr id="2" name="Title 1">
            <a:extLst>
              <a:ext uri="{FF2B5EF4-FFF2-40B4-BE49-F238E27FC236}">
                <a16:creationId xmlns:a16="http://schemas.microsoft.com/office/drawing/2014/main" id="{86524D39-F3AD-4645-968F-E68DF8B16B2A}"/>
              </a:ext>
            </a:extLst>
          </p:cNvPr>
          <p:cNvSpPr>
            <a:spLocks noGrp="1"/>
          </p:cNvSpPr>
          <p:nvPr>
            <p:ph type="title"/>
          </p:nvPr>
        </p:nvSpPr>
        <p:spPr>
          <a:xfrm>
            <a:off x="7553459" y="516835"/>
            <a:ext cx="4649980" cy="3273287"/>
          </a:xfrm>
        </p:spPr>
        <p:txBody>
          <a:bodyPr vert="horz" lIns="91440" tIns="45720" rIns="91440" bIns="45720" rtlCol="0" anchor="b">
            <a:normAutofit/>
          </a:bodyPr>
          <a:lstStyle/>
          <a:p>
            <a:pPr algn="ctr">
              <a:lnSpc>
                <a:spcPct val="90000"/>
              </a:lnSpc>
            </a:pPr>
            <a:r>
              <a:rPr lang="en-US" sz="3700" dirty="0"/>
              <a:t>Celebrating 30 of (American with disability act)</a:t>
            </a:r>
          </a:p>
        </p:txBody>
      </p:sp>
      <p:cxnSp>
        <p:nvCxnSpPr>
          <p:cNvPr id="154" name="Straight Connector 153">
            <a:extLst>
              <a:ext uri="{FF2B5EF4-FFF2-40B4-BE49-F238E27FC236}">
                <a16:creationId xmlns:a16="http://schemas.microsoft.com/office/drawing/2014/main" id="{C18B7D82-6683-46DD-8B3C-DD1173956F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90" y="3426338"/>
            <a:ext cx="6087381" cy="0"/>
          </a:xfrm>
          <a:prstGeom prst="line">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56" name="Straight Connector 155">
            <a:extLst>
              <a:ext uri="{FF2B5EF4-FFF2-40B4-BE49-F238E27FC236}">
                <a16:creationId xmlns:a16="http://schemas.microsoft.com/office/drawing/2014/main" id="{5BEF312B-E042-4CC1-AF02-16B3A3A8A7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99318" y="0"/>
            <a:ext cx="27512" cy="6858000"/>
          </a:xfrm>
          <a:prstGeom prst="line">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58" name="Straight Connector 157">
            <a:extLst>
              <a:ext uri="{FF2B5EF4-FFF2-40B4-BE49-F238E27FC236}">
                <a16:creationId xmlns:a16="http://schemas.microsoft.com/office/drawing/2014/main" id="{632D4349-8936-4F21-8E26-82CA4EB9E5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28648" y="0"/>
            <a:ext cx="680" cy="6858000"/>
          </a:xfrm>
          <a:prstGeom prst="line">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cxnSp>
      <p:pic>
        <p:nvPicPr>
          <p:cNvPr id="6" name="Video 5">
            <a:hlinkClick r:id="" action="ppaction://media"/>
            <a:extLst>
              <a:ext uri="{FF2B5EF4-FFF2-40B4-BE49-F238E27FC236}">
                <a16:creationId xmlns:a16="http://schemas.microsoft.com/office/drawing/2014/main" id="{C83C8FD1-1F37-4DA1-A7B2-E59A4F58CA6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1"/>
          <a:stretch>
            <a:fillRect/>
          </a:stretch>
        </p:blipFill>
        <p:spPr>
          <a:xfrm>
            <a:off x="9906000" y="5143500"/>
            <a:ext cx="2285999" cy="1714500"/>
          </a:xfrm>
          <a:prstGeom prst="rect">
            <a:avLst/>
          </a:prstGeom>
        </p:spPr>
      </p:pic>
      <p:sp>
        <p:nvSpPr>
          <p:cNvPr id="5" name="Rectangle 4">
            <a:extLst>
              <a:ext uri="{FF2B5EF4-FFF2-40B4-BE49-F238E27FC236}">
                <a16:creationId xmlns:a16="http://schemas.microsoft.com/office/drawing/2014/main" id="{83A29B88-C1EC-4F39-BC31-7415C186F66A}"/>
              </a:ext>
            </a:extLst>
          </p:cNvPr>
          <p:cNvSpPr/>
          <p:nvPr/>
        </p:nvSpPr>
        <p:spPr>
          <a:xfrm>
            <a:off x="6811129" y="3945835"/>
            <a:ext cx="4647260" cy="923330"/>
          </a:xfrm>
          <a:prstGeom prst="rect">
            <a:avLst/>
          </a:prstGeom>
        </p:spPr>
        <p:txBody>
          <a:bodyPr wrap="square">
            <a:spAutoFit/>
          </a:bodyPr>
          <a:lstStyle/>
          <a:p>
            <a:r>
              <a:rPr lang="en-US" dirty="0"/>
              <a:t>https://www.eeoc.gov/laws/guidance</a:t>
            </a:r>
            <a:r>
              <a:rPr lang="en-US"/>
              <a:t>/your-employment-rights-individual-disability</a:t>
            </a:r>
            <a:endParaRPr lang="en-US" dirty="0"/>
          </a:p>
          <a:p>
            <a:endParaRPr lang="en-US" dirty="0"/>
          </a:p>
        </p:txBody>
      </p:sp>
    </p:spTree>
    <p:extLst>
      <p:ext uri="{BB962C8B-B14F-4D97-AF65-F5344CB8AC3E}">
        <p14:creationId xmlns:p14="http://schemas.microsoft.com/office/powerpoint/2010/main" val="2385419171"/>
      </p:ext>
    </p:extLst>
  </p:cSld>
  <p:clrMapOvr>
    <a:masterClrMapping/>
  </p:clrMapOvr>
  <mc:AlternateContent xmlns:mc="http://schemas.openxmlformats.org/markup-compatibility/2006" xmlns:p14="http://schemas.microsoft.com/office/powerpoint/2010/main">
    <mc:Choice Requires="p14">
      <p:transition spd="slow" p14:dur="2000" advTm="67142"/>
    </mc:Choice>
    <mc:Fallback xmlns="">
      <p:transition spd="slow" advTm="671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02261-766C-F542-A14E-41422C240F32}"/>
              </a:ext>
            </a:extLst>
          </p:cNvPr>
          <p:cNvSpPr>
            <a:spLocks noGrp="1"/>
          </p:cNvSpPr>
          <p:nvPr>
            <p:ph type="title"/>
          </p:nvPr>
        </p:nvSpPr>
        <p:spPr>
          <a:xfrm>
            <a:off x="1482811" y="255416"/>
            <a:ext cx="10058400" cy="955546"/>
          </a:xfrm>
        </p:spPr>
        <p:txBody>
          <a:bodyPr/>
          <a:lstStyle/>
          <a:p>
            <a:pPr algn="ctr"/>
            <a:r>
              <a:rPr lang="en-US" dirty="0"/>
              <a:t>History </a:t>
            </a:r>
          </a:p>
        </p:txBody>
      </p:sp>
      <p:sp>
        <p:nvSpPr>
          <p:cNvPr id="3" name="Content Placeholder 2">
            <a:extLst>
              <a:ext uri="{FF2B5EF4-FFF2-40B4-BE49-F238E27FC236}">
                <a16:creationId xmlns:a16="http://schemas.microsoft.com/office/drawing/2014/main" id="{A2826A2D-C844-2D4A-8506-D35766873442}"/>
              </a:ext>
            </a:extLst>
          </p:cNvPr>
          <p:cNvSpPr>
            <a:spLocks noGrp="1"/>
          </p:cNvSpPr>
          <p:nvPr>
            <p:ph idx="1"/>
          </p:nvPr>
        </p:nvSpPr>
        <p:spPr>
          <a:xfrm>
            <a:off x="323442" y="1270000"/>
            <a:ext cx="10842947" cy="5016476"/>
          </a:xfrm>
        </p:spPr>
        <p:txBody>
          <a:bodyPr>
            <a:normAutofit fontScale="55000" lnSpcReduction="20000"/>
          </a:bodyPr>
          <a:lstStyle/>
          <a:p>
            <a:r>
              <a:rPr lang="en-US" sz="4200" dirty="0">
                <a:latin typeface="Arial" panose="020B0604020202020204" pitchFamily="34" charset="0"/>
                <a:cs typeface="Arial" panose="020B0604020202020204" pitchFamily="34" charset="0"/>
              </a:rPr>
              <a:t>The Department of Developmental Services (DDS) has a long history in the State of Connecticut.  As early as 1917, services for individuals with intellectual disability were largely provided at the Mansfield Training School until 1940 when the Southbury Training School was opened.  Eventually these facilities, along with “Regional Centers established in the 1960’s, were overseen by the Office of Mental Retardation, a division of the State Department of Health</a:t>
            </a:r>
          </a:p>
          <a:p>
            <a:pPr marL="0" indent="0">
              <a:buNone/>
            </a:pPr>
            <a:endParaRPr lang="en-US" sz="4500" dirty="0">
              <a:latin typeface="Arial" panose="020B0604020202020204" pitchFamily="34" charset="0"/>
              <a:cs typeface="Arial" panose="020B0604020202020204" pitchFamily="34" charset="0"/>
            </a:endParaRPr>
          </a:p>
          <a:p>
            <a:r>
              <a:rPr lang="en-US" sz="4500" dirty="0">
                <a:latin typeface="Arial" panose="020B0604020202020204" pitchFamily="34" charset="0"/>
                <a:cs typeface="Arial" panose="020B0604020202020204" pitchFamily="34" charset="0"/>
              </a:rPr>
              <a:t>In 1975 the Connecticut General Assembly established an independent Department of Mental Retardation (P.A. No. 75-638).  The department has been a department in the executive branch, headed by a Commissioner appointed by the Governor, since that time.  Although DDS continues to directly operate both congregate and community-based services and supports, the department's focus has largely become community-based relying upon a public/private partnership. </a:t>
            </a:r>
          </a:p>
          <a:p>
            <a:pPr marL="0" indent="0">
              <a:buNone/>
            </a:pPr>
            <a:r>
              <a:rPr lang="en-US" sz="4200" u="sng" dirty="0">
                <a:hlinkClick r:id="rId4"/>
              </a:rPr>
              <a:t>https://portal.ct.gov/DDS/General/AboutUs/History</a:t>
            </a:r>
            <a:endParaRPr lang="en-US" sz="4200" dirty="0"/>
          </a:p>
          <a:p>
            <a:endParaRPr lang="en-US" dirty="0"/>
          </a:p>
        </p:txBody>
      </p:sp>
      <p:pic>
        <p:nvPicPr>
          <p:cNvPr id="1026" name="Picture 2" descr="About the Southbury Training School">
            <a:extLst>
              <a:ext uri="{FF2B5EF4-FFF2-40B4-BE49-F238E27FC236}">
                <a16:creationId xmlns:a16="http://schemas.microsoft.com/office/drawing/2014/main" id="{1CD9BD4F-8861-1C47-9242-96E7FC235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81841" y="5115867"/>
            <a:ext cx="1486717" cy="1486717"/>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Recording Nov 10, 2020 at 10:28:06 AM" descr="Audio Recording Nov 10, 2020 at 10:28:06 AM">
            <a:hlinkClick r:id="" action="ppaction://media"/>
            <a:extLst>
              <a:ext uri="{FF2B5EF4-FFF2-40B4-BE49-F238E27FC236}">
                <a16:creationId xmlns:a16="http://schemas.microsoft.com/office/drawing/2014/main" id="{560D41F5-4289-4644-9FA9-FF45442AA4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66872" y="5880076"/>
            <a:ext cx="812800" cy="812800"/>
          </a:xfrm>
          <a:prstGeom prst="rect">
            <a:avLst/>
          </a:prstGeom>
        </p:spPr>
      </p:pic>
    </p:spTree>
    <p:extLst>
      <p:ext uri="{BB962C8B-B14F-4D97-AF65-F5344CB8AC3E}">
        <p14:creationId xmlns:p14="http://schemas.microsoft.com/office/powerpoint/2010/main" val="83169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91" name="Picture 259">
            <a:extLst>
              <a:ext uri="{FF2B5EF4-FFF2-40B4-BE49-F238E27FC236}">
                <a16:creationId xmlns:a16="http://schemas.microsoft.com/office/drawing/2014/main" id="{5199221F-6662-4B53-A219-D9116A81E6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2D1856FD-75B3-48C5-9A6F-B67D00B83078}"/>
              </a:ext>
            </a:extLst>
          </p:cNvPr>
          <p:cNvSpPr>
            <a:spLocks noGrp="1"/>
          </p:cNvSpPr>
          <p:nvPr>
            <p:ph type="title"/>
          </p:nvPr>
        </p:nvSpPr>
        <p:spPr>
          <a:xfrm>
            <a:off x="85626" y="299698"/>
            <a:ext cx="5076230" cy="4546179"/>
          </a:xfrm>
        </p:spPr>
        <p:txBody>
          <a:bodyPr vert="horz" lIns="91440" tIns="45720" rIns="91440" bIns="45720" rtlCol="0" anchor="b">
            <a:normAutofit fontScale="90000"/>
          </a:bodyPr>
          <a:lstStyle/>
          <a:p>
            <a:pPr>
              <a:lnSpc>
                <a:spcPct val="90000"/>
              </a:lnSpc>
            </a:pPr>
            <a:r>
              <a:rPr lang="en-US" sz="3100" dirty="0"/>
              <a:t>Created by  </a:t>
            </a:r>
            <a:br>
              <a:rPr lang="en-US" sz="3100" dirty="0"/>
            </a:br>
            <a:r>
              <a:rPr lang="en-US" sz="3100" dirty="0" err="1"/>
              <a:t>Dds</a:t>
            </a:r>
            <a:r>
              <a:rPr lang="en-US" sz="3100" dirty="0"/>
              <a:t> self advocate Coordinators</a:t>
            </a:r>
            <a:br>
              <a:rPr lang="en-US" sz="1200" dirty="0"/>
            </a:br>
            <a:br>
              <a:rPr lang="en-US" sz="1200" dirty="0"/>
            </a:br>
            <a:br>
              <a:rPr lang="en-US" sz="1200" dirty="0"/>
            </a:br>
            <a:br>
              <a:rPr lang="en-US" sz="1200" dirty="0"/>
            </a:br>
            <a:br>
              <a:rPr lang="en-US" sz="1200" dirty="0"/>
            </a:br>
            <a:br>
              <a:rPr lang="en-US" sz="1200" dirty="0"/>
            </a:br>
            <a:br>
              <a:rPr lang="en-US" sz="3200" dirty="0"/>
            </a:br>
            <a:r>
              <a:rPr lang="en-US" sz="3200" dirty="0"/>
              <a:t>Yana </a:t>
            </a:r>
            <a:r>
              <a:rPr lang="en-US" sz="3200" dirty="0" err="1"/>
              <a:t>Razumnaya</a:t>
            </a:r>
            <a:r>
              <a:rPr lang="en-US" sz="3200" dirty="0"/>
              <a:t> </a:t>
            </a:r>
            <a:br>
              <a:rPr lang="en-US" sz="3200" dirty="0"/>
            </a:br>
            <a:r>
              <a:rPr lang="en-US" sz="3200" dirty="0"/>
              <a:t>                       Jeremy Powell</a:t>
            </a:r>
            <a:br>
              <a:rPr lang="en-US" sz="3200" dirty="0"/>
            </a:br>
            <a:r>
              <a:rPr lang="en-US" sz="3200" dirty="0"/>
              <a:t>James </a:t>
            </a:r>
            <a:r>
              <a:rPr lang="en-US" sz="3200" dirty="0" err="1"/>
              <a:t>Louchen</a:t>
            </a:r>
            <a:br>
              <a:rPr lang="en-US" sz="3200" dirty="0"/>
            </a:br>
            <a:r>
              <a:rPr lang="en-US" sz="3200" dirty="0"/>
              <a:t> </a:t>
            </a:r>
            <a:br>
              <a:rPr lang="en-US" sz="3200" dirty="0"/>
            </a:br>
            <a:r>
              <a:rPr lang="en-US" sz="3200" dirty="0"/>
              <a:t>                        Kellie Hartigan</a:t>
            </a:r>
            <a:br>
              <a:rPr lang="en-US" sz="1200" dirty="0"/>
            </a:br>
            <a:br>
              <a:rPr lang="en-US" sz="1200" dirty="0"/>
            </a:br>
            <a:r>
              <a:rPr lang="en-US" sz="1200" dirty="0"/>
              <a:t>     </a:t>
            </a:r>
          </a:p>
        </p:txBody>
      </p:sp>
      <p:pic>
        <p:nvPicPr>
          <p:cNvPr id="1026" name="Picture 2" descr="Yana Razumnaya">
            <a:extLst>
              <a:ext uri="{FF2B5EF4-FFF2-40B4-BE49-F238E27FC236}">
                <a16:creationId xmlns:a16="http://schemas.microsoft.com/office/drawing/2014/main" id="{FCBDE2D3-CA38-4E96-A0A0-07A4A74278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742" r="3" b="9248"/>
          <a:stretch/>
        </p:blipFill>
        <p:spPr bwMode="auto">
          <a:xfrm>
            <a:off x="6094411" y="685282"/>
            <a:ext cx="2638161" cy="2646239"/>
          </a:xfrm>
          <a:prstGeom prst="roundRect">
            <a:avLst>
              <a:gd name="adj" fmla="val 6267"/>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Kellie Hartigan">
            <a:extLst>
              <a:ext uri="{FF2B5EF4-FFF2-40B4-BE49-F238E27FC236}">
                <a16:creationId xmlns:a16="http://schemas.microsoft.com/office/drawing/2014/main" id="{B812762E-6FDB-4576-B835-CCAC125B29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60" r="3" b="13288"/>
          <a:stretch/>
        </p:blipFill>
        <p:spPr bwMode="auto">
          <a:xfrm>
            <a:off x="8910371" y="683990"/>
            <a:ext cx="2638161" cy="2647531"/>
          </a:xfrm>
          <a:prstGeom prst="roundRect">
            <a:avLst>
              <a:gd name="adj" fmla="val 6267"/>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2" descr="Jeremy Powell">
            <a:extLst>
              <a:ext uri="{FF2B5EF4-FFF2-40B4-BE49-F238E27FC236}">
                <a16:creationId xmlns:a16="http://schemas.microsoft.com/office/drawing/2014/main" id="{9BA106B4-0083-4DAB-93BE-EC8DF32EAB9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409402" y="3477220"/>
            <a:ext cx="2308753" cy="2692424"/>
          </a:xfrm>
          <a:prstGeom prst="roundRect">
            <a:avLst>
              <a:gd name="adj" fmla="val 6267"/>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James Matthew Louchen">
            <a:extLst>
              <a:ext uri="{FF2B5EF4-FFF2-40B4-BE49-F238E27FC236}">
                <a16:creationId xmlns:a16="http://schemas.microsoft.com/office/drawing/2014/main" id="{32EF67BF-69B5-4A1F-8560-DC4BC287631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98" r="3" b="13850"/>
          <a:stretch/>
        </p:blipFill>
        <p:spPr bwMode="auto">
          <a:xfrm>
            <a:off x="8910371" y="3522111"/>
            <a:ext cx="2638162" cy="2647533"/>
          </a:xfrm>
          <a:prstGeom prst="roundRect">
            <a:avLst>
              <a:gd name="adj" fmla="val 6267"/>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88AAA44-D588-4C23-A383-93E9ABBB2B4A}"/>
              </a:ext>
            </a:extLst>
          </p:cNvPr>
          <p:cNvSpPr/>
          <p:nvPr/>
        </p:nvSpPr>
        <p:spPr>
          <a:xfrm>
            <a:off x="5974813" y="3244334"/>
            <a:ext cx="242374" cy="369332"/>
          </a:xfrm>
          <a:prstGeom prst="rect">
            <a:avLst/>
          </a:prstGeom>
        </p:spPr>
        <p:txBody>
          <a:bodyPr wrap="none">
            <a:spAutoFit/>
          </a:bodyPr>
          <a:lstStyle/>
          <a:p>
            <a:pPr>
              <a:spcAft>
                <a:spcPts val="600"/>
              </a:spcAft>
            </a:pPr>
            <a:r>
              <a:rPr lang="en-US">
                <a:solidFill>
                  <a:srgbClr val="000000"/>
                </a:solidFill>
                <a:latin typeface="Times New Roman" panose="02020603050405020304" pitchFamily="18" charset="0"/>
              </a:rPr>
              <a:t> </a:t>
            </a:r>
            <a:endParaRPr lang="en-US"/>
          </a:p>
        </p:txBody>
      </p:sp>
    </p:spTree>
    <p:extLst>
      <p:ext uri="{BB962C8B-B14F-4D97-AF65-F5344CB8AC3E}">
        <p14:creationId xmlns:p14="http://schemas.microsoft.com/office/powerpoint/2010/main" val="1753164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D572D-92B3-4AF6-8D08-94529459AEF9}"/>
              </a:ext>
            </a:extLst>
          </p:cNvPr>
          <p:cNvSpPr>
            <a:spLocks noGrp="1"/>
          </p:cNvSpPr>
          <p:nvPr>
            <p:ph type="title"/>
          </p:nvPr>
        </p:nvSpPr>
        <p:spPr>
          <a:xfrm>
            <a:off x="593036" y="240012"/>
            <a:ext cx="10131425" cy="1456267"/>
          </a:xfrm>
        </p:spPr>
        <p:txBody>
          <a:bodyPr/>
          <a:lstStyle/>
          <a:p>
            <a:pPr algn="ctr"/>
            <a:r>
              <a:rPr lang="en-US" dirty="0"/>
              <a:t>History</a:t>
            </a:r>
          </a:p>
        </p:txBody>
      </p:sp>
      <p:sp>
        <p:nvSpPr>
          <p:cNvPr id="3" name="Rectangle 2">
            <a:extLst>
              <a:ext uri="{FF2B5EF4-FFF2-40B4-BE49-F238E27FC236}">
                <a16:creationId xmlns:a16="http://schemas.microsoft.com/office/drawing/2014/main" id="{6BAEB542-108C-41A8-B255-4BE2967B7EBF}"/>
              </a:ext>
            </a:extLst>
          </p:cNvPr>
          <p:cNvSpPr/>
          <p:nvPr/>
        </p:nvSpPr>
        <p:spPr>
          <a:xfrm>
            <a:off x="185530" y="1696279"/>
            <a:ext cx="12006470" cy="5016758"/>
          </a:xfrm>
          <a:prstGeom prst="rect">
            <a:avLst/>
          </a:prstGeom>
        </p:spPr>
        <p:txBody>
          <a:bodyPr wrap="square">
            <a:spAutoFit/>
          </a:bodyPr>
          <a:lstStyle/>
          <a:p>
            <a:endParaRPr lang="en-US" sz="20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result is a statewide system which provides support and services to persons with intellectual disability who reside in family homes, independently, in state-operated facilities, in licensed "community training homes" and in over 850 licensed/certified "community living arrangements." Since 1987, most services and supports provided by DDS have been subject to federal reimbursement under Home and Community Based Waivers (Medicaid) which are approved by the Center for Medicaid and Medicare Services (CMS).</a:t>
            </a:r>
          </a:p>
          <a:p>
            <a:r>
              <a:rPr lang="en-US" sz="2000" dirty="0">
                <a:latin typeface="Arial" panose="020B0604020202020204" pitchFamily="34" charset="0"/>
                <a:cs typeface="Arial" panose="020B0604020202020204" pitchFamily="34" charset="0"/>
              </a:rPr>
              <a:t> </a:t>
            </a:r>
          </a:p>
          <a:p>
            <a:r>
              <a:rPr lang="en-US" sz="2800" dirty="0">
                <a:latin typeface="Arial" panose="020B0604020202020204" pitchFamily="34" charset="0"/>
                <a:cs typeface="Arial" panose="020B0604020202020204" pitchFamily="34" charset="0"/>
              </a:rPr>
              <a:t>In 2007, the department changed its name from the Department of Mental Retardation to the Department of Developmental Services.  This change reflects the mission and commitment of the department to serve individuals eligible for services with the utmost respect and dignity</a:t>
            </a:r>
            <a:r>
              <a:rPr lang="en-US"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60967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9573965-1A33-421C-B2CA-F5CA47335BB3}"/>
              </a:ext>
            </a:extLst>
          </p:cNvPr>
          <p:cNvSpPr>
            <a:spLocks noGrp="1"/>
          </p:cNvSpPr>
          <p:nvPr>
            <p:ph type="title"/>
          </p:nvPr>
        </p:nvSpPr>
        <p:spPr>
          <a:xfrm>
            <a:off x="958515" y="282950"/>
            <a:ext cx="10515600" cy="1325563"/>
          </a:xfrm>
        </p:spPr>
        <p:txBody>
          <a:bodyPr/>
          <a:lstStyle/>
          <a:p>
            <a:pPr algn="ctr"/>
            <a:r>
              <a:rPr lang="en-US" dirty="0"/>
              <a:t>Beginnings</a:t>
            </a:r>
          </a:p>
        </p:txBody>
      </p:sp>
      <p:sp>
        <p:nvSpPr>
          <p:cNvPr id="6" name="Content Placeholder 5">
            <a:extLst>
              <a:ext uri="{FF2B5EF4-FFF2-40B4-BE49-F238E27FC236}">
                <a16:creationId xmlns:a16="http://schemas.microsoft.com/office/drawing/2014/main" id="{90FCD6C0-8447-43EC-B906-326D26737794}"/>
              </a:ext>
            </a:extLst>
          </p:cNvPr>
          <p:cNvSpPr>
            <a:spLocks noGrp="1"/>
          </p:cNvSpPr>
          <p:nvPr>
            <p:ph idx="1"/>
          </p:nvPr>
        </p:nvSpPr>
        <p:spPr>
          <a:xfrm>
            <a:off x="717885" y="1399945"/>
            <a:ext cx="11321715" cy="5305655"/>
          </a:xfrm>
        </p:spPr>
        <p:txBody>
          <a:bodyPr>
            <a:normAutofit/>
          </a:bodyPr>
          <a:lstStyle/>
          <a:p>
            <a:r>
              <a:rPr lang="en-US" sz="2800" dirty="0"/>
              <a:t>On July 14, 1933, the Nazi government instituted the “Law for the Prevention of Progeny with Hereditary Diseases.” </a:t>
            </a:r>
          </a:p>
          <a:p>
            <a:r>
              <a:rPr lang="en-US" sz="2800" dirty="0"/>
              <a:t>This law, one of the first steps taken by the Nazis toward their goal of creating an Aryan “master race,” called for the sterilization of all persons who suffered from diseases considered hereditary, such as mental illness, learning disabilities, physical deformity, epilepsy, blindness, deafness, and severe alcoholism. </a:t>
            </a:r>
          </a:p>
          <a:p>
            <a:r>
              <a:rPr lang="en-US" sz="2800" dirty="0"/>
              <a:t>With the law’s passage the Third Reich also stepped up its propaganda against people with disabilities, regularly labeling them “life unworthy of life” or “useless eaters” and highlighting their burden upon society.</a:t>
            </a:r>
          </a:p>
        </p:txBody>
      </p:sp>
      <p:pic>
        <p:nvPicPr>
          <p:cNvPr id="8" name="Audio 7">
            <a:hlinkClick r:id="" action="ppaction://media"/>
            <a:extLst>
              <a:ext uri="{FF2B5EF4-FFF2-40B4-BE49-F238E27FC236}">
                <a16:creationId xmlns:a16="http://schemas.microsoft.com/office/drawing/2014/main" id="{BC0135A6-B6DB-43E2-99C4-607B266B173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75670" y="5741670"/>
            <a:ext cx="963930" cy="963930"/>
          </a:xfrm>
          <a:prstGeom prst="rect">
            <a:avLst/>
          </a:prstGeom>
        </p:spPr>
      </p:pic>
    </p:spTree>
    <p:extLst>
      <p:ext uri="{BB962C8B-B14F-4D97-AF65-F5344CB8AC3E}">
        <p14:creationId xmlns:p14="http://schemas.microsoft.com/office/powerpoint/2010/main" val="3558726263"/>
      </p:ext>
    </p:extLst>
  </p:cSld>
  <p:clrMapOvr>
    <a:masterClrMapping/>
  </p:clrMapOvr>
  <mc:AlternateContent xmlns:mc="http://schemas.openxmlformats.org/markup-compatibility/2006" xmlns:p14="http://schemas.microsoft.com/office/powerpoint/2010/main">
    <mc:Choice Requires="p14">
      <p:transition spd="slow" p14:dur="2000" advTm="48330"/>
    </mc:Choice>
    <mc:Fallback xmlns="">
      <p:transition spd="slow" advTm="48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nline Media 14" title="No person is unworthy of life: The story of individuals with disabilities in the Holocaust">
            <a:hlinkClick r:id="" action="ppaction://media"/>
            <a:extLst>
              <a:ext uri="{FF2B5EF4-FFF2-40B4-BE49-F238E27FC236}">
                <a16:creationId xmlns:a16="http://schemas.microsoft.com/office/drawing/2014/main" id="{80449267-765A-4DD7-A4C7-9FD06BACE37A}"/>
              </a:ext>
            </a:extLst>
          </p:cNvPr>
          <p:cNvPicPr>
            <a:picLocks noRot="1" noChangeAspect="1"/>
          </p:cNvPicPr>
          <p:nvPr>
            <a:videoFile r:link="rId1"/>
          </p:nvPr>
        </p:nvPicPr>
        <p:blipFill>
          <a:blip r:embed="rId3"/>
          <a:stretch>
            <a:fillRect/>
          </a:stretch>
        </p:blipFill>
        <p:spPr>
          <a:xfrm>
            <a:off x="1642110" y="936939"/>
            <a:ext cx="8907780" cy="5010626"/>
          </a:xfrm>
          <a:prstGeom prst="rect">
            <a:avLst/>
          </a:prstGeom>
        </p:spPr>
      </p:pic>
    </p:spTree>
    <p:extLst>
      <p:ext uri="{BB962C8B-B14F-4D97-AF65-F5344CB8AC3E}">
        <p14:creationId xmlns:p14="http://schemas.microsoft.com/office/powerpoint/2010/main" val="407544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9B932-35ED-4D7D-9DBE-0E1E62EFBD73}"/>
              </a:ext>
            </a:extLst>
          </p:cNvPr>
          <p:cNvSpPr>
            <a:spLocks noGrp="1"/>
          </p:cNvSpPr>
          <p:nvPr>
            <p:ph type="title"/>
          </p:nvPr>
        </p:nvSpPr>
        <p:spPr/>
        <p:txBody>
          <a:bodyPr/>
          <a:lstStyle/>
          <a:p>
            <a:r>
              <a:rPr lang="en-US" dirty="0"/>
              <a:t>Remembering The disabled holocaust victims</a:t>
            </a:r>
          </a:p>
        </p:txBody>
      </p:sp>
      <p:pic>
        <p:nvPicPr>
          <p:cNvPr id="4" name="Content Placeholder 3">
            <a:extLst>
              <a:ext uri="{FF2B5EF4-FFF2-40B4-BE49-F238E27FC236}">
                <a16:creationId xmlns:a16="http://schemas.microsoft.com/office/drawing/2014/main" id="{ED2DF792-51F3-4C0E-AF19-CA966F4DBE10}"/>
              </a:ext>
            </a:extLst>
          </p:cNvPr>
          <p:cNvPicPr>
            <a:picLocks noGrp="1" noChangeAspect="1"/>
          </p:cNvPicPr>
          <p:nvPr>
            <p:ph idx="1"/>
          </p:nvPr>
        </p:nvPicPr>
        <p:blipFill>
          <a:blip r:embed="rId4"/>
          <a:stretch>
            <a:fillRect/>
          </a:stretch>
        </p:blipFill>
        <p:spPr>
          <a:xfrm>
            <a:off x="605592" y="1816078"/>
            <a:ext cx="2387831" cy="3225843"/>
          </a:xfrm>
          <a:prstGeom prst="rect">
            <a:avLst/>
          </a:prstGeom>
        </p:spPr>
      </p:pic>
      <p:sp>
        <p:nvSpPr>
          <p:cNvPr id="6" name="TextBox 5">
            <a:extLst>
              <a:ext uri="{FF2B5EF4-FFF2-40B4-BE49-F238E27FC236}">
                <a16:creationId xmlns:a16="http://schemas.microsoft.com/office/drawing/2014/main" id="{24818C12-3B90-49F7-B9C5-6133F525E6AE}"/>
              </a:ext>
            </a:extLst>
          </p:cNvPr>
          <p:cNvSpPr txBox="1"/>
          <p:nvPr/>
        </p:nvSpPr>
        <p:spPr>
          <a:xfrm>
            <a:off x="514816" y="5236439"/>
            <a:ext cx="2386361" cy="461665"/>
          </a:xfrm>
          <a:prstGeom prst="rect">
            <a:avLst/>
          </a:prstGeom>
          <a:noFill/>
        </p:spPr>
        <p:txBody>
          <a:bodyPr wrap="square" rtlCol="0">
            <a:spAutoFit/>
          </a:bodyPr>
          <a:lstStyle/>
          <a:p>
            <a:r>
              <a:rPr lang="en-US" sz="2400" dirty="0"/>
              <a:t>Anna </a:t>
            </a:r>
            <a:r>
              <a:rPr lang="en-US" sz="2400" dirty="0" err="1"/>
              <a:t>Lehnkering</a:t>
            </a:r>
            <a:r>
              <a:rPr lang="en-US" sz="2400" dirty="0"/>
              <a:t> </a:t>
            </a:r>
          </a:p>
        </p:txBody>
      </p:sp>
      <p:pic>
        <p:nvPicPr>
          <p:cNvPr id="7" name="Picture 6">
            <a:extLst>
              <a:ext uri="{FF2B5EF4-FFF2-40B4-BE49-F238E27FC236}">
                <a16:creationId xmlns:a16="http://schemas.microsoft.com/office/drawing/2014/main" id="{97D2B110-2CAC-49D2-8B9F-E7E8023CC89B}"/>
              </a:ext>
            </a:extLst>
          </p:cNvPr>
          <p:cNvPicPr>
            <a:picLocks noChangeAspect="1"/>
          </p:cNvPicPr>
          <p:nvPr/>
        </p:nvPicPr>
        <p:blipFill>
          <a:blip r:embed="rId5"/>
          <a:stretch>
            <a:fillRect/>
          </a:stretch>
        </p:blipFill>
        <p:spPr>
          <a:xfrm>
            <a:off x="3998355" y="2065867"/>
            <a:ext cx="2442868" cy="2442868"/>
          </a:xfrm>
          <a:prstGeom prst="rect">
            <a:avLst/>
          </a:prstGeom>
        </p:spPr>
      </p:pic>
      <p:sp>
        <p:nvSpPr>
          <p:cNvPr id="8" name="TextBox 7">
            <a:extLst>
              <a:ext uri="{FF2B5EF4-FFF2-40B4-BE49-F238E27FC236}">
                <a16:creationId xmlns:a16="http://schemas.microsoft.com/office/drawing/2014/main" id="{CA5F2E7A-E05A-45A8-A9CD-46565E18DC2E}"/>
              </a:ext>
            </a:extLst>
          </p:cNvPr>
          <p:cNvSpPr txBox="1"/>
          <p:nvPr/>
        </p:nvSpPr>
        <p:spPr>
          <a:xfrm>
            <a:off x="3501484" y="4549699"/>
            <a:ext cx="3601843" cy="400110"/>
          </a:xfrm>
          <a:prstGeom prst="rect">
            <a:avLst/>
          </a:prstGeom>
          <a:noFill/>
        </p:spPr>
        <p:txBody>
          <a:bodyPr wrap="square" rtlCol="0">
            <a:spAutoFit/>
          </a:bodyPr>
          <a:lstStyle/>
          <a:p>
            <a:r>
              <a:rPr lang="en-US" sz="2000" dirty="0"/>
              <a:t>Helene Melanie Lebel </a:t>
            </a:r>
          </a:p>
        </p:txBody>
      </p:sp>
      <p:pic>
        <p:nvPicPr>
          <p:cNvPr id="9" name="Picture 8">
            <a:extLst>
              <a:ext uri="{FF2B5EF4-FFF2-40B4-BE49-F238E27FC236}">
                <a16:creationId xmlns:a16="http://schemas.microsoft.com/office/drawing/2014/main" id="{D0BC17A3-8137-4753-8A48-FE0043808381}"/>
              </a:ext>
            </a:extLst>
          </p:cNvPr>
          <p:cNvPicPr>
            <a:picLocks noChangeAspect="1"/>
          </p:cNvPicPr>
          <p:nvPr/>
        </p:nvPicPr>
        <p:blipFill>
          <a:blip r:embed="rId6"/>
          <a:stretch>
            <a:fillRect/>
          </a:stretch>
        </p:blipFill>
        <p:spPr>
          <a:xfrm>
            <a:off x="7688875" y="1697582"/>
            <a:ext cx="3601844" cy="2937753"/>
          </a:xfrm>
          <a:prstGeom prst="rect">
            <a:avLst/>
          </a:prstGeom>
        </p:spPr>
      </p:pic>
      <p:sp>
        <p:nvSpPr>
          <p:cNvPr id="10" name="TextBox 9">
            <a:extLst>
              <a:ext uri="{FF2B5EF4-FFF2-40B4-BE49-F238E27FC236}">
                <a16:creationId xmlns:a16="http://schemas.microsoft.com/office/drawing/2014/main" id="{1CE249F3-A35F-4B44-A878-7221D204C508}"/>
              </a:ext>
            </a:extLst>
          </p:cNvPr>
          <p:cNvSpPr txBox="1"/>
          <p:nvPr/>
        </p:nvSpPr>
        <p:spPr>
          <a:xfrm>
            <a:off x="7404410" y="4635336"/>
            <a:ext cx="3311912" cy="369332"/>
          </a:xfrm>
          <a:prstGeom prst="rect">
            <a:avLst/>
          </a:prstGeom>
          <a:noFill/>
        </p:spPr>
        <p:txBody>
          <a:bodyPr wrap="square" rtlCol="0">
            <a:spAutoFit/>
          </a:bodyPr>
          <a:lstStyle/>
          <a:p>
            <a:r>
              <a:rPr lang="en-US" dirty="0"/>
              <a:t>Unnamed victims</a:t>
            </a:r>
          </a:p>
        </p:txBody>
      </p:sp>
      <p:pic>
        <p:nvPicPr>
          <p:cNvPr id="12" name="Audio 11">
            <a:hlinkClick r:id="" action="ppaction://media"/>
            <a:extLst>
              <a:ext uri="{FF2B5EF4-FFF2-40B4-BE49-F238E27FC236}">
                <a16:creationId xmlns:a16="http://schemas.microsoft.com/office/drawing/2014/main" id="{7C2BB630-9867-4BDC-8922-193904FB4F6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44250" y="5810250"/>
            <a:ext cx="895350" cy="895350"/>
          </a:xfrm>
          <a:prstGeom prst="rect">
            <a:avLst/>
          </a:prstGeom>
        </p:spPr>
      </p:pic>
    </p:spTree>
    <p:extLst>
      <p:ext uri="{BB962C8B-B14F-4D97-AF65-F5344CB8AC3E}">
        <p14:creationId xmlns:p14="http://schemas.microsoft.com/office/powerpoint/2010/main" val="2397823189"/>
      </p:ext>
    </p:extLst>
  </p:cSld>
  <p:clrMapOvr>
    <a:masterClrMapping/>
  </p:clrMapOvr>
  <mc:AlternateContent xmlns:mc="http://schemas.openxmlformats.org/markup-compatibility/2006" xmlns:p14="http://schemas.microsoft.com/office/powerpoint/2010/main">
    <mc:Choice Requires="p14">
      <p:transition spd="slow" p14:dur="2000" advTm="82256"/>
    </mc:Choice>
    <mc:Fallback xmlns="">
      <p:transition spd="slow" advTm="82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91FDD-B5CA-4407-B276-DEFBCD5BC28F}"/>
              </a:ext>
            </a:extLst>
          </p:cNvPr>
          <p:cNvSpPr>
            <a:spLocks noGrp="1"/>
          </p:cNvSpPr>
          <p:nvPr>
            <p:ph type="title"/>
          </p:nvPr>
        </p:nvSpPr>
        <p:spPr>
          <a:xfrm>
            <a:off x="685802" y="199879"/>
            <a:ext cx="10396882" cy="1151965"/>
          </a:xfrm>
        </p:spPr>
        <p:txBody>
          <a:bodyPr>
            <a:normAutofit/>
          </a:bodyPr>
          <a:lstStyle/>
          <a:p>
            <a:pPr algn="ctr"/>
            <a:r>
              <a:rPr lang="en-US" b="1" dirty="0"/>
              <a:t>The Americans with Disabilities Act</a:t>
            </a:r>
            <a:endParaRPr lang="en-US" dirty="0"/>
          </a:p>
        </p:txBody>
      </p:sp>
      <p:sp>
        <p:nvSpPr>
          <p:cNvPr id="3" name="Content Placeholder 2">
            <a:extLst>
              <a:ext uri="{FF2B5EF4-FFF2-40B4-BE49-F238E27FC236}">
                <a16:creationId xmlns:a16="http://schemas.microsoft.com/office/drawing/2014/main" id="{8D35E12A-9470-44EC-BBEF-6F447E4AF4EC}"/>
              </a:ext>
            </a:extLst>
          </p:cNvPr>
          <p:cNvSpPr>
            <a:spLocks noGrp="1"/>
          </p:cNvSpPr>
          <p:nvPr>
            <p:ph idx="1"/>
          </p:nvPr>
        </p:nvSpPr>
        <p:spPr>
          <a:xfrm>
            <a:off x="265044" y="245533"/>
            <a:ext cx="10817640" cy="5129053"/>
          </a:xfrm>
        </p:spPr>
        <p:txBody>
          <a:bodyPr/>
          <a:lstStyle/>
          <a:p>
            <a:pPr marL="0" indent="0" algn="ctr">
              <a:buNone/>
            </a:pPr>
            <a:r>
              <a:rPr lang="en-US" sz="2400" dirty="0"/>
              <a:t>As one of the most significant civil rights documents of the 20</a:t>
            </a:r>
            <a:r>
              <a:rPr lang="en-US" sz="2400" baseline="30000" dirty="0"/>
              <a:t>th</a:t>
            </a:r>
            <a:r>
              <a:rPr lang="en-US" sz="2400" dirty="0"/>
              <a:t> century, the American's with disabilities act was signed into law in 1990.</a:t>
            </a:r>
          </a:p>
          <a:p>
            <a:pPr marL="0" indent="0">
              <a:buNone/>
            </a:pPr>
            <a:r>
              <a:rPr lang="en-US" sz="2400" dirty="0"/>
              <a:t>                            </a:t>
            </a:r>
          </a:p>
          <a:p>
            <a:pPr marL="0" indent="0" algn="ctr">
              <a:buNone/>
            </a:pPr>
            <a:r>
              <a:rPr lang="en-US" sz="2400" dirty="0"/>
              <a:t>This act has increased the visibility of people with disabilities by:</a:t>
            </a:r>
          </a:p>
          <a:p>
            <a:r>
              <a:rPr lang="en-US" sz="2400" dirty="0"/>
              <a:t>Ending Discrimination</a:t>
            </a:r>
          </a:p>
          <a:p>
            <a:r>
              <a:rPr lang="en-US" sz="2400" dirty="0"/>
              <a:t>Reducing barriers </a:t>
            </a:r>
          </a:p>
          <a:p>
            <a:r>
              <a:rPr lang="en-US" sz="2400" dirty="0"/>
              <a:t>Ensuring access to education</a:t>
            </a:r>
          </a:p>
        </p:txBody>
      </p:sp>
      <p:pic>
        <p:nvPicPr>
          <p:cNvPr id="5" name="Recorded Sound">
            <a:hlinkClick r:id="" action="ppaction://media"/>
            <a:extLst>
              <a:ext uri="{FF2B5EF4-FFF2-40B4-BE49-F238E27FC236}">
                <a16:creationId xmlns:a16="http://schemas.microsoft.com/office/drawing/2014/main" id="{A46D943C-0B41-4C2A-9164-A24CEA99A89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37334" y="5503334"/>
            <a:ext cx="1354666" cy="1354666"/>
          </a:xfrm>
          <a:prstGeom prst="rect">
            <a:avLst/>
          </a:prstGeom>
        </p:spPr>
      </p:pic>
      <p:pic>
        <p:nvPicPr>
          <p:cNvPr id="1028" name="Picture 4" descr="Timeline of the Americans with Disabilities Act | ADA National Network">
            <a:extLst>
              <a:ext uri="{FF2B5EF4-FFF2-40B4-BE49-F238E27FC236}">
                <a16:creationId xmlns:a16="http://schemas.microsoft.com/office/drawing/2014/main" id="{8BD6B44D-2C7B-4B98-BFF8-8E570F98AB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044" y="4674407"/>
            <a:ext cx="3458817" cy="206325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eople with Mental Disabilities Experience Rental Housing Discrimination -  Monarch Housing">
            <a:extLst>
              <a:ext uri="{FF2B5EF4-FFF2-40B4-BE49-F238E27FC236}">
                <a16:creationId xmlns:a16="http://schemas.microsoft.com/office/drawing/2014/main" id="{6D1F0B44-3554-4712-AE9F-490CFB0A08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66264" y="3026445"/>
            <a:ext cx="3706467" cy="18606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 Guide for College Students With Physical Disabilities">
            <a:extLst>
              <a:ext uri="{FF2B5EF4-FFF2-40B4-BE49-F238E27FC236}">
                <a16:creationId xmlns:a16="http://schemas.microsoft.com/office/drawing/2014/main" id="{CA466FEE-F052-4D69-80C6-728E0A4201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9055" y="4887091"/>
            <a:ext cx="3708825" cy="194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25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2CAB3B-41AD-4471-B04F-0E9AA52BE4FF}"/>
              </a:ext>
            </a:extLst>
          </p:cNvPr>
          <p:cNvSpPr>
            <a:spLocks noGrp="1"/>
          </p:cNvSpPr>
          <p:nvPr>
            <p:ph type="title"/>
          </p:nvPr>
        </p:nvSpPr>
        <p:spPr>
          <a:xfrm>
            <a:off x="344925" y="436191"/>
            <a:ext cx="10704074" cy="2651565"/>
          </a:xfrm>
        </p:spPr>
        <p:txBody>
          <a:bodyPr/>
          <a:lstStyle/>
          <a:p>
            <a:pPr algn="ctr"/>
            <a:r>
              <a:rPr lang="en-US" dirty="0"/>
              <a:t>Who signed the (</a:t>
            </a:r>
            <a:r>
              <a:rPr lang="en-US" dirty="0">
                <a:solidFill>
                  <a:srgbClr val="FF0000"/>
                </a:solidFill>
                <a:highlight>
                  <a:srgbClr val="FFFF00"/>
                </a:highlight>
              </a:rPr>
              <a:t>Americans with disabilities act</a:t>
            </a:r>
            <a:r>
              <a:rPr lang="en-US" dirty="0"/>
              <a:t>) </a:t>
            </a:r>
            <a:br>
              <a:rPr lang="en-US" dirty="0"/>
            </a:br>
            <a:r>
              <a:rPr lang="en-US" dirty="0"/>
              <a:t> on  July 26, 1990 President George H.W Bush </a:t>
            </a:r>
          </a:p>
        </p:txBody>
      </p:sp>
      <p:pic>
        <p:nvPicPr>
          <p:cNvPr id="5124" name="Picture 4" descr="Americans with Disabilities Act | History &amp; Facts | Britannica">
            <a:extLst>
              <a:ext uri="{FF2B5EF4-FFF2-40B4-BE49-F238E27FC236}">
                <a16:creationId xmlns:a16="http://schemas.microsoft.com/office/drawing/2014/main" id="{2D5DE7F4-ECE2-41FA-AA03-3A36A4B341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2078" y="3087756"/>
            <a:ext cx="4999469" cy="3354189"/>
          </a:xfrm>
          <a:prstGeom prst="roundRect">
            <a:avLst>
              <a:gd name="adj" fmla="val 8594"/>
            </a:avLst>
          </a:prstGeom>
          <a:solidFill>
            <a:srgbClr val="FFFFFF">
              <a:shade val="85000"/>
            </a:srgbClr>
          </a:solidFill>
          <a:ln>
            <a:solidFill>
              <a:srgbClr val="FF0000"/>
            </a:solidFill>
          </a:ln>
          <a:effectLst>
            <a:reflection blurRad="12700" stA="38000" endPos="28000" dist="5000" dir="5400000" sy="-100000" algn="bl" rotWithShape="0"/>
          </a:effectLst>
          <a:scene3d>
            <a:camera prst="obliqueBottomRight"/>
            <a:lightRig rig="threePt" dir="t"/>
          </a:scene3d>
        </p:spPr>
      </p:pic>
      <p:pic>
        <p:nvPicPr>
          <p:cNvPr id="2" name="Video 1">
            <a:hlinkClick r:id="" action="ppaction://media"/>
            <a:extLst>
              <a:ext uri="{FF2B5EF4-FFF2-40B4-BE49-F238E27FC236}">
                <a16:creationId xmlns:a16="http://schemas.microsoft.com/office/drawing/2014/main" id="{0556167F-CA45-4EFC-A646-539B82B144C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218395491"/>
      </p:ext>
    </p:extLst>
  </p:cSld>
  <p:clrMapOvr>
    <a:masterClrMapping/>
  </p:clrMapOvr>
  <mc:AlternateContent xmlns:mc="http://schemas.openxmlformats.org/markup-compatibility/2006" xmlns:p14="http://schemas.microsoft.com/office/powerpoint/2010/main">
    <mc:Choice Requires="p14">
      <p:transition spd="slow" p14:dur="2000" advTm="10769"/>
    </mc:Choice>
    <mc:Fallback xmlns="">
      <p:transition spd="slow" advTm="10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C36DDE-33AA-4D6E-A3CF-B2B5CFDA7268}"/>
              </a:ext>
            </a:extLst>
          </p:cNvPr>
          <p:cNvSpPr/>
          <p:nvPr/>
        </p:nvSpPr>
        <p:spPr>
          <a:xfrm>
            <a:off x="652584" y="946623"/>
            <a:ext cx="9103198"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The Disability Rights Movement</a:t>
            </a:r>
          </a:p>
        </p:txBody>
      </p:sp>
      <p:sp>
        <p:nvSpPr>
          <p:cNvPr id="5" name="Rectangle 4">
            <a:extLst>
              <a:ext uri="{FF2B5EF4-FFF2-40B4-BE49-F238E27FC236}">
                <a16:creationId xmlns:a16="http://schemas.microsoft.com/office/drawing/2014/main" id="{44161D5F-E0CA-4ABB-B92A-56868F1600B4}"/>
              </a:ext>
            </a:extLst>
          </p:cNvPr>
          <p:cNvSpPr/>
          <p:nvPr/>
        </p:nvSpPr>
        <p:spPr>
          <a:xfrm>
            <a:off x="8824425" y="3731051"/>
            <a:ext cx="2377639" cy="523220"/>
          </a:xfrm>
          <a:prstGeom prst="rect">
            <a:avLst/>
          </a:prstGeom>
          <a:noFill/>
        </p:spPr>
        <p:txBody>
          <a:bodyPr wrap="none" lIns="91440" tIns="45720" rIns="91440" bIns="45720">
            <a:spAutoFit/>
          </a:bodyPr>
          <a:lstStyle/>
          <a:p>
            <a:pPr algn="ctr"/>
            <a:r>
              <a:rPr lang="en-US" sz="2800" b="0" cap="none" spc="0" dirty="0">
                <a:ln w="0"/>
                <a:solidFill>
                  <a:schemeClr val="accent1"/>
                </a:solidFill>
                <a:effectLst>
                  <a:outerShdw blurRad="38100" dist="25400" dir="5400000" algn="ctr" rotWithShape="0">
                    <a:srgbClr val="6E747A">
                      <a:alpha val="43000"/>
                    </a:srgbClr>
                  </a:outerShdw>
                </a:effectLst>
              </a:rPr>
              <a:t>Kellie Hartigan</a:t>
            </a:r>
          </a:p>
        </p:txBody>
      </p:sp>
      <p:sp>
        <p:nvSpPr>
          <p:cNvPr id="7" name="TextBox 6">
            <a:extLst>
              <a:ext uri="{FF2B5EF4-FFF2-40B4-BE49-F238E27FC236}">
                <a16:creationId xmlns:a16="http://schemas.microsoft.com/office/drawing/2014/main" id="{1E01CA9A-FD48-4E10-A5A8-B255E58AFA0E}"/>
              </a:ext>
            </a:extLst>
          </p:cNvPr>
          <p:cNvSpPr txBox="1"/>
          <p:nvPr/>
        </p:nvSpPr>
        <p:spPr>
          <a:xfrm>
            <a:off x="1230489" y="2142065"/>
            <a:ext cx="8669258" cy="461665"/>
          </a:xfrm>
          <a:prstGeom prst="rect">
            <a:avLst/>
          </a:prstGeom>
          <a:noFill/>
        </p:spPr>
        <p:txBody>
          <a:bodyPr wrap="square" rtlCol="0">
            <a:spAutoFit/>
          </a:bodyPr>
          <a:lstStyle/>
          <a:p>
            <a:r>
              <a:rPr lang="en-US" sz="2400" dirty="0"/>
              <a:t>The struggle for equality, independence, and full access to society. </a:t>
            </a:r>
          </a:p>
        </p:txBody>
      </p:sp>
      <p:pic>
        <p:nvPicPr>
          <p:cNvPr id="2" name="Recorded Sound">
            <a:hlinkClick r:id="" action="ppaction://media"/>
            <a:extLst>
              <a:ext uri="{FF2B5EF4-FFF2-40B4-BE49-F238E27FC236}">
                <a16:creationId xmlns:a16="http://schemas.microsoft.com/office/drawing/2014/main" id="{15F4DA27-7493-4730-B749-B2E1DFCB61D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755782" y="4403209"/>
            <a:ext cx="1264355" cy="1264355"/>
          </a:xfrm>
          <a:prstGeom prst="rect">
            <a:avLst/>
          </a:prstGeom>
        </p:spPr>
      </p:pic>
      <p:pic>
        <p:nvPicPr>
          <p:cNvPr id="3" name="Picture 2">
            <a:extLst>
              <a:ext uri="{FF2B5EF4-FFF2-40B4-BE49-F238E27FC236}">
                <a16:creationId xmlns:a16="http://schemas.microsoft.com/office/drawing/2014/main" id="{7832A4EF-36B8-4C97-AA44-7E4065293860}"/>
              </a:ext>
            </a:extLst>
          </p:cNvPr>
          <p:cNvPicPr>
            <a:picLocks noChangeAspect="1"/>
          </p:cNvPicPr>
          <p:nvPr/>
        </p:nvPicPr>
        <p:blipFill>
          <a:blip r:embed="rId5"/>
          <a:stretch>
            <a:fillRect/>
          </a:stretch>
        </p:blipFill>
        <p:spPr>
          <a:xfrm>
            <a:off x="2339780" y="2681551"/>
            <a:ext cx="5728806" cy="3229826"/>
          </a:xfrm>
          <a:prstGeom prst="rect">
            <a:avLst/>
          </a:prstGeom>
        </p:spPr>
      </p:pic>
    </p:spTree>
    <p:extLst>
      <p:ext uri="{BB962C8B-B14F-4D97-AF65-F5344CB8AC3E}">
        <p14:creationId xmlns:p14="http://schemas.microsoft.com/office/powerpoint/2010/main" val="133203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11201</TotalTime>
  <Words>1163</Words>
  <Application>Microsoft Office PowerPoint</Application>
  <PresentationFormat>Widescreen</PresentationFormat>
  <Paragraphs>81</Paragraphs>
  <Slides>20</Slides>
  <Notes>1</Notes>
  <HiddenSlides>0</HiddenSlides>
  <MMClips>18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 Rounded MT Bold</vt:lpstr>
      <vt:lpstr>Calibri</vt:lpstr>
      <vt:lpstr>Calibri Light</vt:lpstr>
      <vt:lpstr>Times New Roman</vt:lpstr>
      <vt:lpstr>Celestial</vt:lpstr>
      <vt:lpstr>Disability History </vt:lpstr>
      <vt:lpstr>History </vt:lpstr>
      <vt:lpstr>History</vt:lpstr>
      <vt:lpstr>Beginnings</vt:lpstr>
      <vt:lpstr>PowerPoint Presentation</vt:lpstr>
      <vt:lpstr>Remembering The disabled holocaust victims</vt:lpstr>
      <vt:lpstr>The Americans with Disabilities Act</vt:lpstr>
      <vt:lpstr>Who signed the (Americans with disabilities act)   on  July 26, 1990 President George H.W Bush </vt:lpstr>
      <vt:lpstr>PowerPoint Presentation</vt:lpstr>
      <vt:lpstr>   Leaders of the Movement  https://artsandculture.google.com/exhibit/ed-roberts-the-disability-rights-movement-and-the-ada-aapd/VwLy4PBo_Ty9Jg?hl=en  </vt:lpstr>
      <vt:lpstr>Why is the American with disabilities act important  </vt:lpstr>
      <vt:lpstr>People With Disabilities:  The Nazi’s First Victims of Mass Murder</vt:lpstr>
      <vt:lpstr>Aktion T4:  Euthanasia Program </vt:lpstr>
      <vt:lpstr>Disability History timeline of Important individuals</vt:lpstr>
      <vt:lpstr>What does the ADA Protected &amp; laws   https://www.eeoc.gov/laws/guidance/your-employment-rights-individual-disability   clink on this link to find more great information </vt:lpstr>
      <vt:lpstr>Disability history </vt:lpstr>
      <vt:lpstr>PowerPoint Presentation</vt:lpstr>
      <vt:lpstr>PowerPoint Presentation</vt:lpstr>
      <vt:lpstr>Celebrating 30 of (American with disability act)</vt:lpstr>
      <vt:lpstr>Created by   Dds self advocate Coordinators       Yana Razumnaya                         Jeremy Powell James Louchen                           Kellie Hartigan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Disability History </dc:title>
  <dc:creator>macmaurice123@outlook.com</dc:creator>
  <cp:lastModifiedBy>Fioravanti, Lisa</cp:lastModifiedBy>
  <cp:revision>15</cp:revision>
  <dcterms:created xsi:type="dcterms:W3CDTF">2020-11-02T18:39:56Z</dcterms:created>
  <dcterms:modified xsi:type="dcterms:W3CDTF">2021-01-15T20:42:40Z</dcterms:modified>
</cp:coreProperties>
</file>