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5"/>
  </p:notesMasterIdLst>
  <p:sldIdLst>
    <p:sldId id="353" r:id="rId3"/>
    <p:sldId id="256" r:id="rId4"/>
    <p:sldId id="257" r:id="rId5"/>
    <p:sldId id="264" r:id="rId6"/>
    <p:sldId id="258" r:id="rId7"/>
    <p:sldId id="259" r:id="rId8"/>
    <p:sldId id="269" r:id="rId9"/>
    <p:sldId id="260" r:id="rId10"/>
    <p:sldId id="265" r:id="rId11"/>
    <p:sldId id="268" r:id="rId12"/>
    <p:sldId id="261" r:id="rId13"/>
    <p:sldId id="277" r:id="rId14"/>
    <p:sldId id="262" r:id="rId15"/>
    <p:sldId id="263" r:id="rId16"/>
    <p:sldId id="267" r:id="rId17"/>
    <p:sldId id="270" r:id="rId18"/>
    <p:sldId id="271" r:id="rId19"/>
    <p:sldId id="272" r:id="rId20"/>
    <p:sldId id="273" r:id="rId21"/>
    <p:sldId id="274" r:id="rId22"/>
    <p:sldId id="275" r:id="rId23"/>
    <p:sldId id="276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867C14-8E04-4169-9CC9-710E459EF50B}" v="6" dt="2021-01-15T20:45:18.0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931" autoAdjust="0"/>
  </p:normalViewPr>
  <p:slideViewPr>
    <p:cSldViewPr snapToGrid="0">
      <p:cViewPr varScale="1">
        <p:scale>
          <a:sx n="71" d="100"/>
          <a:sy n="71" d="100"/>
        </p:scale>
        <p:origin x="1109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A80843-A8EC-4B42-A573-634B18361826}" type="datetimeFigureOut">
              <a:rPr lang="en-US" smtClean="0"/>
              <a:t>1/15/2021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B4B11F-3D20-465A-ACA9-E54B59D12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717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April VBB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B4B11F-3D20-465A-ACA9-E54B59D1273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7137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Some people might live in a home with their Family, Some might live in a Group Home, Some Might live in a CCH Community Companion Home, Some might live with a roommate, Some might live in their own place with a pet &amp; some might live with a significant other.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B4B11F-3D20-465A-ACA9-E54B59D1273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0576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In Home Life you might Be able to relax!, you might have to pay bills &amp; budget, you might have Chores, you might have to Fold your Laundry, you might have to Vacuum &amp; you might have to Mop.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B4B11F-3D20-465A-ACA9-E54B59D1273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407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In Home Life some people with disabilities are more independent than others.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B4B11F-3D20-465A-ACA9-E54B59D1273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2023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In Home Life If you want to be more independent with Chores like Fold your Laundry,  Vacuuming &amp;  Mopping try making a Chores  chart book.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B4B11F-3D20-465A-ACA9-E54B59D1273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0905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In Home Life If you want to be more in independent with Budgeting make a budget book.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B4B11F-3D20-465A-ACA9-E54B59D1273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5873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In Home Life assistive technology that can help you be more independent are Assisted Technology Magic Lazy Folding Board, robot Sweeper, robot </a:t>
            </a:r>
            <a:r>
              <a:rPr lang="en-US" sz="1800" dirty="0" err="1"/>
              <a:t>Mopper</a:t>
            </a:r>
            <a:r>
              <a:rPr lang="en-US" sz="1800" dirty="0"/>
              <a:t>, Amazon Echo, Google Hub  to help with math &amp; budgeting money &amp; help remind you of all important doctor appointments, work appointments, Cooking, Reminder, Chores 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B4B11F-3D20-465A-ACA9-E54B59D1273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23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1/15/2021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7791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5977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0450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7A69DBD1-8AE4-4323-8BBB-CFAEB5F7EF4B}" type="datetimeFigureOut">
              <a:rPr lang="en-US" smtClean="0"/>
              <a:t>1/15/2021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5A62D4EC-FCD3-4EB2-A1D5-60633C5C6C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1678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9DBD1-8AE4-4323-8BBB-CFAEB5F7EF4B}" type="datetimeFigureOut">
              <a:rPr lang="en-US" smtClean="0"/>
              <a:t>1/15/2021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2D4EC-FCD3-4EB2-A1D5-60633C5C6C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0018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9DBD1-8AE4-4323-8BBB-CFAEB5F7EF4B}" type="datetimeFigureOut">
              <a:rPr lang="en-US" smtClean="0"/>
              <a:t>1/15/2021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2D4EC-FCD3-4EB2-A1D5-60633C5C6C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818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9DBD1-8AE4-4323-8BBB-CFAEB5F7EF4B}" type="datetimeFigureOut">
              <a:rPr lang="en-US" smtClean="0"/>
              <a:t>1/15/2021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2D4EC-FCD3-4EB2-A1D5-60633C5C6C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8130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9DBD1-8AE4-4323-8BBB-CFAEB5F7EF4B}" type="datetimeFigureOut">
              <a:rPr lang="en-US" smtClean="0"/>
              <a:t>1/15/2021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2D4EC-FCD3-4EB2-A1D5-60633C5C6C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89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9DBD1-8AE4-4323-8BBB-CFAEB5F7EF4B}" type="datetimeFigureOut">
              <a:rPr lang="en-US" smtClean="0"/>
              <a:t>1/15/2021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2D4EC-FCD3-4EB2-A1D5-60633C5C6C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31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9DBD1-8AE4-4323-8BBB-CFAEB5F7EF4B}" type="datetimeFigureOut">
              <a:rPr lang="en-US" smtClean="0"/>
              <a:t>1/15/2021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2D4EC-FCD3-4EB2-A1D5-60633C5C6C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2230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9DBD1-8AE4-4323-8BBB-CFAEB5F7EF4B}" type="datetimeFigureOut">
              <a:rPr lang="en-US" smtClean="0"/>
              <a:t>1/15/2021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2D4EC-FCD3-4EB2-A1D5-60633C5C6C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76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1/15/2021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6206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9DBD1-8AE4-4323-8BBB-CFAEB5F7EF4B}" type="datetimeFigureOut">
              <a:rPr lang="en-US" smtClean="0"/>
              <a:t>1/15/2021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2D4EC-FCD3-4EB2-A1D5-60633C5C6C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1810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9DBD1-8AE4-4323-8BBB-CFAEB5F7EF4B}" type="datetimeFigureOut">
              <a:rPr lang="en-US" smtClean="0"/>
              <a:t>1/15/2021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2D4EC-FCD3-4EB2-A1D5-60633C5C6C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2058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9DBD1-8AE4-4323-8BBB-CFAEB5F7EF4B}" type="datetimeFigureOut">
              <a:rPr lang="en-US" smtClean="0"/>
              <a:t>1/15/2021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2D4EC-FCD3-4EB2-A1D5-60633C5C6C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5611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9DBD1-8AE4-4323-8BBB-CFAEB5F7EF4B}" type="datetimeFigureOut">
              <a:rPr lang="en-US" smtClean="0"/>
              <a:t>1/15/2021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2D4EC-FCD3-4EB2-A1D5-60633C5C6C6F}" type="slidenum">
              <a:rPr lang="en-US" smtClean="0"/>
              <a:t>‹#›</a:t>
            </a:fld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405292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9DBD1-8AE4-4323-8BBB-CFAEB5F7EF4B}" type="datetimeFigureOut">
              <a:rPr lang="en-US" smtClean="0"/>
              <a:t>1/15/2021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2D4EC-FCD3-4EB2-A1D5-60633C5C6C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3718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9DBD1-8AE4-4323-8BBB-CFAEB5F7EF4B}" type="datetimeFigureOut">
              <a:rPr lang="en-US" smtClean="0"/>
              <a:t>1/15/2021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2D4EC-FCD3-4EB2-A1D5-60633C5C6C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491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9DBD1-8AE4-4323-8BBB-CFAEB5F7EF4B}" type="datetimeFigureOut">
              <a:rPr lang="en-US" smtClean="0"/>
              <a:t>1/15/2021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2D4EC-FCD3-4EB2-A1D5-60633C5C6C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2169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9DBD1-8AE4-4323-8BBB-CFAEB5F7EF4B}" type="datetimeFigureOut">
              <a:rPr lang="en-US" smtClean="0"/>
              <a:t>1/15/2021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2D4EC-FCD3-4EB2-A1D5-60633C5C6C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3947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9DBD1-8AE4-4323-8BBB-CFAEB5F7EF4B}" type="datetimeFigureOut">
              <a:rPr lang="en-US" smtClean="0"/>
              <a:t>1/15/2021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2D4EC-FCD3-4EB2-A1D5-60633C5C6C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562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26602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1/15/2021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474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1/15/2021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333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1/15/2021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312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1/15/2021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2208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1/15/2021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84566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1/15/2021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28036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39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9DBD1-8AE4-4323-8BBB-CFAEB5F7EF4B}" type="datetimeFigureOut">
              <a:rPr lang="en-US" smtClean="0"/>
              <a:t>1/15/2021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2D4EC-FCD3-4EB2-A1D5-60633C5C6C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504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6" Type="http://schemas.openxmlformats.org/officeDocument/2006/relationships/image" Target="../media/image38.png"/><Relationship Id="rId5" Type="http://schemas.openxmlformats.org/officeDocument/2006/relationships/image" Target="../media/image2.jpg"/><Relationship Id="rId4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23.jpg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6" Type="http://schemas.openxmlformats.org/officeDocument/2006/relationships/image" Target="../media/image40.jpg"/><Relationship Id="rId5" Type="http://schemas.openxmlformats.org/officeDocument/2006/relationships/image" Target="../media/image39.jpg"/><Relationship Id="rId10" Type="http://schemas.openxmlformats.org/officeDocument/2006/relationships/image" Target="../media/image41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45.jpg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6" Type="http://schemas.openxmlformats.org/officeDocument/2006/relationships/image" Target="../media/image40.jpg"/><Relationship Id="rId5" Type="http://schemas.openxmlformats.org/officeDocument/2006/relationships/image" Target="../media/image44.jpg"/><Relationship Id="rId4" Type="http://schemas.openxmlformats.org/officeDocument/2006/relationships/notesSlide" Target="../notesSlides/notesSlide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49.jpg"/><Relationship Id="rId12" Type="http://schemas.openxmlformats.org/officeDocument/2006/relationships/image" Target="../media/image54.png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6" Type="http://schemas.openxmlformats.org/officeDocument/2006/relationships/image" Target="../media/image48.jpg"/><Relationship Id="rId11" Type="http://schemas.openxmlformats.org/officeDocument/2006/relationships/image" Target="../media/image53.jpg"/><Relationship Id="rId5" Type="http://schemas.openxmlformats.org/officeDocument/2006/relationships/image" Target="../media/image47.gif"/><Relationship Id="rId10" Type="http://schemas.openxmlformats.org/officeDocument/2006/relationships/image" Target="../media/image52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5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6" Type="http://schemas.openxmlformats.org/officeDocument/2006/relationships/image" Target="../media/image56.png"/><Relationship Id="rId5" Type="http://schemas.openxmlformats.org/officeDocument/2006/relationships/image" Target="../media/image55.jpeg"/><Relationship Id="rId4" Type="http://schemas.openxmlformats.org/officeDocument/2006/relationships/image" Target="../media/image2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microsoft.com/office/2007/relationships/media" Target="../media/media16.mp4"/><Relationship Id="rId7" Type="http://schemas.openxmlformats.org/officeDocument/2006/relationships/image" Target="../media/image58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57.png"/><Relationship Id="rId5" Type="http://schemas.openxmlformats.org/officeDocument/2006/relationships/slideLayout" Target="../slideLayouts/slideLayout12.xml"/><Relationship Id="rId4" Type="http://schemas.openxmlformats.org/officeDocument/2006/relationships/video" Target="../media/media16.mp4"/><Relationship Id="rId9" Type="http://schemas.openxmlformats.org/officeDocument/2006/relationships/image" Target="../media/image6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64.png"/><Relationship Id="rId2" Type="http://schemas.openxmlformats.org/officeDocument/2006/relationships/video" Target="../media/media17.mp4"/><Relationship Id="rId1" Type="http://schemas.microsoft.com/office/2007/relationships/media" Target="../media/media17.mp4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8.mp4"/><Relationship Id="rId1" Type="http://schemas.microsoft.com/office/2007/relationships/media" Target="../media/media18.mp4"/><Relationship Id="rId5" Type="http://schemas.openxmlformats.org/officeDocument/2006/relationships/image" Target="../media/image66.png"/><Relationship Id="rId4" Type="http://schemas.openxmlformats.org/officeDocument/2006/relationships/image" Target="../media/image6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9.mp4"/><Relationship Id="rId1" Type="http://schemas.microsoft.com/office/2007/relationships/media" Target="../media/media19.mp4"/><Relationship Id="rId6" Type="http://schemas.openxmlformats.org/officeDocument/2006/relationships/image" Target="../media/image69.pn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8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jpg"/><Relationship Id="rId9" Type="http://schemas.openxmlformats.org/officeDocument/2006/relationships/image" Target="../media/image10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20.mp4"/><Relationship Id="rId1" Type="http://schemas.microsoft.com/office/2007/relationships/media" Target="../media/media20.mp4"/><Relationship Id="rId6" Type="http://schemas.openxmlformats.org/officeDocument/2006/relationships/image" Target="../media/image71.png"/><Relationship Id="rId5" Type="http://schemas.openxmlformats.org/officeDocument/2006/relationships/hyperlink" Target="https://www.easterseals.com/our-programs/employment-training/" TargetMode="External"/><Relationship Id="rId4" Type="http://schemas.openxmlformats.org/officeDocument/2006/relationships/image" Target="../media/image7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21.mp4"/><Relationship Id="rId1" Type="http://schemas.microsoft.com/office/2007/relationships/media" Target="../media/media21.mp4"/><Relationship Id="rId4" Type="http://schemas.openxmlformats.org/officeDocument/2006/relationships/image" Target="../media/image7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22.mp4"/><Relationship Id="rId1" Type="http://schemas.microsoft.com/office/2007/relationships/media" Target="../media/media22.mp4"/><Relationship Id="rId6" Type="http://schemas.openxmlformats.org/officeDocument/2006/relationships/image" Target="../media/image75.pn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5.jp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0.jp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16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9.jpeg"/><Relationship Id="rId12" Type="http://schemas.openxmlformats.org/officeDocument/2006/relationships/image" Target="../media/image24.jp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18.png"/><Relationship Id="rId11" Type="http://schemas.openxmlformats.org/officeDocument/2006/relationships/image" Target="../media/image23.jp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21.jpeg"/><Relationship Id="rId1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4.png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33.jpg"/><Relationship Id="rId5" Type="http://schemas.openxmlformats.org/officeDocument/2006/relationships/image" Target="../media/image32.jpeg"/><Relationship Id="rId4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132FA-AFB2-4DAB-849F-8CCFBE2AA0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7902" y="4895385"/>
            <a:ext cx="10030068" cy="1526339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EBEBEB"/>
                </a:solidFill>
              </a:rPr>
              <a:t>How To Play This Presentation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C1FCB6-C28A-444F-9275-E056F6C578CA}"/>
              </a:ext>
            </a:extLst>
          </p:cNvPr>
          <p:cNvSpPr txBox="1"/>
          <p:nvPr/>
        </p:nvSpPr>
        <p:spPr>
          <a:xfrm>
            <a:off x="2566738" y="1033670"/>
            <a:ext cx="761093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800" dirty="0"/>
              <a:t>Open the presentation in the desktop version of PowerPoint.</a:t>
            </a:r>
          </a:p>
          <a:p>
            <a:pPr marL="342900" indent="-342900">
              <a:buAutoNum type="arabicPeriod"/>
            </a:pPr>
            <a:r>
              <a:rPr lang="en-US" sz="2800" dirty="0"/>
              <a:t> Wait for slide show to load up ( it may take a minute or two)</a:t>
            </a:r>
          </a:p>
          <a:p>
            <a:pPr marL="342900" indent="-342900">
              <a:buAutoNum type="arabicPeriod"/>
            </a:pPr>
            <a:r>
              <a:rPr lang="en-US" sz="2800" dirty="0"/>
              <a:t>Go to Slide Show in the toolbar </a:t>
            </a:r>
          </a:p>
          <a:p>
            <a:pPr marL="342900" indent="-342900">
              <a:buAutoNum type="arabicPeriod"/>
            </a:pPr>
            <a:r>
              <a:rPr lang="en-US" sz="2800" dirty="0"/>
              <a:t>Click on the option that says From Beginning</a:t>
            </a:r>
          </a:p>
          <a:p>
            <a:pPr marL="342900" indent="-342900">
              <a:buAutoNum type="arabicPeriod"/>
            </a:pPr>
            <a:r>
              <a:rPr lang="en-US" sz="2800" dirty="0"/>
              <a:t>Viola! </a:t>
            </a:r>
          </a:p>
          <a:p>
            <a:pPr marL="342900" indent="-342900">
              <a:buAutoNum type="arabicPeriod"/>
            </a:pPr>
            <a:r>
              <a:rPr lang="en-US" sz="2800" dirty="0"/>
              <a:t>To watch videos, double click on video picture</a:t>
            </a:r>
          </a:p>
          <a:p>
            <a:pPr marL="342900" indent="-342900">
              <a:buAutoNum type="arabicPeriod"/>
            </a:pPr>
            <a:r>
              <a:rPr lang="en-US" sz="2800" dirty="0"/>
              <a:t>Click on arrows at the bottom of screen to go to the next slide or back a slide. </a:t>
            </a:r>
          </a:p>
          <a:p>
            <a:pPr marL="342900" indent="-3429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5604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4999FE9C-D8F9-4F9B-B95B-608C3EF6B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0E9B969E-CD96-4162-BA90-449BBDA95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2316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6B6401A4-FEE5-4976-857C-1FD0CDB2E2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23162" y="0"/>
            <a:ext cx="816874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5" name="Picture 5" descr="Free Vector | Housekeeping icon collection">
            <a:extLst>
              <a:ext uri="{FF2B5EF4-FFF2-40B4-BE49-F238E27FC236}">
                <a16:creationId xmlns:a16="http://schemas.microsoft.com/office/drawing/2014/main" id="{E4F72DAF-5B29-4D81-B44D-7A26CC7434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2432" y="643468"/>
            <a:ext cx="5410202" cy="5410202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047AF1DF-6993-45FB-92A5-C36B1A680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25029" cy="6858000"/>
          </a:xfrm>
          <a:prstGeom prst="rect">
            <a:avLst/>
          </a:prstGeom>
          <a:blipFill dpi="0" rotWithShape="1">
            <a:blip r:embed="rId5">
              <a:alphaModFix amt="6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1E16ED-8655-4F11-9580-94560BB0A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33" y="643464"/>
            <a:ext cx="2888344" cy="142873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dirty="0"/>
              <a:t>House Keeping</a:t>
            </a:r>
          </a:p>
        </p:txBody>
      </p: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B10F3A1A-6208-4DAE-824F-51602228D5F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551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363"/>
    </mc:Choice>
    <mc:Fallback xmlns="">
      <p:transition spd="slow" advTm="213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9F189-87C9-4B3A-AFB9-43ED55B77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 Life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3E77F7-77C9-4D16-B157-17BB55D945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Home Life!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29424F-B722-44AB-A9B4-3E4706042B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717" y="1027906"/>
            <a:ext cx="5111027" cy="39401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F549AEB-5E57-4011-9311-BFC2D8D99A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5960" y="4712976"/>
            <a:ext cx="1279339" cy="1325564"/>
          </a:xfrm>
          <a:prstGeom prst="rect">
            <a:avLst/>
          </a:prstGeom>
        </p:spPr>
      </p:pic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id="{0E9ED272-5018-4C3D-86BB-12221C9094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05" y="2677198"/>
            <a:ext cx="1556085" cy="13240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5F00F66-870C-4CB0-997B-D2CDE0EB5DB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0432" y="2581489"/>
            <a:ext cx="1556085" cy="1515513"/>
          </a:xfrm>
          <a:prstGeom prst="rect">
            <a:avLst/>
          </a:prstGeom>
        </p:spPr>
      </p:pic>
      <p:pic>
        <p:nvPicPr>
          <p:cNvPr id="8" name="Content Placeholder 4" descr="Diagram, engineering drawing&#10;&#10;Description automatically generated">
            <a:extLst>
              <a:ext uri="{FF2B5EF4-FFF2-40B4-BE49-F238E27FC236}">
                <a16:creationId xmlns:a16="http://schemas.microsoft.com/office/drawing/2014/main" id="{5AD8DC3C-43C0-422B-85C2-3512A89E422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2460" y="2581490"/>
            <a:ext cx="1960314" cy="1515512"/>
          </a:xfrm>
          <a:prstGeom prst="rect">
            <a:avLst/>
          </a:prstGeom>
        </p:spPr>
      </p:pic>
      <p:pic>
        <p:nvPicPr>
          <p:cNvPr id="9" name="Video 8">
            <a:hlinkClick r:id="" action="ppaction://media"/>
            <a:extLst>
              <a:ext uri="{FF2B5EF4-FFF2-40B4-BE49-F238E27FC236}">
                <a16:creationId xmlns:a16="http://schemas.microsoft.com/office/drawing/2014/main" id="{763D2518-BBB7-4D9A-B8D3-B231430BA62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307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619"/>
    </mc:Choice>
    <mc:Fallback xmlns="">
      <p:transition spd="slow" advTm="96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238DB-9D89-4298-8FC0-F303907EC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7225" y="1559768"/>
            <a:ext cx="2978281" cy="313537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3700" cap="all" spc="-100">
                <a:solidFill>
                  <a:schemeClr val="tx1">
                    <a:lumMod val="85000"/>
                    <a:lumOff val="15000"/>
                  </a:schemeClr>
                </a:solidFill>
              </a:rPr>
              <a:t>BUDGETING </a:t>
            </a:r>
          </a:p>
        </p:txBody>
      </p:sp>
      <p:pic>
        <p:nvPicPr>
          <p:cNvPr id="4" name="Picture 5" descr="Desk with productivity items">
            <a:extLst>
              <a:ext uri="{FF2B5EF4-FFF2-40B4-BE49-F238E27FC236}">
                <a16:creationId xmlns:a16="http://schemas.microsoft.com/office/drawing/2014/main" id="{E43C93C7-4B88-417B-9118-E7C103B0FF3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4"/>
          <a:srcRect l="5450" r="5450"/>
          <a:stretch/>
        </p:blipFill>
        <p:spPr>
          <a:xfrm>
            <a:off x="1370618" y="484590"/>
            <a:ext cx="5302898" cy="3965269"/>
          </a:xfrm>
          <a:prstGeom prst="rect">
            <a:avLst/>
          </a:prstGeom>
        </p:spPr>
      </p:pic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B4C9089F-78B4-491B-BE1A-DCE9BB60B53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5618" y="5076523"/>
            <a:ext cx="2061607" cy="1546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882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227"/>
    </mc:Choice>
    <mc:Fallback xmlns="">
      <p:transition spd="slow" advTm="172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6E9E9-441D-4C08-9C3E-0BE67D57A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 Life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A76786-A97D-4F6F-B67C-D2281CAED5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Home Life!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B6E97F-488D-45A6-A815-FEFE24E946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67" y="2726044"/>
            <a:ext cx="4148796" cy="27885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81F364E-3294-4C2F-A5F7-C48247182F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32" y="5706950"/>
            <a:ext cx="2084948" cy="1065064"/>
          </a:xfrm>
          <a:prstGeom prst="rect">
            <a:avLst/>
          </a:prstGeo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3882B27A-BD77-4335-A09C-86330EEF326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6969" y="261918"/>
            <a:ext cx="7217155" cy="4498995"/>
          </a:xfrm>
          <a:prstGeom prst="rect">
            <a:avLst/>
          </a:prstGeom>
        </p:spPr>
      </p:pic>
      <p:pic>
        <p:nvPicPr>
          <p:cNvPr id="7" name="Video 6">
            <a:hlinkClick r:id="" action="ppaction://media"/>
            <a:extLst>
              <a:ext uri="{FF2B5EF4-FFF2-40B4-BE49-F238E27FC236}">
                <a16:creationId xmlns:a16="http://schemas.microsoft.com/office/drawing/2014/main" id="{82630313-0673-4EB6-B5C4-927D199D646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44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29"/>
    </mc:Choice>
    <mc:Fallback xmlns="">
      <p:transition spd="slow" advTm="93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2E710-B8DD-477E-A1B3-FE2E2FEA8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Home Life!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FC2CA-56EA-46CC-B5EF-15E567FB71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Home Life!</a:t>
            </a:r>
          </a:p>
          <a:p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B134DD1-1674-462E-8F63-91C96E6A374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6946" y="2050091"/>
            <a:ext cx="2493111" cy="2175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30686C6-1946-4C30-86DE-1A81BCD3E8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54" y="2377148"/>
            <a:ext cx="2511557" cy="186179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BE78027-A193-4E83-A31D-23A3B47DF4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946" y="2139499"/>
            <a:ext cx="2187054" cy="18617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480C37C-D9FB-4914-87C5-7F811C9E42F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4426" y="4925403"/>
            <a:ext cx="2223974" cy="15674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5CF4818-4B59-4AAF-AEC4-EEA12F7767C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22" y="4925403"/>
            <a:ext cx="2223974" cy="15602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5B3134D-9D8A-4E0C-B6FC-591BFFE5BAF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343" y="4719632"/>
            <a:ext cx="3116872" cy="169466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56A1F07-50CF-4C24-A470-756E25B431F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621" y="1898015"/>
            <a:ext cx="2791125" cy="2344762"/>
          </a:xfrm>
          <a:prstGeom prst="rect">
            <a:avLst/>
          </a:prstGeom>
        </p:spPr>
      </p:pic>
      <p:pic>
        <p:nvPicPr>
          <p:cNvPr id="13" name="Video 12">
            <a:hlinkClick r:id="" action="ppaction://media"/>
            <a:extLst>
              <a:ext uri="{FF2B5EF4-FFF2-40B4-BE49-F238E27FC236}">
                <a16:creationId xmlns:a16="http://schemas.microsoft.com/office/drawing/2014/main" id="{06D27EB6-DF1E-4E88-A0AC-EFD7076A398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898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201"/>
    </mc:Choice>
    <mc:Fallback xmlns="">
      <p:transition spd="slow" advTm="442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20">
            <a:extLst>
              <a:ext uri="{FF2B5EF4-FFF2-40B4-BE49-F238E27FC236}">
                <a16:creationId xmlns:a16="http://schemas.microsoft.com/office/drawing/2014/main" id="{3A8C6BC2-E9E2-4780-8A41-064073CD4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4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" name="Rectangle 22">
            <a:extLst>
              <a:ext uri="{FF2B5EF4-FFF2-40B4-BE49-F238E27FC236}">
                <a16:creationId xmlns:a16="http://schemas.microsoft.com/office/drawing/2014/main" id="{E70450CF-22E9-4B1D-B146-30FEE770C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0" name="Rectangle 24">
            <a:extLst>
              <a:ext uri="{FF2B5EF4-FFF2-40B4-BE49-F238E27FC236}">
                <a16:creationId xmlns:a16="http://schemas.microsoft.com/office/drawing/2014/main" id="{80238079-1F65-476A-BC6C-F2D3BD268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2" name="Rectangle 26">
            <a:extLst>
              <a:ext uri="{FF2B5EF4-FFF2-40B4-BE49-F238E27FC236}">
                <a16:creationId xmlns:a16="http://schemas.microsoft.com/office/drawing/2014/main" id="{3740C935-D2D3-4F63-A4DA-CD768BB3F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24" name="Group 28">
            <a:extLst>
              <a:ext uri="{FF2B5EF4-FFF2-40B4-BE49-F238E27FC236}">
                <a16:creationId xmlns:a16="http://schemas.microsoft.com/office/drawing/2014/main" id="{BE8D8045-0F80-4964-B591-0D599AB42D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28372" y="1267730"/>
            <a:ext cx="1567331" cy="645295"/>
            <a:chOff x="5318306" y="1386268"/>
            <a:chExt cx="1567331" cy="645295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F8A5889-0EE6-4E19-98FE-29F79E987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1B0FE4C3-64BE-4A2B-818D-4D8447934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4670D04-30D8-487E-A3F4-0655E48016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Rectangle 33">
            <a:extLst>
              <a:ext uri="{FF2B5EF4-FFF2-40B4-BE49-F238E27FC236}">
                <a16:creationId xmlns:a16="http://schemas.microsoft.com/office/drawing/2014/main" id="{1A856DE3-B9AB-43F7-A80F-CB9F149A90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C01068-64F4-46D3-8F7B-28C1B3142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0024" y="1559768"/>
            <a:ext cx="3238829" cy="313537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4100" cap="all" spc="-100"/>
              <a:t>RECREATION</a:t>
            </a:r>
          </a:p>
        </p:txBody>
      </p:sp>
      <p:sp useBgFill="1">
        <p:nvSpPr>
          <p:cNvPr id="28" name="Rectangle 35">
            <a:extLst>
              <a:ext uri="{FF2B5EF4-FFF2-40B4-BE49-F238E27FC236}">
                <a16:creationId xmlns:a16="http://schemas.microsoft.com/office/drawing/2014/main" id="{8B4B154C-0A60-41BF-B149-21BD6D9B90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816874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3" name="Rectangle 37">
            <a:extLst>
              <a:ext uri="{FF2B5EF4-FFF2-40B4-BE49-F238E27FC236}">
                <a16:creationId xmlns:a16="http://schemas.microsoft.com/office/drawing/2014/main" id="{4DC1BCB1-67D2-4359-8F92-3A69D16DD1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19318" y="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5" name="Straight Connector 39">
            <a:extLst>
              <a:ext uri="{FF2B5EF4-FFF2-40B4-BE49-F238E27FC236}">
                <a16:creationId xmlns:a16="http://schemas.microsoft.com/office/drawing/2014/main" id="{8800E080-59F0-4F83-B2C9-C7330EFDF5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33618" y="-117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41">
            <a:extLst>
              <a:ext uri="{FF2B5EF4-FFF2-40B4-BE49-F238E27FC236}">
                <a16:creationId xmlns:a16="http://schemas.microsoft.com/office/drawing/2014/main" id="{5F506867-1785-46B5-8ECF-33F482D02C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025258" y="-117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5" descr="Recreation free vector download (1,044 Free vector) for commercial use.  format: ai, eps, cdr, svg vector illustration graphic art design">
            <a:extLst>
              <a:ext uri="{FF2B5EF4-FFF2-40B4-BE49-F238E27FC236}">
                <a16:creationId xmlns:a16="http://schemas.microsoft.com/office/drawing/2014/main" id="{02FF39A6-0075-429F-B599-1192CF7BF5D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5"/>
          <a:srcRect t="23778" b="23778"/>
          <a:stretch/>
        </p:blipFill>
        <p:spPr>
          <a:xfrm>
            <a:off x="643192" y="840810"/>
            <a:ext cx="6909386" cy="5168488"/>
          </a:xfrm>
          <a:prstGeom prst="rect">
            <a:avLst/>
          </a:prstGeom>
        </p:spPr>
      </p:pic>
      <p:cxnSp>
        <p:nvCxnSpPr>
          <p:cNvPr id="39" name="Straight Connector 43">
            <a:extLst>
              <a:ext uri="{FF2B5EF4-FFF2-40B4-BE49-F238E27FC236}">
                <a16:creationId xmlns:a16="http://schemas.microsoft.com/office/drawing/2014/main" id="{A8A8A2B6-6C82-4F71-BD0A-2E57CD231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33618" y="644123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90F21A27-3236-42FC-9304-4F175ED8272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77245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468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368"/>
    </mc:Choice>
    <mc:Fallback xmlns="">
      <p:transition spd="slow" advTm="173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12ECE8E-96B6-422D-8D40-484CEEE0619D}"/>
              </a:ext>
            </a:extLst>
          </p:cNvPr>
          <p:cNvSpPr txBox="1"/>
          <p:nvPr/>
        </p:nvSpPr>
        <p:spPr>
          <a:xfrm>
            <a:off x="609601" y="4385066"/>
            <a:ext cx="10923638" cy="131764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5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Self-Advocacy is for EVERYONE!!</a:t>
            </a:r>
          </a:p>
        </p:txBody>
      </p:sp>
      <p:pic>
        <p:nvPicPr>
          <p:cNvPr id="1028" name="Picture 4" descr="HomeLife">
            <a:extLst>
              <a:ext uri="{FF2B5EF4-FFF2-40B4-BE49-F238E27FC236}">
                <a16:creationId xmlns:a16="http://schemas.microsoft.com/office/drawing/2014/main" id="{65DA55B5-148E-4727-8909-4D25E0A70F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33" r="-1" b="19839"/>
          <a:stretch/>
        </p:blipFill>
        <p:spPr bwMode="auto">
          <a:xfrm>
            <a:off x="20" y="3"/>
            <a:ext cx="6050260" cy="4091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SAIL On” Blog | Southern Adirondack Independent Living Center | SAIL Helps!">
            <a:extLst>
              <a:ext uri="{FF2B5EF4-FFF2-40B4-BE49-F238E27FC236}">
                <a16:creationId xmlns:a16="http://schemas.microsoft.com/office/drawing/2014/main" id="{3E6256DE-DE6C-4A6E-A23F-1E5B7B9DC4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" r="8075"/>
          <a:stretch/>
        </p:blipFill>
        <p:spPr bwMode="auto">
          <a:xfrm>
            <a:off x="6141719" y="-683"/>
            <a:ext cx="6050280" cy="4092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D95D3D8-0307-43BF-B839-B420CAC5E430}"/>
              </a:ext>
            </a:extLst>
          </p:cNvPr>
          <p:cNvSpPr/>
          <p:nvPr/>
        </p:nvSpPr>
        <p:spPr>
          <a:xfrm>
            <a:off x="5925117" y="2967335"/>
            <a:ext cx="3417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spcAft>
                <a:spcPts val="600"/>
              </a:spcAft>
            </a:pPr>
            <a:r>
              <a:rPr lang="en-US" sz="5400" b="1">
                <a:ln/>
                <a:solidFill>
                  <a:schemeClr val="accent4"/>
                </a:solidFill>
              </a:rPr>
              <a:t> </a:t>
            </a:r>
            <a:endParaRPr lang="en-US" sz="5400" b="1" cap="none" spc="0">
              <a:ln/>
              <a:solidFill>
                <a:schemeClr val="accent4"/>
              </a:solidFill>
              <a:effectLst/>
            </a:endParaRPr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B725578-281B-4C59-92D4-899F397F5D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3A9AE96B-B730-4A65-A4C0-918FFE92571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167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034"/>
    </mc:Choice>
    <mc:Fallback xmlns="">
      <p:transition spd="slow" advTm="220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hat It's Like to Be a Parent of a Kid With Disabilities in COVID – NBC  Connecticut">
            <a:extLst>
              <a:ext uri="{FF2B5EF4-FFF2-40B4-BE49-F238E27FC236}">
                <a16:creationId xmlns:a16="http://schemas.microsoft.com/office/drawing/2014/main" id="{2ED30CA0-4FE7-469A-92CB-C1741FAF6E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4" y="195263"/>
            <a:ext cx="5267646" cy="2962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ccessible remodeling">
            <a:extLst>
              <a:ext uri="{FF2B5EF4-FFF2-40B4-BE49-F238E27FC236}">
                <a16:creationId xmlns:a16="http://schemas.microsoft.com/office/drawing/2014/main" id="{819E982D-B72A-4A1B-8773-754D63EF9E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081" y="195263"/>
            <a:ext cx="5855786" cy="307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Group &amp; Individual Homes - Oak Hill Homepage">
            <a:extLst>
              <a:ext uri="{FF2B5EF4-FFF2-40B4-BE49-F238E27FC236}">
                <a16:creationId xmlns:a16="http://schemas.microsoft.com/office/drawing/2014/main" id="{866A62BA-5A86-4DA6-A378-59778F92F5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602" y="3725341"/>
            <a:ext cx="4215518" cy="2487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C27A777-0F0B-412D-8A93-C330C9F09997}"/>
              </a:ext>
            </a:extLst>
          </p:cNvPr>
          <p:cNvSpPr txBox="1"/>
          <p:nvPr/>
        </p:nvSpPr>
        <p:spPr>
          <a:xfrm>
            <a:off x="788958" y="3429000"/>
            <a:ext cx="47646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Britannic Bold" panose="020B0903060703020204" pitchFamily="34" charset="0"/>
              </a:rPr>
              <a:t>People are home now more than ever enjoying their home life as they are learning to cope with </a:t>
            </a:r>
          </a:p>
          <a:p>
            <a:r>
              <a:rPr lang="en-US" sz="2400" dirty="0">
                <a:solidFill>
                  <a:srgbClr val="002060"/>
                </a:solidFill>
                <a:latin typeface="Britannic Bold" panose="020B0903060703020204" pitchFamily="34" charset="0"/>
              </a:rPr>
              <a:t>the pandemic</a:t>
            </a:r>
            <a:r>
              <a:rPr lang="en-US" sz="2400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51A17A1B-863E-42D8-A12F-A5AA2E44AA5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236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143"/>
    </mc:Choice>
    <mc:Fallback xmlns="">
      <p:transition spd="slow" advTm="271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nfographic: During the Pandemic, Try Activities to Ease Your Mind">
            <a:extLst>
              <a:ext uri="{FF2B5EF4-FFF2-40B4-BE49-F238E27FC236}">
                <a16:creationId xmlns:a16="http://schemas.microsoft.com/office/drawing/2014/main" id="{080B4D3F-9CCC-4C77-81F7-7848A7B1EF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30" r="1" b="17875"/>
          <a:stretch/>
        </p:blipFill>
        <p:spPr bwMode="auto">
          <a:xfrm>
            <a:off x="568452" y="571500"/>
            <a:ext cx="11055096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3EC1C0AB-A2A3-4048-8176-52412C049FF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912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726"/>
    </mc:Choice>
    <mc:Fallback xmlns="">
      <p:transition spd="slow" advTm="287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The Best Places to Work If You Have a Disability | MyCIL">
            <a:extLst>
              <a:ext uri="{FF2B5EF4-FFF2-40B4-BE49-F238E27FC236}">
                <a16:creationId xmlns:a16="http://schemas.microsoft.com/office/drawing/2014/main" id="{8E272DA2-E051-401F-92AB-D45B3D9BF8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55"/>
          <a:stretch/>
        </p:blipFill>
        <p:spPr bwMode="auto">
          <a:xfrm>
            <a:off x="-16" y="10"/>
            <a:ext cx="9141744" cy="6857990"/>
          </a:xfrm>
          <a:custGeom>
            <a:avLst/>
            <a:gdLst/>
            <a:ahLst/>
            <a:cxnLst/>
            <a:rect l="l" t="t" r="r" b="b"/>
            <a:pathLst>
              <a:path w="9141744" h="6863485">
                <a:moveTo>
                  <a:pt x="0" y="0"/>
                </a:moveTo>
                <a:lnTo>
                  <a:pt x="5963051" y="0"/>
                </a:lnTo>
                <a:lnTo>
                  <a:pt x="9141744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2" descr="Amir in front of a computer running a screen magnifier">
            <a:extLst>
              <a:ext uri="{FF2B5EF4-FFF2-40B4-BE49-F238E27FC236}">
                <a16:creationId xmlns:a16="http://schemas.microsoft.com/office/drawing/2014/main" id="{F29FB5A9-E49D-40FF-BF03-A5319A4AC6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8" r="33509" b="2"/>
          <a:stretch/>
        </p:blipFill>
        <p:spPr bwMode="auto">
          <a:xfrm>
            <a:off x="5790369" y="10"/>
            <a:ext cx="6401647" cy="6852984"/>
          </a:xfrm>
          <a:custGeom>
            <a:avLst/>
            <a:gdLst/>
            <a:ahLst/>
            <a:cxnLst/>
            <a:rect l="l" t="t" r="r" b="b"/>
            <a:pathLst>
              <a:path w="6401647" h="6852994">
                <a:moveTo>
                  <a:pt x="354282" y="0"/>
                </a:moveTo>
                <a:lnTo>
                  <a:pt x="6401647" y="0"/>
                </a:lnTo>
                <a:lnTo>
                  <a:pt x="6401647" y="6852994"/>
                </a:lnTo>
                <a:lnTo>
                  <a:pt x="0" y="6852994"/>
                </a:lnTo>
                <a:lnTo>
                  <a:pt x="0" y="6852993"/>
                </a:lnTo>
                <a:lnTo>
                  <a:pt x="3528116" y="685299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5E6D498E-172E-4836-9B4E-178D3EB0AFA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847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603"/>
    </mc:Choice>
    <mc:Fallback xmlns="">
      <p:transition spd="slow" advTm="186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0DE2C-4805-4BCC-9B2D-02E6D24D73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Home Life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FDE364-49A1-467E-99F7-805540298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3E29AB7B-A144-41DD-BA6B-721737D171D8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1946" y="590049"/>
            <a:ext cx="2972663" cy="2027764"/>
          </a:xfrm>
          <a:prstGeom prst="rect">
            <a:avLst/>
          </a:prstGeom>
        </p:spPr>
      </p:pic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1ABF8D63-D07A-47F3-8200-EB3C09F7C02C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391" y="256438"/>
            <a:ext cx="2892783" cy="2361375"/>
          </a:xfrm>
          <a:prstGeom prst="rect">
            <a:avLst/>
          </a:prstGeom>
        </p:spPr>
      </p:pic>
      <p:pic>
        <p:nvPicPr>
          <p:cNvPr id="6" name="Picture 5" descr="A drawing of a person&#10;&#10;Description automatically generated">
            <a:extLst>
              <a:ext uri="{FF2B5EF4-FFF2-40B4-BE49-F238E27FC236}">
                <a16:creationId xmlns:a16="http://schemas.microsoft.com/office/drawing/2014/main" id="{3AD46DF7-1C41-4A54-853C-99476CBCDB09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4136" y="3709751"/>
            <a:ext cx="3357563" cy="2586037"/>
          </a:xfrm>
          <a:prstGeom prst="rect">
            <a:avLst/>
          </a:prstGeom>
        </p:spPr>
      </p:pic>
      <p:pic>
        <p:nvPicPr>
          <p:cNvPr id="10" name="Picture 9" descr="A picture containing toy, room&#10;&#10;Description automatically generated">
            <a:extLst>
              <a:ext uri="{FF2B5EF4-FFF2-40B4-BE49-F238E27FC236}">
                <a16:creationId xmlns:a16="http://schemas.microsoft.com/office/drawing/2014/main" id="{0D9C3EFF-C187-459C-B81D-547BFBCC138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270" y="451292"/>
            <a:ext cx="3357563" cy="2166521"/>
          </a:xfrm>
          <a:prstGeom prst="rect">
            <a:avLst/>
          </a:prstGeom>
        </p:spPr>
      </p:pic>
      <p:pic>
        <p:nvPicPr>
          <p:cNvPr id="12" name="Picture 11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546678B3-ED70-4290-BAFF-05E3B809F41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656" y="3709751"/>
            <a:ext cx="3357563" cy="2023654"/>
          </a:xfrm>
          <a:prstGeom prst="rect">
            <a:avLst/>
          </a:prstGeom>
        </p:spPr>
      </p:pic>
      <p:pic>
        <p:nvPicPr>
          <p:cNvPr id="14" name="Picture 13" descr="A close up of a womans face&#10;&#10;Description automatically generated">
            <a:extLst>
              <a:ext uri="{FF2B5EF4-FFF2-40B4-BE49-F238E27FC236}">
                <a16:creationId xmlns:a16="http://schemas.microsoft.com/office/drawing/2014/main" id="{67FF20DD-21F3-49B1-AF2F-3AC74A379BA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616" y="2934764"/>
            <a:ext cx="2972663" cy="1828091"/>
          </a:xfrm>
          <a:prstGeom prst="rect">
            <a:avLst/>
          </a:prstGeom>
        </p:spPr>
      </p:pic>
      <p:pic>
        <p:nvPicPr>
          <p:cNvPr id="17" name="Video 16">
            <a:hlinkClick r:id="" action="ppaction://media"/>
            <a:extLst>
              <a:ext uri="{FF2B5EF4-FFF2-40B4-BE49-F238E27FC236}">
                <a16:creationId xmlns:a16="http://schemas.microsoft.com/office/drawing/2014/main" id="{038DAEFA-1BF6-40A7-9B20-20F75FFE60D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223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690"/>
    </mc:Choice>
    <mc:Fallback xmlns="">
      <p:transition spd="slow" advTm="336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mployment and training banner">
            <a:extLst>
              <a:ext uri="{FF2B5EF4-FFF2-40B4-BE49-F238E27FC236}">
                <a16:creationId xmlns:a16="http://schemas.microsoft.com/office/drawing/2014/main" id="{38D641C9-039C-4EAC-9485-6767403578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395288"/>
            <a:ext cx="9001125" cy="3148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AD60344-5F8D-4C7F-960A-F88F43A5E7C7}"/>
              </a:ext>
            </a:extLst>
          </p:cNvPr>
          <p:cNvSpPr/>
          <p:nvPr/>
        </p:nvSpPr>
        <p:spPr>
          <a:xfrm>
            <a:off x="-1" y="3886884"/>
            <a:ext cx="81957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>
                <a:hlinkClick r:id="rId5"/>
              </a:rPr>
              <a:t>https://www.easterseals.com/our-programs/employment-training/</a:t>
            </a:r>
            <a:r>
              <a:rPr lang="en-US"/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E856BF9-ECC0-4CFA-9391-FA4D2E6B90C3}"/>
              </a:ext>
            </a:extLst>
          </p:cNvPr>
          <p:cNvSpPr txBox="1"/>
          <p:nvPr/>
        </p:nvSpPr>
        <p:spPr>
          <a:xfrm>
            <a:off x="214489" y="4876800"/>
            <a:ext cx="106282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This website shares different success stories of people with disabilities doing different types of jobs.</a:t>
            </a:r>
          </a:p>
        </p:txBody>
      </p:sp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49639E4A-6B9F-472F-BA7A-F13007D0F53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194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789"/>
    </mc:Choice>
    <mc:Fallback xmlns="">
      <p:transition spd="slow" advTm="227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9CBFCF-B7A5-4BB7-B4E4-2F1AD83B5705}"/>
              </a:ext>
            </a:extLst>
          </p:cNvPr>
          <p:cNvSpPr txBox="1"/>
          <p:nvPr/>
        </p:nvSpPr>
        <p:spPr>
          <a:xfrm>
            <a:off x="1251720" y="165313"/>
            <a:ext cx="10094767" cy="461664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4400" dirty="0">
                <a:solidFill>
                  <a:srgbClr val="CC00CC"/>
                </a:solidFill>
                <a:latin typeface="Britannic Bold"/>
              </a:rPr>
              <a:t>Let's have some fun!!</a:t>
            </a:r>
            <a:endParaRPr lang="en-US" sz="4400" dirty="0"/>
          </a:p>
          <a:p>
            <a:endParaRPr lang="en-US" sz="2800" dirty="0">
              <a:solidFill>
                <a:srgbClr val="CC00CC"/>
              </a:solidFill>
              <a:latin typeface="Britannic Bold"/>
            </a:endParaRPr>
          </a:p>
          <a:p>
            <a:r>
              <a:rPr lang="en-US" sz="2800" dirty="0">
                <a:solidFill>
                  <a:srgbClr val="CC00CC"/>
                </a:solidFill>
                <a:latin typeface="Britannic Bold"/>
              </a:rPr>
              <a:t>What’s the very first word you think of when you hear the words Self-Advocacy? </a:t>
            </a:r>
            <a:endParaRPr lang="en-US" sz="2800" dirty="0">
              <a:solidFill>
                <a:srgbClr val="CC00CC"/>
              </a:solidFill>
              <a:latin typeface="Britannic Bold" panose="020B0903060703020204" pitchFamily="34" charset="0"/>
            </a:endParaRPr>
          </a:p>
          <a:p>
            <a:endParaRPr lang="en-US" sz="2800" dirty="0">
              <a:solidFill>
                <a:srgbClr val="CC00CC"/>
              </a:solidFill>
              <a:latin typeface="Britannic Bold"/>
            </a:endParaRPr>
          </a:p>
          <a:p>
            <a:r>
              <a:rPr lang="en-US" sz="2800" dirty="0">
                <a:solidFill>
                  <a:srgbClr val="CC00CC"/>
                </a:solidFill>
                <a:latin typeface="Britannic Bold"/>
              </a:rPr>
              <a:t>Here's my word:  </a:t>
            </a:r>
            <a:r>
              <a:rPr lang="en-US" sz="3600" dirty="0">
                <a:solidFill>
                  <a:srgbClr val="CC00CC"/>
                </a:solidFill>
                <a:latin typeface="Britannic Bold"/>
              </a:rPr>
              <a:t>Strong</a:t>
            </a:r>
            <a:endParaRPr lang="en-US" sz="3600" dirty="0">
              <a:solidFill>
                <a:srgbClr val="CC00CC"/>
              </a:solidFill>
              <a:latin typeface="Britannic Bold" panose="020B0903060703020204" pitchFamily="34" charset="0"/>
            </a:endParaRPr>
          </a:p>
          <a:p>
            <a:endParaRPr lang="en-US" sz="2800" dirty="0">
              <a:solidFill>
                <a:srgbClr val="CC00CC"/>
              </a:solidFill>
              <a:latin typeface="Britannic Bold" panose="020B0903060703020204" pitchFamily="34" charset="0"/>
            </a:endParaRPr>
          </a:p>
          <a:p>
            <a:r>
              <a:rPr lang="en-US" sz="2800" dirty="0">
                <a:solidFill>
                  <a:srgbClr val="CC00CC"/>
                </a:solidFill>
                <a:latin typeface="Britannic Bold"/>
              </a:rPr>
              <a:t>I chose this word because in learning to become a self-advocate it makes you STRONG!</a:t>
            </a:r>
            <a:endParaRPr lang="en-US" sz="2800" dirty="0">
              <a:solidFill>
                <a:srgbClr val="CC00CC"/>
              </a:solidFill>
              <a:latin typeface="Britannic Bold" panose="020B0903060703020204" pitchFamily="34" charset="0"/>
            </a:endParaRPr>
          </a:p>
          <a:p>
            <a:endParaRPr lang="en-US" dirty="0">
              <a:solidFill>
                <a:srgbClr val="CC00CC"/>
              </a:solidFill>
              <a:latin typeface="Britannic Bold" panose="020B0903060703020204" pitchFamily="34" charset="0"/>
            </a:endParaRPr>
          </a:p>
        </p:txBody>
      </p:sp>
      <p:pic>
        <p:nvPicPr>
          <p:cNvPr id="4" name="Video 3">
            <a:hlinkClick r:id="" action="ppaction://media"/>
            <a:extLst>
              <a:ext uri="{FF2B5EF4-FFF2-40B4-BE49-F238E27FC236}">
                <a16:creationId xmlns:a16="http://schemas.microsoft.com/office/drawing/2014/main" id="{4D9B8279-F0D6-428F-ABC2-8214DC233F1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558643" y="4662714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141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008"/>
    </mc:Choice>
    <mc:Fallback xmlns="">
      <p:transition spd="slow" advTm="220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F39F637-E8C1-4E5B-8228-01B035FEE35E}"/>
              </a:ext>
            </a:extLst>
          </p:cNvPr>
          <p:cNvSpPr txBox="1"/>
          <p:nvPr/>
        </p:nvSpPr>
        <p:spPr>
          <a:xfrm>
            <a:off x="1159152" y="276396"/>
            <a:ext cx="771832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>
                <a:solidFill>
                  <a:srgbClr val="FF0000"/>
                </a:solidFill>
                <a:highlight>
                  <a:srgbClr val="C0C0C0"/>
                </a:highlight>
              </a:rPr>
              <a:t>View of a Self-Advocate Coordinator</a:t>
            </a: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B012B8F7-1FFC-4F55-AD12-5AC2894B37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3047" y="4542256"/>
            <a:ext cx="3614057" cy="203290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CD3D9C4-FABF-4484-AFAF-4D937044F0EC}"/>
              </a:ext>
            </a:extLst>
          </p:cNvPr>
          <p:cNvSpPr txBox="1"/>
          <p:nvPr/>
        </p:nvSpPr>
        <p:spPr>
          <a:xfrm>
            <a:off x="893537" y="1017573"/>
            <a:ext cx="8249553" cy="352468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 my 16 years of being a Self-Advocate Coordinator I am so proud of the work I do. I have had the pleasure of sharing what self-advocacy is with the best co-workers ever. 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Unfortunately, we still come across words that are offensive, like handicapped, the r word and crippled, just to mention a few. It is so nice to be able to spread the word with my fellow Self-Advocate Coordinators, that this is </a:t>
            </a:r>
            <a:r>
              <a:rPr lang="en-US" sz="32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wrong.</a:t>
            </a:r>
          </a:p>
        </p:txBody>
      </p:sp>
      <p:pic>
        <p:nvPicPr>
          <p:cNvPr id="1026" name="Picture 2" descr="Advocates' Corner">
            <a:extLst>
              <a:ext uri="{FF2B5EF4-FFF2-40B4-BE49-F238E27FC236}">
                <a16:creationId xmlns:a16="http://schemas.microsoft.com/office/drawing/2014/main" id="{00AA1CC1-6A72-4BE3-B188-76B652BC07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874" y="4052581"/>
            <a:ext cx="2805419" cy="2805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Video 7">
            <a:hlinkClick r:id="" action="ppaction://media"/>
            <a:extLst>
              <a:ext uri="{FF2B5EF4-FFF2-40B4-BE49-F238E27FC236}">
                <a16:creationId xmlns:a16="http://schemas.microsoft.com/office/drawing/2014/main" id="{DD5E288F-B9F3-4464-9334-C6AA23325F1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378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924"/>
    </mc:Choice>
    <mc:Fallback xmlns="">
      <p:transition spd="slow" advTm="589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E16F7-BF43-42DE-AFAD-91BF8ABCB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 Life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6DEDD7-58C0-4741-A29F-D88BE31D0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4905"/>
            <a:ext cx="10515600" cy="474205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Home Life Might look Different for Different People!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9CDBDD57-32D0-475D-8A96-76B63F2004E0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92" y="2261893"/>
            <a:ext cx="2487750" cy="1325563"/>
          </a:xfrm>
          <a:prstGeom prst="rect">
            <a:avLst/>
          </a:prstGeom>
        </p:spPr>
      </p:pic>
      <p:pic>
        <p:nvPicPr>
          <p:cNvPr id="5" name="Picture 4" descr="A picture containing toy, room&#10;&#10;Description automatically generated">
            <a:extLst>
              <a:ext uri="{FF2B5EF4-FFF2-40B4-BE49-F238E27FC236}">
                <a16:creationId xmlns:a16="http://schemas.microsoft.com/office/drawing/2014/main" id="{B8FCD64D-E4A8-48E9-BAEC-ECCF6089D7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8472" y="2047414"/>
            <a:ext cx="2487749" cy="2166521"/>
          </a:xfrm>
          <a:prstGeom prst="rect">
            <a:avLst/>
          </a:prstGeom>
        </p:spPr>
      </p:pic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9195D6FE-8BA6-4A40-BF7D-C7432CC71626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8927" y="2032235"/>
            <a:ext cx="3554805" cy="1828091"/>
          </a:xfrm>
          <a:prstGeom prst="rect">
            <a:avLst/>
          </a:prstGeom>
        </p:spPr>
      </p:pic>
      <p:pic>
        <p:nvPicPr>
          <p:cNvPr id="7" name="Picture 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FAD5B2B-DB68-4EA8-80CC-3B573B662B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74" y="4158661"/>
            <a:ext cx="2691063" cy="1978403"/>
          </a:xfrm>
          <a:prstGeom prst="rect">
            <a:avLst/>
          </a:prstGeom>
        </p:spPr>
      </p:pic>
      <p:pic>
        <p:nvPicPr>
          <p:cNvPr id="8" name="Picture 7" descr="A drawing of a person&#10;&#10;Description automatically generated">
            <a:extLst>
              <a:ext uri="{FF2B5EF4-FFF2-40B4-BE49-F238E27FC236}">
                <a16:creationId xmlns:a16="http://schemas.microsoft.com/office/drawing/2014/main" id="{33698C98-A936-4AA6-A73C-2D3AC5A268A1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8472" y="4555482"/>
            <a:ext cx="3050455" cy="1828606"/>
          </a:xfrm>
          <a:prstGeom prst="rect">
            <a:avLst/>
          </a:prstGeom>
        </p:spPr>
      </p:pic>
      <p:pic>
        <p:nvPicPr>
          <p:cNvPr id="9" name="Picture 8" descr="A close up of a womans face&#10;&#10;Description automatically generated">
            <a:extLst>
              <a:ext uri="{FF2B5EF4-FFF2-40B4-BE49-F238E27FC236}">
                <a16:creationId xmlns:a16="http://schemas.microsoft.com/office/drawing/2014/main" id="{16425CDD-0662-422C-B5EE-5D0C6CC984A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3349" y="4696450"/>
            <a:ext cx="2395850" cy="1828091"/>
          </a:xfrm>
          <a:prstGeom prst="rect">
            <a:avLst/>
          </a:prstGeom>
        </p:spPr>
      </p:pic>
      <p:pic>
        <p:nvPicPr>
          <p:cNvPr id="13" name="Video 12">
            <a:hlinkClick r:id="" action="ppaction://media"/>
            <a:extLst>
              <a:ext uri="{FF2B5EF4-FFF2-40B4-BE49-F238E27FC236}">
                <a16:creationId xmlns:a16="http://schemas.microsoft.com/office/drawing/2014/main" id="{C67030E3-FA34-4D66-B5C4-E13F6CC6CDE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819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268"/>
    </mc:Choice>
    <mc:Fallback xmlns="">
      <p:transition spd="slow" advTm="262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0">
            <a:extLst>
              <a:ext uri="{FF2B5EF4-FFF2-40B4-BE49-F238E27FC236}">
                <a16:creationId xmlns:a16="http://schemas.microsoft.com/office/drawing/2014/main" id="{DD963D1E-9CEE-4CE6-A0FF-CEFE96CC1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6" name="Rectangle 12">
            <a:extLst>
              <a:ext uri="{FF2B5EF4-FFF2-40B4-BE49-F238E27FC236}">
                <a16:creationId xmlns:a16="http://schemas.microsoft.com/office/drawing/2014/main" id="{5C644380-6018-4B81-9DA9-9F06C59CE3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69352" y="240028"/>
            <a:ext cx="4187952" cy="137160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400" dirty="0"/>
              <a:t>HOME RESPONSIBILITIES </a:t>
            </a:r>
          </a:p>
        </p:txBody>
      </p:sp>
      <p:sp>
        <p:nvSpPr>
          <p:cNvPr id="27" name="Rectangle 14">
            <a:extLst>
              <a:ext uri="{FF2B5EF4-FFF2-40B4-BE49-F238E27FC236}">
                <a16:creationId xmlns:a16="http://schemas.microsoft.com/office/drawing/2014/main" id="{D548ABF7-EAB1-47F4-A166-1E6B2F84A1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7536523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3EF64B6-EF6F-4034-9831-AD0B821C17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7402" y="438538"/>
            <a:ext cx="6710184" cy="6002060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C80ABDB-25F5-417A-A33F-61660B8E7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6285" y="650014"/>
            <a:ext cx="3367217" cy="326602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5" name="Picture 5" descr="Bills clipart bill payment, Bills bill payment Transparent FREE for  download on WebStockReview 2020">
            <a:extLst>
              <a:ext uri="{FF2B5EF4-FFF2-40B4-BE49-F238E27FC236}">
                <a16:creationId xmlns:a16="http://schemas.microsoft.com/office/drawing/2014/main" id="{97AC2670-1F77-4C18-9216-2E7871F1AD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460" y="1459985"/>
            <a:ext cx="3044697" cy="1647131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ECA351B0-F844-42E9-B2D2-5B49B8B35A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2945" y="650015"/>
            <a:ext cx="2765758" cy="214269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BB5D28F-9B96-4EA2-AECC-58ADD21F4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6286" y="4088215"/>
            <a:ext cx="3376548" cy="212485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BE6A425-9B55-46B4-A7A8-5AC1795038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2946" y="2947051"/>
            <a:ext cx="2765758" cy="326602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4" name="Graphic 4" descr="Dollar">
            <a:extLst>
              <a:ext uri="{FF2B5EF4-FFF2-40B4-BE49-F238E27FC236}">
                <a16:creationId xmlns:a16="http://schemas.microsoft.com/office/drawing/2014/main" id="{E343DAAE-8085-44FF-908C-6566D05102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23497" y="3357450"/>
            <a:ext cx="2434338" cy="2434338"/>
          </a:xfrm>
          <a:prstGeom prst="rect">
            <a:avLst/>
          </a:prstGeom>
        </p:spPr>
      </p:pic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8DB4D008-D820-4632-A40D-DA027DCEC23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197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773"/>
    </mc:Choice>
    <mc:Fallback xmlns="">
      <p:transition spd="slow" advTm="147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97A33-0A77-4C07-89E8-A3EBF96FE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 Life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7660B3-08B6-43F5-853B-1574B537B6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Home Life!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693A52-8EB0-456E-B525-1BCAB27316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16715" y="1596934"/>
            <a:ext cx="1950061" cy="2260726"/>
          </a:xfrm>
          <a:prstGeom prst="rect">
            <a:avLst/>
          </a:prstGeom>
        </p:spPr>
      </p:pic>
      <p:pic>
        <p:nvPicPr>
          <p:cNvPr id="6" name="Content Placeholder 4" descr="Diagram, engineering drawing&#10;&#10;Description automatically generated">
            <a:extLst>
              <a:ext uri="{FF2B5EF4-FFF2-40B4-BE49-F238E27FC236}">
                <a16:creationId xmlns:a16="http://schemas.microsoft.com/office/drawing/2014/main" id="{794FC659-5C54-4EC1-9298-C095E51EF1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41" y="2342148"/>
            <a:ext cx="2107385" cy="15155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4B88208-645C-430E-A9CF-BF1D065558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1171" y="4241993"/>
            <a:ext cx="1614249" cy="123313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25557B-C0D2-462D-8E0B-01FDE472634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13" y="4022176"/>
            <a:ext cx="1861713" cy="16727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44921B4-1ECE-4DEC-A711-31B93BE831C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466" y="4091047"/>
            <a:ext cx="2612175" cy="153502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979D770-C1FD-4CD5-9213-50E5A00FCC7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5381" y="4091046"/>
            <a:ext cx="1861713" cy="1535027"/>
          </a:xfrm>
          <a:prstGeom prst="rect">
            <a:avLst/>
          </a:prstGeom>
        </p:spPr>
      </p:pic>
      <p:pic>
        <p:nvPicPr>
          <p:cNvPr id="11" name="Content Placeholder 6">
            <a:extLst>
              <a:ext uri="{FF2B5EF4-FFF2-40B4-BE49-F238E27FC236}">
                <a16:creationId xmlns:a16="http://schemas.microsoft.com/office/drawing/2014/main" id="{669D8A49-1D2B-4D6D-8D85-6B4E3B753BC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284" y="2437856"/>
            <a:ext cx="2261407" cy="132409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17ADF3C-7784-49AA-AD01-42328ECE52F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449" y="2354965"/>
            <a:ext cx="1861713" cy="151551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561377-3553-4101-92D4-FD189AF5AD1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5920" y="2266296"/>
            <a:ext cx="1950061" cy="1535027"/>
          </a:xfrm>
          <a:prstGeom prst="rect">
            <a:avLst/>
          </a:prstGeom>
        </p:spPr>
      </p:pic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EA368C53-CFB2-464E-8800-78A0EB404EF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414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826"/>
    </mc:Choice>
    <mc:Fallback xmlns="">
      <p:transition spd="slow" advTm="178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6">
            <a:extLst>
              <a:ext uri="{FF2B5EF4-FFF2-40B4-BE49-F238E27FC236}">
                <a16:creationId xmlns:a16="http://schemas.microsoft.com/office/drawing/2014/main" id="{DD963D1E-9CEE-4CE6-A0FF-CEFE96CC1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55" name="Rectangle 58">
            <a:extLst>
              <a:ext uri="{FF2B5EF4-FFF2-40B4-BE49-F238E27FC236}">
                <a16:creationId xmlns:a16="http://schemas.microsoft.com/office/drawing/2014/main" id="{5C644380-6018-4B81-9DA9-9F06C59CE3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48D7F4-990E-4C87-9E8B-CE5E5F4FD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4996" y="642594"/>
            <a:ext cx="3732244" cy="13716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100"/>
              <a:t>GROCERY</a:t>
            </a:r>
            <a:br>
              <a:rPr lang="en-US" sz="3100"/>
            </a:br>
            <a:r>
              <a:rPr lang="en-US" sz="3100"/>
              <a:t>SHOPPING </a:t>
            </a:r>
            <a:br>
              <a:rPr lang="en-US" sz="3100"/>
            </a:br>
            <a:endParaRPr lang="en-US" sz="310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D548ABF7-EAB1-47F4-A166-1E6B2F84A1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7536523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E3EF64B6-EF6F-4034-9831-AD0B821C17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7402" y="438538"/>
            <a:ext cx="6710184" cy="6002060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6C80ABDB-25F5-417A-A33F-61660B8E7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6285" y="650014"/>
            <a:ext cx="3367217" cy="326602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6" name="Picture 8" descr="Background Art Abstract · Free image on Pixabay">
            <a:extLst>
              <a:ext uri="{FF2B5EF4-FFF2-40B4-BE49-F238E27FC236}">
                <a16:creationId xmlns:a16="http://schemas.microsoft.com/office/drawing/2014/main" id="{7CCCC466-6127-4203-90C3-37C3A3FD7B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460" y="1270237"/>
            <a:ext cx="3044697" cy="2026626"/>
          </a:xfrm>
          <a:prstGeom prst="rect">
            <a:avLst/>
          </a:prstGeom>
        </p:spPr>
      </p:pic>
      <p:sp>
        <p:nvSpPr>
          <p:cNvPr id="67" name="Rectangle 66">
            <a:extLst>
              <a:ext uri="{FF2B5EF4-FFF2-40B4-BE49-F238E27FC236}">
                <a16:creationId xmlns:a16="http://schemas.microsoft.com/office/drawing/2014/main" id="{ECA351B0-F844-42E9-B2D2-5B49B8B35A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2945" y="650015"/>
            <a:ext cx="2765758" cy="214269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DBB5D28F-9B96-4EA2-AECC-58ADD21F4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6286" y="4088215"/>
            <a:ext cx="3376548" cy="212485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4BE6A425-9B55-46B4-A7A8-5AC1795038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2946" y="2947051"/>
            <a:ext cx="2765758" cy="326602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5" name="Picture 5" descr="Free Online Shopping PNG Transparent Images, Download Free Clip Art, Free  Clip Art on Clipart Library">
            <a:extLst>
              <a:ext uri="{FF2B5EF4-FFF2-40B4-BE49-F238E27FC236}">
                <a16:creationId xmlns:a16="http://schemas.microsoft.com/office/drawing/2014/main" id="{78895005-BD32-42FB-9880-6245281C2B1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5"/>
          <a:srcRect t="14386" b="14386"/>
          <a:stretch/>
        </p:blipFill>
        <p:spPr>
          <a:xfrm>
            <a:off x="4323497" y="3664108"/>
            <a:ext cx="2434338" cy="1821022"/>
          </a:xfrm>
          <a:prstGeom prst="rect">
            <a:avLst/>
          </a:prstGeom>
        </p:spPr>
      </p:pic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5655D5B3-B980-47CF-BCD3-7BA2FFCBAD4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06000" y="5071613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591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256"/>
    </mc:Choice>
    <mc:Fallback xmlns="">
      <p:transition spd="slow" advTm="182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Rectangle 100">
            <a:extLst>
              <a:ext uri="{FF2B5EF4-FFF2-40B4-BE49-F238E27FC236}">
                <a16:creationId xmlns:a16="http://schemas.microsoft.com/office/drawing/2014/main" id="{3A8C6BC2-E9E2-4780-8A41-064073CD4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4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E70450CF-22E9-4B1D-B146-30FEE770C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80238079-1F65-476A-BC6C-F2D3BD268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3740C935-D2D3-4F63-A4DA-CD768BB3F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BE8D8045-0F80-4964-B591-0D599AB42D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28372" y="1267730"/>
            <a:ext cx="1567331" cy="645295"/>
            <a:chOff x="5318306" y="1386268"/>
            <a:chExt cx="1567331" cy="645295"/>
          </a:xfrm>
        </p:grpSpPr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AF8A5889-0EE6-4E19-98FE-29F79E987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1B0FE4C3-64BE-4A2B-818D-4D8447934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54670D04-30D8-487E-A3F4-0655E48016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4" name="Rectangle 113">
            <a:extLst>
              <a:ext uri="{FF2B5EF4-FFF2-40B4-BE49-F238E27FC236}">
                <a16:creationId xmlns:a16="http://schemas.microsoft.com/office/drawing/2014/main" id="{1A856DE3-B9AB-43F7-A80F-CB9F149A90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FF8503-CC87-4212-BFD2-B2458490E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0024" y="1559768"/>
            <a:ext cx="3238829" cy="313537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4800" cap="all" spc="-100"/>
              <a:t> </a:t>
            </a:r>
            <a:br>
              <a:rPr lang="en-US" sz="4800" cap="all" spc="-100"/>
            </a:br>
            <a:r>
              <a:rPr lang="en-US" sz="4800" cap="all" spc="-100"/>
              <a:t>FOOD PREP AND</a:t>
            </a:r>
            <a:br>
              <a:rPr lang="en-US" sz="4800" cap="all" spc="-100"/>
            </a:br>
            <a:r>
              <a:rPr lang="en-US" sz="4800" cap="all" spc="-100"/>
              <a:t>MEASURE </a:t>
            </a:r>
            <a:br>
              <a:rPr lang="en-US" sz="4800" cap="all" spc="-100"/>
            </a:br>
            <a:endParaRPr lang="en-US" sz="4800" cap="all" spc="-100"/>
          </a:p>
        </p:txBody>
      </p:sp>
      <p:sp useBgFill="1">
        <p:nvSpPr>
          <p:cNvPr id="116" name="Rectangle 115">
            <a:extLst>
              <a:ext uri="{FF2B5EF4-FFF2-40B4-BE49-F238E27FC236}">
                <a16:creationId xmlns:a16="http://schemas.microsoft.com/office/drawing/2014/main" id="{8B4B154C-0A60-41BF-B149-21BD6D9B90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816874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4DC1BCB1-67D2-4359-8F92-3A69D16DD1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19318" y="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8800E080-59F0-4F83-B2C9-C7330EFDF5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33618" y="-117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5F506867-1785-46B5-8ECF-33F482D02C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025258" y="-117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6" descr="Meal Planning and Prepping (Including a Free Download) - Ashley Brooke  Designs">
            <a:extLst>
              <a:ext uri="{FF2B5EF4-FFF2-40B4-BE49-F238E27FC236}">
                <a16:creationId xmlns:a16="http://schemas.microsoft.com/office/drawing/2014/main" id="{047FF5DB-DA2D-45AC-B8BB-241AB5CD142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364" r="8957" b="2"/>
          <a:stretch/>
        </p:blipFill>
        <p:spPr>
          <a:xfrm>
            <a:off x="1374431" y="645106"/>
            <a:ext cx="5446907" cy="5559896"/>
          </a:xfrm>
          <a:prstGeom prst="rect">
            <a:avLst/>
          </a:prstGeom>
        </p:spPr>
      </p:pic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A8A8A2B6-6C82-4F71-BD0A-2E57CD231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33618" y="644123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294DECAD-0441-4FBD-BD4D-85D6F526A61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912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712"/>
    </mc:Choice>
    <mc:Fallback xmlns="">
      <p:transition spd="slow" advTm="197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AE5AA-1B82-48C6-8174-130512CF4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 Life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B3DF31-F6BB-4D77-931F-71BB90BD1E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Home Life!</a:t>
            </a:r>
          </a:p>
        </p:txBody>
      </p:sp>
      <p:pic>
        <p:nvPicPr>
          <p:cNvPr id="5" name="Picture 4" descr="A picture containing person, person, indoor, table&#10;&#10;Description automatically generated">
            <a:extLst>
              <a:ext uri="{FF2B5EF4-FFF2-40B4-BE49-F238E27FC236}">
                <a16:creationId xmlns:a16="http://schemas.microsoft.com/office/drawing/2014/main" id="{DC354E61-BE9A-4F42-A4E1-6A650F719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274" y="2489533"/>
            <a:ext cx="4176712" cy="3413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A picture containing outdoor, building, sidewalk, road&#10;&#10;Description automatically generated">
            <a:extLst>
              <a:ext uri="{FF2B5EF4-FFF2-40B4-BE49-F238E27FC236}">
                <a16:creationId xmlns:a16="http://schemas.microsoft.com/office/drawing/2014/main" id="{39301EE5-D148-49C4-BC29-F0B7A73AD2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80" y="2489533"/>
            <a:ext cx="4600074" cy="3413961"/>
          </a:xfrm>
          <a:prstGeom prst="rect">
            <a:avLst/>
          </a:prstGeom>
        </p:spPr>
      </p:pic>
      <p:pic>
        <p:nvPicPr>
          <p:cNvPr id="8" name="Video 7">
            <a:hlinkClick r:id="" action="ppaction://media"/>
            <a:extLst>
              <a:ext uri="{FF2B5EF4-FFF2-40B4-BE49-F238E27FC236}">
                <a16:creationId xmlns:a16="http://schemas.microsoft.com/office/drawing/2014/main" id="{BED93FCF-2B8D-497B-A194-65AEA188E95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692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93"/>
    </mc:Choice>
    <mc:Fallback xmlns="">
      <p:transition spd="slow" advTm="90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9">
            <a:extLst>
              <a:ext uri="{FF2B5EF4-FFF2-40B4-BE49-F238E27FC236}">
                <a16:creationId xmlns:a16="http://schemas.microsoft.com/office/drawing/2014/main" id="{3A8C6BC2-E9E2-4780-8A41-064073CD4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4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E70450CF-22E9-4B1D-B146-30FEE770C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80238079-1F65-476A-BC6C-F2D3BD268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3" name="Rectangle 15">
            <a:extLst>
              <a:ext uri="{FF2B5EF4-FFF2-40B4-BE49-F238E27FC236}">
                <a16:creationId xmlns:a16="http://schemas.microsoft.com/office/drawing/2014/main" id="{3740C935-D2D3-4F63-A4DA-CD768BB3F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BE8D8045-0F80-4964-B591-0D599AB42D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28372" y="1267730"/>
            <a:ext cx="1567331" cy="645295"/>
            <a:chOff x="5318306" y="1386268"/>
            <a:chExt cx="1567331" cy="645295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AF8A5889-0EE6-4E19-98FE-29F79E987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1B0FE4C3-64BE-4A2B-818D-4D8447934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54670D04-30D8-487E-A3F4-0655E48016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Rectangle 22">
            <a:extLst>
              <a:ext uri="{FF2B5EF4-FFF2-40B4-BE49-F238E27FC236}">
                <a16:creationId xmlns:a16="http://schemas.microsoft.com/office/drawing/2014/main" id="{1A856DE3-B9AB-43F7-A80F-CB9F149A90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7843E7-9C8C-4B08-94FB-8F5ED5AC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0024" y="1559768"/>
            <a:ext cx="3238829" cy="313537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4800" cap="all" spc="-100"/>
              <a:t>EXERCISE</a:t>
            </a:r>
          </a:p>
        </p:txBody>
      </p:sp>
      <p:sp useBgFill="1">
        <p:nvSpPr>
          <p:cNvPr id="22" name="Rectangle 24">
            <a:extLst>
              <a:ext uri="{FF2B5EF4-FFF2-40B4-BE49-F238E27FC236}">
                <a16:creationId xmlns:a16="http://schemas.microsoft.com/office/drawing/2014/main" id="{8B4B154C-0A60-41BF-B149-21BD6D9B90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816874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4" name="Rectangle 26">
            <a:extLst>
              <a:ext uri="{FF2B5EF4-FFF2-40B4-BE49-F238E27FC236}">
                <a16:creationId xmlns:a16="http://schemas.microsoft.com/office/drawing/2014/main" id="{4DC1BCB1-67D2-4359-8F92-3A69D16DD1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19318" y="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6" name="Straight Connector 28">
            <a:extLst>
              <a:ext uri="{FF2B5EF4-FFF2-40B4-BE49-F238E27FC236}">
                <a16:creationId xmlns:a16="http://schemas.microsoft.com/office/drawing/2014/main" id="{8800E080-59F0-4F83-B2C9-C7330EFDF5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33618" y="-117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30">
            <a:extLst>
              <a:ext uri="{FF2B5EF4-FFF2-40B4-BE49-F238E27FC236}">
                <a16:creationId xmlns:a16="http://schemas.microsoft.com/office/drawing/2014/main" id="{5F506867-1785-46B5-8ECF-33F482D02C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025258" y="-117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4" descr="Aerobic Exercise Videos Free Download MP4 HD 3GP">
            <a:extLst>
              <a:ext uri="{FF2B5EF4-FFF2-40B4-BE49-F238E27FC236}">
                <a16:creationId xmlns:a16="http://schemas.microsoft.com/office/drawing/2014/main" id="{415BC671-2DED-4379-A8F9-4DC55EA22B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192" y="1299089"/>
            <a:ext cx="6909386" cy="4251929"/>
          </a:xfrm>
          <a:prstGeom prst="rect">
            <a:avLst/>
          </a:prstGeom>
        </p:spPr>
      </p:pic>
      <p:cxnSp>
        <p:nvCxnSpPr>
          <p:cNvPr id="30" name="Straight Connector 32">
            <a:extLst>
              <a:ext uri="{FF2B5EF4-FFF2-40B4-BE49-F238E27FC236}">
                <a16:creationId xmlns:a16="http://schemas.microsoft.com/office/drawing/2014/main" id="{A8A8A2B6-6C82-4F71-BD0A-2E57CD231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33618" y="644123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F53698ED-BBED-44EB-8E2A-B2D8D48E7ED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06001" y="5143499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346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283"/>
    </mc:Choice>
    <mc:Fallback xmlns="">
      <p:transition spd="slow" advTm="142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547</Words>
  <Application>Microsoft Office PowerPoint</Application>
  <PresentationFormat>Widescreen</PresentationFormat>
  <Paragraphs>58</Paragraphs>
  <Slides>22</Slides>
  <Notes>7</Notes>
  <HiddenSlides>0</HiddenSlides>
  <MMClips>22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Britannic Bold</vt:lpstr>
      <vt:lpstr>Calibri</vt:lpstr>
      <vt:lpstr>Century Gothic</vt:lpstr>
      <vt:lpstr>Garamond</vt:lpstr>
      <vt:lpstr>Tw Cen MT</vt:lpstr>
      <vt:lpstr>Savon</vt:lpstr>
      <vt:lpstr>Circuit</vt:lpstr>
      <vt:lpstr>How To Play This Presentation </vt:lpstr>
      <vt:lpstr>Home Life</vt:lpstr>
      <vt:lpstr>Home Life</vt:lpstr>
      <vt:lpstr>HOME RESPONSIBILITIES </vt:lpstr>
      <vt:lpstr>Home Life</vt:lpstr>
      <vt:lpstr>GROCERY SHOPPING  </vt:lpstr>
      <vt:lpstr>  FOOD PREP AND MEASURE  </vt:lpstr>
      <vt:lpstr>Home Life</vt:lpstr>
      <vt:lpstr>EXERCISE</vt:lpstr>
      <vt:lpstr>House Keeping</vt:lpstr>
      <vt:lpstr>Home Life</vt:lpstr>
      <vt:lpstr>BUDGETING </vt:lpstr>
      <vt:lpstr>Home Life</vt:lpstr>
      <vt:lpstr>Home Life!</vt:lpstr>
      <vt:lpstr>RECREATION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Home Life</dc:title>
  <dc:creator>Varian</dc:creator>
  <cp:lastModifiedBy>Fioravanti, Lisa</cp:lastModifiedBy>
  <cp:revision>12</cp:revision>
  <dcterms:created xsi:type="dcterms:W3CDTF">2020-12-01T18:21:32Z</dcterms:created>
  <dcterms:modified xsi:type="dcterms:W3CDTF">2021-01-15T20:45:18Z</dcterms:modified>
</cp:coreProperties>
</file>